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0" r:id="rId2"/>
    <p:sldId id="261" r:id="rId3"/>
    <p:sldId id="265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9F960-BFBF-4CBB-998A-C6545ABC27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055F-E593-425B-99AC-96ED0DF0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1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3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0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00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0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7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62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4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2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0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6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3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0355-81CB-4B15-959D-66C51565434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61B1-E6F9-49D1-8CBC-17C5B708F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urvey123.arcgis.ap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keerat.kang@kingcounty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F1B548A5-EC34-440E-A2BB-D552E78F3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1C56363-AF50-4FAE-AE87-3BD58BE95142}"/>
              </a:ext>
            </a:extLst>
          </p:cNvPr>
          <p:cNvSpPr txBox="1">
            <a:spLocks/>
          </p:cNvSpPr>
          <p:nvPr/>
        </p:nvSpPr>
        <p:spPr>
          <a:xfrm>
            <a:off x="1876424" y="1122363"/>
            <a:ext cx="8791575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cap="none" dirty="0"/>
              <a:t>ArcGIS Workforce</a:t>
            </a:r>
            <a:br>
              <a:rPr lang="en-US" cap="none" dirty="0"/>
            </a:br>
            <a:r>
              <a:rPr lang="en-US" cap="none" dirty="0"/>
              <a:t>integration</a:t>
            </a:r>
            <a:br>
              <a:rPr lang="en-US" cap="none" dirty="0"/>
            </a:br>
            <a:r>
              <a:rPr lang="en-US" cap="none" dirty="0"/>
              <a:t>with other mobile apps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BCEA36B-0E4C-4972-B5E7-A0B04453335C}"/>
              </a:ext>
            </a:extLst>
          </p:cNvPr>
          <p:cNvSpPr txBox="1">
            <a:spLocks/>
          </p:cNvSpPr>
          <p:nvPr/>
        </p:nvSpPr>
        <p:spPr>
          <a:xfrm>
            <a:off x="1876424" y="3602038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April 7th, 2021</a:t>
            </a:r>
          </a:p>
          <a:p>
            <a:pPr marL="0" indent="0" algn="ctr">
              <a:buNone/>
            </a:pPr>
            <a:r>
              <a:rPr lang="en-US" dirty="0"/>
              <a:t>Software Engineering GIS, KCIT</a:t>
            </a:r>
          </a:p>
        </p:txBody>
      </p:sp>
    </p:spTree>
    <p:extLst>
      <p:ext uri="{BB962C8B-B14F-4D97-AF65-F5344CB8AC3E}">
        <p14:creationId xmlns:p14="http://schemas.microsoft.com/office/powerpoint/2010/main" val="319222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06C-07EB-409D-BF09-38793142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1948"/>
          </a:xfrm>
        </p:spPr>
        <p:txBody>
          <a:bodyPr/>
          <a:lstStyle/>
          <a:p>
            <a:r>
              <a:rPr lang="en-US" cap="none" dirty="0"/>
              <a:t>App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D16B-CD18-430B-8E39-D89AE222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6528"/>
            <a:ext cx="9905999" cy="444295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arcgis-survey123</a:t>
            </a:r>
          </a:p>
          <a:p>
            <a:r>
              <a:rPr lang="en-US" dirty="0" err="1"/>
              <a:t>arcgis-quickcapture</a:t>
            </a:r>
            <a:endParaRPr lang="en-US" dirty="0"/>
          </a:p>
          <a:p>
            <a:r>
              <a:rPr lang="en-US" dirty="0" err="1"/>
              <a:t>arcgis</a:t>
            </a:r>
            <a:r>
              <a:rPr lang="en-US" dirty="0"/>
              <a:t>-collector</a:t>
            </a:r>
          </a:p>
          <a:p>
            <a:r>
              <a:rPr lang="en-US" dirty="0" err="1"/>
              <a:t>arcgis</a:t>
            </a:r>
            <a:r>
              <a:rPr lang="en-US" dirty="0"/>
              <a:t>-explorer</a:t>
            </a:r>
          </a:p>
          <a:p>
            <a:r>
              <a:rPr lang="en-US" dirty="0" err="1"/>
              <a:t>arcgis</a:t>
            </a:r>
            <a:r>
              <a:rPr lang="en-US" dirty="0"/>
              <a:t>-navigator</a:t>
            </a:r>
          </a:p>
          <a:p>
            <a:r>
              <a:rPr lang="en-US" dirty="0" err="1"/>
              <a:t>arcgis</a:t>
            </a:r>
            <a:r>
              <a:rPr lang="en-US" dirty="0"/>
              <a:t>-workforce</a:t>
            </a:r>
          </a:p>
          <a:p>
            <a:r>
              <a:rPr lang="en-US" dirty="0"/>
              <a:t>arcgis-trek2there</a:t>
            </a:r>
          </a:p>
          <a:p>
            <a:r>
              <a:rPr lang="en-US" dirty="0" err="1"/>
              <a:t>arcgis</a:t>
            </a:r>
            <a:r>
              <a:rPr lang="en-US" dirty="0"/>
              <a:t>-</a:t>
            </a:r>
            <a:r>
              <a:rPr lang="en-US" dirty="0" err="1"/>
              <a:t>appstudio</a:t>
            </a:r>
            <a:r>
              <a:rPr lang="en-US" dirty="0"/>
              <a:t>-player</a:t>
            </a:r>
          </a:p>
          <a:p>
            <a:r>
              <a:rPr lang="en-US" dirty="0" err="1"/>
              <a:t>comgooglemaps</a:t>
            </a:r>
            <a:endParaRPr lang="en-US" dirty="0"/>
          </a:p>
          <a:p>
            <a:r>
              <a:rPr lang="en-US" dirty="0" err="1"/>
              <a:t>foreflightmobile</a:t>
            </a:r>
            <a:endParaRPr lang="en-US" dirty="0"/>
          </a:p>
          <a:p>
            <a:r>
              <a:rPr lang="en-US" dirty="0" err="1"/>
              <a:t>waze</a:t>
            </a:r>
            <a:endParaRPr lang="en-US" dirty="0"/>
          </a:p>
          <a:p>
            <a:r>
              <a:rPr lang="en-US" dirty="0"/>
              <a:t>spike-partner</a:t>
            </a:r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7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06C-07EB-409D-BF09-38793142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2319"/>
          </a:xfrm>
        </p:spPr>
        <p:txBody>
          <a:bodyPr/>
          <a:lstStyle/>
          <a:p>
            <a:r>
              <a:rPr lang="en-US" cap="none" dirty="0"/>
              <a:t>Integrating with other apps (URL template)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D16B-CD18-430B-8E39-D89AE222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0837"/>
            <a:ext cx="9905999" cy="50784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Platform dependent differences</a:t>
            </a:r>
          </a:p>
          <a:p>
            <a:r>
              <a:rPr lang="en-US" dirty="0"/>
              <a:t>Use https links (</a:t>
            </a:r>
            <a:r>
              <a:rPr lang="en-US" dirty="0">
                <a:hlinkClick r:id="rId2"/>
              </a:rPr>
              <a:t>https://survey123.arcgis.app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Works on iOS and Android devices</a:t>
            </a:r>
          </a:p>
          <a:p>
            <a:r>
              <a:rPr lang="en-US" dirty="0"/>
              <a:t>Use custom URL schemes </a:t>
            </a:r>
            <a:r>
              <a:rPr lang="en-US" dirty="0">
                <a:solidFill>
                  <a:srgbClr val="92D050"/>
                </a:solidFill>
              </a:rPr>
              <a:t>where</a:t>
            </a:r>
            <a:r>
              <a:rPr lang="en-US" dirty="0"/>
              <a:t> other apps allow linking (arcgis-survey123://)</a:t>
            </a:r>
          </a:p>
          <a:p>
            <a:pPr lvl="1"/>
            <a:r>
              <a:rPr lang="en-US" dirty="0"/>
              <a:t>Works on Android and Windows devices</a:t>
            </a:r>
          </a:p>
          <a:p>
            <a:r>
              <a:rPr lang="en-US" dirty="0"/>
              <a:t>Add parameters </a:t>
            </a:r>
          </a:p>
          <a:p>
            <a:pPr lvl="1"/>
            <a:r>
              <a:rPr lang="en-US" dirty="0" err="1"/>
              <a:t>itemID</a:t>
            </a:r>
            <a:r>
              <a:rPr lang="en-US" dirty="0"/>
              <a:t> (</a:t>
            </a:r>
            <a:r>
              <a:rPr lang="en-US" dirty="0" err="1"/>
              <a:t>itemID</a:t>
            </a:r>
            <a:r>
              <a:rPr lang="en-US" dirty="0"/>
              <a:t>=abc123AndRemainingID)</a:t>
            </a:r>
          </a:p>
          <a:p>
            <a:pPr lvl="1"/>
            <a:r>
              <a:rPr lang="en-US" dirty="0" err="1"/>
              <a:t>field:fieldname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(</a:t>
            </a:r>
            <a:r>
              <a:rPr lang="en-US" dirty="0" err="1"/>
              <a:t>field:FirstName</a:t>
            </a:r>
            <a:r>
              <a:rPr lang="en-US" dirty="0"/>
              <a:t>=${</a:t>
            </a:r>
            <a:r>
              <a:rPr lang="en-US" dirty="0" err="1"/>
              <a:t>MySurvey.FirstName</a:t>
            </a:r>
            <a:r>
              <a:rPr lang="en-US" dirty="0"/>
              <a:t>}&amp;</a:t>
            </a:r>
            <a:r>
              <a:rPr lang="en-US" dirty="0" err="1"/>
              <a:t>field:LastName</a:t>
            </a:r>
            <a:r>
              <a:rPr lang="en-US" dirty="0"/>
              <a:t>=${</a:t>
            </a:r>
            <a:r>
              <a:rPr lang="en-US" dirty="0" err="1"/>
              <a:t>MySurvey.LastName</a:t>
            </a:r>
            <a:r>
              <a:rPr lang="en-US" dirty="0"/>
              <a:t>})</a:t>
            </a:r>
          </a:p>
          <a:p>
            <a:pPr lvl="1"/>
            <a:r>
              <a:rPr lang="en-US" dirty="0"/>
              <a:t>center (center=47.595953,-122.327954,10)</a:t>
            </a:r>
          </a:p>
          <a:p>
            <a:pPr lvl="1"/>
            <a:r>
              <a:rPr lang="en-US" dirty="0"/>
              <a:t>callback</a:t>
            </a:r>
          </a:p>
          <a:p>
            <a:pPr lvl="1"/>
            <a:r>
              <a:rPr lang="en-US" dirty="0" err="1"/>
              <a:t>callback:status</a:t>
            </a:r>
            <a:r>
              <a:rPr lang="en-US" dirty="0"/>
              <a:t> (cancel, draft, and submit)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0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06C-07EB-409D-BF09-38793142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6387"/>
          </a:xfrm>
        </p:spPr>
        <p:txBody>
          <a:bodyPr/>
          <a:lstStyle/>
          <a:p>
            <a:r>
              <a:rPr lang="en-US" cap="none" dirty="0"/>
              <a:t>Callback parameters from Workforce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D16B-CD18-430B-8E39-D89AE222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34905"/>
            <a:ext cx="10323757" cy="48045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callback</a:t>
            </a:r>
          </a:p>
          <a:p>
            <a:pPr lvl="1"/>
            <a:r>
              <a:rPr lang="en-US" dirty="0" err="1"/>
              <a:t>comgooglemaps</a:t>
            </a:r>
            <a:r>
              <a:rPr lang="en-US" dirty="0"/>
              <a:t>-x-callback://?</a:t>
            </a:r>
            <a:r>
              <a:rPr lang="en-US" dirty="0" err="1"/>
              <a:t>daddr</a:t>
            </a:r>
            <a:r>
              <a:rPr lang="en-US" dirty="0"/>
              <a:t>=${</a:t>
            </a:r>
            <a:r>
              <a:rPr lang="en-US" dirty="0" err="1"/>
              <a:t>assignment.latitude</a:t>
            </a:r>
            <a:r>
              <a:rPr lang="en-US" dirty="0"/>
              <a:t>},${</a:t>
            </a:r>
            <a:r>
              <a:rPr lang="en-US" dirty="0" err="1"/>
              <a:t>assignment.longitude</a:t>
            </a:r>
            <a:r>
              <a:rPr lang="en-US" dirty="0"/>
              <a:t>}&amp;</a:t>
            </a:r>
            <a:r>
              <a:rPr lang="en-US" dirty="0" err="1"/>
              <a:t>directionsmode</a:t>
            </a:r>
            <a:r>
              <a:rPr lang="en-US" dirty="0"/>
              <a:t>=driving</a:t>
            </a:r>
          </a:p>
          <a:p>
            <a:pPr lvl="2"/>
            <a:r>
              <a:rPr lang="en-US" dirty="0"/>
              <a:t>Custom URL scheme</a:t>
            </a:r>
          </a:p>
          <a:p>
            <a:r>
              <a:rPr lang="en-US" dirty="0" err="1"/>
              <a:t>callback:status</a:t>
            </a:r>
            <a:r>
              <a:rPr lang="en-US" dirty="0"/>
              <a:t> (status types - cancel, draft, and submit)</a:t>
            </a:r>
          </a:p>
          <a:p>
            <a:pPr lvl="1"/>
            <a:r>
              <a:rPr lang="en-US" dirty="0"/>
              <a:t>https://survey123.arcgis.app</a:t>
            </a:r>
            <a:r>
              <a:rPr lang="en-US" dirty="0">
                <a:solidFill>
                  <a:srgbClr val="92D050"/>
                </a:solidFill>
              </a:rPr>
              <a:t>?</a:t>
            </a:r>
            <a:r>
              <a:rPr lang="en-US" dirty="0"/>
              <a:t>itemID=FakeIDb809ab8449a9e5f1a7f0676dca9</a:t>
            </a:r>
            <a:r>
              <a:rPr lang="en-US" dirty="0">
                <a:solidFill>
                  <a:srgbClr val="92D050"/>
                </a:solidFill>
              </a:rPr>
              <a:t>&amp;</a:t>
            </a:r>
            <a:r>
              <a:rPr lang="en-US" dirty="0"/>
              <a:t>center</a:t>
            </a:r>
            <a:r>
              <a:rPr lang="en-US" dirty="0">
                <a:solidFill>
                  <a:srgbClr val="92D050"/>
                </a:solidFill>
              </a:rPr>
              <a:t>=</a:t>
            </a:r>
            <a:r>
              <a:rPr lang="en-US" dirty="0"/>
              <a:t>${assignment.latitude},${assignment.longitude}&amp;field:workOrderId=${assignment.workOrderId}&amp;callback:</a:t>
            </a:r>
            <a:r>
              <a:rPr lang="en-US" dirty="0">
                <a:solidFill>
                  <a:srgbClr val="92D050"/>
                </a:solidFill>
              </a:rPr>
              <a:t>submit</a:t>
            </a:r>
            <a:r>
              <a:rPr lang="en-US" dirty="0"/>
              <a:t>=https</a:t>
            </a:r>
            <a:r>
              <a:rPr lang="en-US" dirty="0">
                <a:solidFill>
                  <a:srgbClr val="92D050"/>
                </a:solidFill>
              </a:rPr>
              <a:t>%3A%2F%2F</a:t>
            </a:r>
            <a:r>
              <a:rPr lang="en-US" dirty="0"/>
              <a:t>workforce.arcgis.app</a:t>
            </a:r>
          </a:p>
          <a:p>
            <a:pPr lvl="2"/>
            <a:r>
              <a:rPr lang="en-US" dirty="0"/>
              <a:t>Parameters are passed after question mark (</a:t>
            </a:r>
            <a:r>
              <a:rPr lang="en-US" sz="2200" dirty="0"/>
              <a:t>?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Parameters are separated by ampersand (&amp;)</a:t>
            </a:r>
          </a:p>
          <a:p>
            <a:pPr lvl="2"/>
            <a:r>
              <a:rPr lang="en-US" dirty="0"/>
              <a:t>Parameters should be percent encoded for colon and forward slash (</a:t>
            </a:r>
            <a:r>
              <a:rPr lang="en-US" dirty="0">
                <a:solidFill>
                  <a:srgbClr val="92D050"/>
                </a:solidFill>
              </a:rPr>
              <a:t>: </a:t>
            </a:r>
            <a:r>
              <a:rPr lang="en-US" dirty="0"/>
              <a:t>is %3A, </a:t>
            </a:r>
            <a:r>
              <a:rPr lang="en-US" dirty="0">
                <a:solidFill>
                  <a:srgbClr val="92D050"/>
                </a:solidFill>
              </a:rPr>
              <a:t>/</a:t>
            </a:r>
            <a:r>
              <a:rPr lang="en-US" dirty="0"/>
              <a:t> is %2F)</a:t>
            </a:r>
          </a:p>
          <a:p>
            <a:pPr lvl="2"/>
            <a:r>
              <a:rPr lang="en-US" dirty="0"/>
              <a:t>No spaces between parameters </a:t>
            </a:r>
            <a:r>
              <a:rPr lang="en-US" dirty="0">
                <a:solidFill>
                  <a:srgbClr val="92D050"/>
                </a:solidFill>
              </a:rPr>
              <a:t>,</a:t>
            </a:r>
            <a:r>
              <a:rPr lang="en-US" dirty="0"/>
              <a:t> (comma) </a:t>
            </a:r>
            <a:r>
              <a:rPr lang="en-US" dirty="0">
                <a:solidFill>
                  <a:srgbClr val="92D050"/>
                </a:solidFill>
              </a:rPr>
              <a:t>&amp; ? </a:t>
            </a:r>
            <a:r>
              <a:rPr lang="en-US" dirty="0"/>
              <a:t>and </a:t>
            </a:r>
            <a:r>
              <a:rPr lang="en-US" dirty="0">
                <a:solidFill>
                  <a:srgbClr val="92D050"/>
                </a:solidFill>
              </a:rPr>
              <a:t>=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No </a:t>
            </a:r>
            <a:r>
              <a:rPr lang="en-US" dirty="0" err="1"/>
              <a:t>itemID</a:t>
            </a:r>
            <a:r>
              <a:rPr lang="en-US" dirty="0"/>
              <a:t> should be added in the callback parameter URL (workforce)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5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D708003-97B0-4C2E-B669-0C5ECDB8EE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474" y="501851"/>
            <a:ext cx="2563243" cy="5550276"/>
          </a:xfrm>
          <a:prstGeom prst="rect">
            <a:avLst/>
          </a:prstGeom>
        </p:spPr>
      </p:pic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EA30A8B-EC0E-4097-8CA7-B7333EC0C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034" y="504536"/>
            <a:ext cx="2563243" cy="55502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CCBA7C2-1F01-4F87-BBFB-A8C0929D89DF}"/>
              </a:ext>
            </a:extLst>
          </p:cNvPr>
          <p:cNvSpPr txBox="1"/>
          <p:nvPr/>
        </p:nvSpPr>
        <p:spPr>
          <a:xfrm>
            <a:off x="1181686" y="2630658"/>
            <a:ext cx="1420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Workforce</a:t>
            </a:r>
          </a:p>
          <a:p>
            <a:r>
              <a:rPr lang="en-US" dirty="0"/>
              <a:t>Assignment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9026F9-7B00-4E05-82C7-FF1DBEF03539}"/>
              </a:ext>
            </a:extLst>
          </p:cNvPr>
          <p:cNvSpPr txBox="1"/>
          <p:nvPr/>
        </p:nvSpPr>
        <p:spPr>
          <a:xfrm>
            <a:off x="6745291" y="2547873"/>
            <a:ext cx="1420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Workforce</a:t>
            </a:r>
          </a:p>
          <a:p>
            <a:r>
              <a:rPr lang="en-US" dirty="0"/>
              <a:t>Directions</a:t>
            </a:r>
          </a:p>
          <a:p>
            <a:r>
              <a:rPr lang="en-US" dirty="0"/>
              <a:t>Apps</a:t>
            </a:r>
          </a:p>
        </p:txBody>
      </p:sp>
    </p:spTree>
    <p:extLst>
      <p:ext uri="{BB962C8B-B14F-4D97-AF65-F5344CB8AC3E}">
        <p14:creationId xmlns:p14="http://schemas.microsoft.com/office/powerpoint/2010/main" val="1750132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006C-07EB-409D-BF09-38793142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1948"/>
          </a:xfrm>
        </p:spPr>
        <p:txBody>
          <a:bodyPr/>
          <a:lstStyle/>
          <a:p>
            <a:r>
              <a:rPr lang="en-US" cap="none"/>
              <a:t>Use case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D16B-CD18-430B-8E39-D89AE222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6528"/>
            <a:ext cx="9905999" cy="3957158"/>
          </a:xfrm>
        </p:spPr>
        <p:txBody>
          <a:bodyPr>
            <a:normAutofit/>
          </a:bodyPr>
          <a:lstStyle/>
          <a:p>
            <a:r>
              <a:rPr lang="en-US" dirty="0"/>
              <a:t>Increases efficiency of the mobile worker</a:t>
            </a:r>
          </a:p>
          <a:p>
            <a:r>
              <a:rPr lang="en-US" dirty="0"/>
              <a:t>Improves field workflows</a:t>
            </a:r>
          </a:p>
          <a:p>
            <a:r>
              <a:rPr lang="en-US" dirty="0"/>
              <a:t>Mobile worker can focus on the job on hand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7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EB919223-E7BD-45A3-9A6F-4F7AB71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8D5C35-A1D6-4D4D-9AB9-4635FE49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788"/>
            <a:ext cx="10515600" cy="4136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Harkeerat Kang</a:t>
            </a:r>
          </a:p>
          <a:p>
            <a:pPr marL="0" indent="0" algn="ctr">
              <a:buNone/>
            </a:pPr>
            <a:r>
              <a:rPr lang="en-US" dirty="0"/>
              <a:t>Software Engineering GIS, KCIT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Harkeerat.kang@kingcounty.gov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47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3182-8EA1-4D5E-A655-B0610DFE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21040"/>
          </a:xfrm>
        </p:spPr>
        <p:txBody>
          <a:bodyPr/>
          <a:lstStyle/>
          <a:p>
            <a:r>
              <a:rPr lang="en-US" cap="none" dirty="0"/>
              <a:t>ArcGIS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B8FE8-89EF-4E57-831D-CAB7C8F1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7421675" cy="3541714"/>
          </a:xfrm>
        </p:spPr>
        <p:txBody>
          <a:bodyPr/>
          <a:lstStyle/>
          <a:p>
            <a:r>
              <a:rPr lang="en-US" dirty="0"/>
              <a:t>Mobile solution</a:t>
            </a:r>
          </a:p>
          <a:p>
            <a:r>
              <a:rPr lang="en-US" dirty="0"/>
              <a:t>Coordinate field workforce</a:t>
            </a:r>
          </a:p>
          <a:p>
            <a:r>
              <a:rPr lang="en-US" dirty="0"/>
              <a:t>Manage work assignments</a:t>
            </a:r>
          </a:p>
          <a:p>
            <a:r>
              <a:rPr lang="en-US" dirty="0"/>
              <a:t>Field data collection</a:t>
            </a:r>
          </a:p>
          <a:p>
            <a:r>
              <a:rPr lang="en-US" dirty="0"/>
              <a:t>Reduce use of paper forms</a:t>
            </a:r>
          </a:p>
          <a:p>
            <a:r>
              <a:rPr lang="en-US" dirty="0"/>
              <a:t>Location tracking (ArcGIS Tracker)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1B548A5-EC34-440E-A2BB-D552E78F3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  <p:pic>
        <p:nvPicPr>
          <p:cNvPr id="1030" name="Picture 6" descr="Esri Store Products | Shop All ArcGIS Products &amp; Buy Now">
            <a:extLst>
              <a:ext uri="{FF2B5EF4-FFF2-40B4-BE49-F238E27FC236}">
                <a16:creationId xmlns:a16="http://schemas.microsoft.com/office/drawing/2014/main" id="{47F7E626-A247-4A58-BE55-7B921143E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897" y="664581"/>
            <a:ext cx="1128913" cy="11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40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7789-CCDB-451E-B620-F242AD8ED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New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B7AA-A159-4717-A6BA-1769C344A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7529251" cy="3541714"/>
          </a:xfrm>
        </p:spPr>
        <p:txBody>
          <a:bodyPr/>
          <a:lstStyle/>
          <a:p>
            <a:r>
              <a:rPr lang="en-US" dirty="0"/>
              <a:t>Migrate your old projects</a:t>
            </a:r>
          </a:p>
          <a:p>
            <a:r>
              <a:rPr lang="en-US" dirty="0"/>
              <a:t>Migrate your data in one go</a:t>
            </a:r>
          </a:p>
          <a:p>
            <a:r>
              <a:rPr lang="en-US" dirty="0"/>
              <a:t>Use a script or the link available in Workforce to migrate</a:t>
            </a:r>
          </a:p>
          <a:p>
            <a:r>
              <a:rPr lang="en-US" dirty="0"/>
              <a:t>Old Workforce app is not available to download</a:t>
            </a:r>
          </a:p>
          <a:p>
            <a:r>
              <a:rPr lang="en-US" dirty="0"/>
              <a:t>Old workforce projects referred as Classic projects</a:t>
            </a:r>
          </a:p>
        </p:txBody>
      </p:sp>
      <p:pic>
        <p:nvPicPr>
          <p:cNvPr id="4" name="Picture 4" descr="Workforce for ArcGIS and ArcGIS Workforce store listings">
            <a:extLst>
              <a:ext uri="{FF2B5EF4-FFF2-40B4-BE49-F238E27FC236}">
                <a16:creationId xmlns:a16="http://schemas.microsoft.com/office/drawing/2014/main" id="{068D363A-2D73-4766-8B13-92AF782B7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518" y="2564179"/>
            <a:ext cx="2895606" cy="172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A00BC65-50F0-4D73-BDE1-BE261F13D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3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30AA-E9A0-4360-88FF-4B91740F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/>
              <a:t>Workflow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B989DE-F18F-4167-B00B-A9D740D4EC66}"/>
              </a:ext>
            </a:extLst>
          </p:cNvPr>
          <p:cNvSpPr/>
          <p:nvPr/>
        </p:nvSpPr>
        <p:spPr>
          <a:xfrm>
            <a:off x="1882588" y="2473605"/>
            <a:ext cx="1850316" cy="13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F8688E-A9CF-4287-A3D2-9AC4800E9057}"/>
              </a:ext>
            </a:extLst>
          </p:cNvPr>
          <p:cNvSpPr txBox="1"/>
          <p:nvPr/>
        </p:nvSpPr>
        <p:spPr>
          <a:xfrm>
            <a:off x="2135393" y="2545284"/>
            <a:ext cx="1344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Create &amp; assign assignments</a:t>
            </a:r>
          </a:p>
          <a:p>
            <a:pPr algn="ctr"/>
            <a:r>
              <a:rPr lang="en-US" dirty="0"/>
              <a:t>(Dispatcher)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12278D-3F4B-4A7F-A37A-B4BE9249AE25}"/>
              </a:ext>
            </a:extLst>
          </p:cNvPr>
          <p:cNvSpPr/>
          <p:nvPr/>
        </p:nvSpPr>
        <p:spPr>
          <a:xfrm>
            <a:off x="5057888" y="2479493"/>
            <a:ext cx="1850316" cy="13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8D3B7E-D4C5-4FAE-9608-B6DD56E1F556}"/>
              </a:ext>
            </a:extLst>
          </p:cNvPr>
          <p:cNvSpPr/>
          <p:nvPr/>
        </p:nvSpPr>
        <p:spPr>
          <a:xfrm>
            <a:off x="8071816" y="2471497"/>
            <a:ext cx="1850316" cy="13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239CCA-4566-4C24-BFB4-054A479D37AB}"/>
              </a:ext>
            </a:extLst>
          </p:cNvPr>
          <p:cNvSpPr txBox="1"/>
          <p:nvPr/>
        </p:nvSpPr>
        <p:spPr>
          <a:xfrm>
            <a:off x="5310693" y="2814284"/>
            <a:ext cx="1344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Dispatch</a:t>
            </a:r>
          </a:p>
          <a:p>
            <a:pPr algn="ctr"/>
            <a:r>
              <a:rPr lang="en-US" dirty="0"/>
              <a:t>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220D02-DA25-4852-914B-81F731E4F62F}"/>
              </a:ext>
            </a:extLst>
          </p:cNvPr>
          <p:cNvSpPr txBox="1"/>
          <p:nvPr/>
        </p:nvSpPr>
        <p:spPr>
          <a:xfrm>
            <a:off x="8303104" y="2537284"/>
            <a:ext cx="1344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Complete assignments</a:t>
            </a:r>
          </a:p>
          <a:p>
            <a:pPr algn="ctr"/>
            <a:r>
              <a:rPr lang="en-US" dirty="0"/>
              <a:t>(Mobile Worker)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5F2BF-51DF-4012-8B68-56C2B78C9830}"/>
              </a:ext>
            </a:extLst>
          </p:cNvPr>
          <p:cNvCxnSpPr/>
          <p:nvPr/>
        </p:nvCxnSpPr>
        <p:spPr>
          <a:xfrm>
            <a:off x="4023360" y="3137450"/>
            <a:ext cx="6131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AEFD14-2705-4CAF-8240-94A832C8AAF9}"/>
              </a:ext>
            </a:extLst>
          </p:cNvPr>
          <p:cNvCxnSpPr/>
          <p:nvPr/>
        </p:nvCxnSpPr>
        <p:spPr>
          <a:xfrm>
            <a:off x="7198659" y="3124703"/>
            <a:ext cx="6131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6A20D8E1-1295-43D1-9B52-933833BAB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0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53C1C-E423-429A-928F-C63F6E05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General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8DA6C-0B18-4833-88CC-E8A204DC3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83727"/>
            <a:ext cx="9905999" cy="3541714"/>
          </a:xfrm>
        </p:spPr>
        <p:txBody>
          <a:bodyPr/>
          <a:lstStyle/>
          <a:p>
            <a:r>
              <a:rPr lang="en-US" dirty="0"/>
              <a:t>Get assignments in real-time</a:t>
            </a:r>
          </a:p>
          <a:p>
            <a:r>
              <a:rPr lang="en-US" dirty="0"/>
              <a:t>Complete assignments as you go</a:t>
            </a:r>
          </a:p>
          <a:p>
            <a:r>
              <a:rPr lang="en-US" dirty="0"/>
              <a:t>Organize your list to do by due time</a:t>
            </a:r>
          </a:p>
          <a:p>
            <a:r>
              <a:rPr lang="en-US" dirty="0"/>
              <a:t>View your assignments in the map</a:t>
            </a:r>
          </a:p>
          <a:p>
            <a:r>
              <a:rPr lang="en-US" dirty="0"/>
              <a:t>Location tracking</a:t>
            </a:r>
          </a:p>
          <a:p>
            <a:r>
              <a:rPr lang="en-US" dirty="0"/>
              <a:t>Monitoring in dashboards</a:t>
            </a:r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0C6EC60-036F-4A70-B452-01F589E6E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1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F26B-8886-4F89-89A5-0B6F118A6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Exciting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1C01-1C6B-4E86-8A51-476C82BE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of mobile apps with Esri apps and beyond</a:t>
            </a:r>
          </a:p>
          <a:p>
            <a:r>
              <a:rPr lang="en-US" dirty="0"/>
              <a:t>Offline capability</a:t>
            </a:r>
          </a:p>
          <a:p>
            <a:r>
              <a:rPr lang="en-US" dirty="0"/>
              <a:t>Workforce scripts</a:t>
            </a:r>
          </a:p>
          <a:p>
            <a:r>
              <a:rPr lang="en-US" dirty="0"/>
              <a:t>Pass data between apps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1AD9156-1824-476D-92B7-0CB19CFC8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1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27D2-9D10-4C05-98D4-E30C0E44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4371"/>
          </a:xfrm>
        </p:spPr>
        <p:txBody>
          <a:bodyPr/>
          <a:lstStyle/>
          <a:p>
            <a:r>
              <a:rPr lang="en-US" cap="none" dirty="0"/>
              <a:t>Integration with other apps (default)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10B683-7850-4585-A6F1-C51E6CBAB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631" y="2043112"/>
            <a:ext cx="4333875" cy="2771775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901DA30-181E-4456-9930-9EC993A6A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5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27D2-9D10-4C05-98D4-E30C0E44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4371"/>
          </a:xfrm>
        </p:spPr>
        <p:txBody>
          <a:bodyPr/>
          <a:lstStyle/>
          <a:p>
            <a:r>
              <a:rPr lang="en-US" cap="none" dirty="0"/>
              <a:t>Integration with other apps (</a:t>
            </a:r>
            <a:r>
              <a:rPr lang="en-US" cap="none" dirty="0" err="1"/>
              <a:t>contd</a:t>
            </a:r>
            <a:r>
              <a:rPr lang="en-US" cap="none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2A1C-9A5F-47A9-A55F-1BFF5EB0C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31" y="1658143"/>
            <a:ext cx="9905999" cy="3541714"/>
          </a:xfrm>
        </p:spPr>
        <p:txBody>
          <a:bodyPr/>
          <a:lstStyle/>
          <a:p>
            <a:r>
              <a:rPr lang="en-US" dirty="0"/>
              <a:t>Navigator</a:t>
            </a:r>
          </a:p>
          <a:p>
            <a:r>
              <a:rPr lang="en-US" dirty="0"/>
              <a:t>Google Maps</a:t>
            </a:r>
          </a:p>
          <a:p>
            <a:r>
              <a:rPr lang="en-US" dirty="0"/>
              <a:t>Maps (from Apple)</a:t>
            </a:r>
          </a:p>
          <a:p>
            <a:r>
              <a:rPr lang="en-US" dirty="0"/>
              <a:t>Waze</a:t>
            </a:r>
          </a:p>
          <a:p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7F7EF37-0024-4B5E-9639-84E5C9100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69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15B2-E58B-48EB-805F-A1C6E846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4371"/>
          </a:xfrm>
        </p:spPr>
        <p:txBody>
          <a:bodyPr/>
          <a:lstStyle/>
          <a:p>
            <a:r>
              <a:rPr lang="en-US" cap="none" dirty="0"/>
              <a:t>Assignment Integrations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72BD-5BFA-44F9-A47F-2C673019B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9789"/>
            <a:ext cx="9905999" cy="3054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 JSON</a:t>
            </a:r>
          </a:p>
          <a:p>
            <a:r>
              <a:rPr lang="en-US" dirty="0"/>
              <a:t>Use the table to store integrations</a:t>
            </a:r>
          </a:p>
          <a:p>
            <a:r>
              <a:rPr lang="en-US" dirty="0"/>
              <a:t>Easy to update the table</a:t>
            </a:r>
          </a:p>
          <a:p>
            <a:r>
              <a:rPr lang="en-US" dirty="0"/>
              <a:t>Fields</a:t>
            </a:r>
          </a:p>
          <a:p>
            <a:pPr lvl="1"/>
            <a:r>
              <a:rPr lang="en-US" dirty="0"/>
              <a:t>App ID</a:t>
            </a:r>
          </a:p>
          <a:p>
            <a:pPr lvl="1"/>
            <a:r>
              <a:rPr lang="en-US" dirty="0"/>
              <a:t>Prompt</a:t>
            </a:r>
          </a:p>
          <a:p>
            <a:pPr lvl="1"/>
            <a:r>
              <a:rPr lang="en-US" dirty="0"/>
              <a:t>URL Template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62908E3-219E-401E-B563-54A593DA7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56" y="6054811"/>
            <a:ext cx="2309684" cy="65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33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CThem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CTheme" id="{CC4DB5D6-9F8E-4453-B1BA-82BFBC107252}" vid="{E04B2A4D-FBE6-42FB-8D2E-7932A53759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6915</TotalTime>
  <Words>483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KCTheme</vt:lpstr>
      <vt:lpstr>PowerPoint Presentation</vt:lpstr>
      <vt:lpstr>ArcGIS Workforce</vt:lpstr>
      <vt:lpstr>New Workforce</vt:lpstr>
      <vt:lpstr>Workflow</vt:lpstr>
      <vt:lpstr>General functionality</vt:lpstr>
      <vt:lpstr>Exciting functionality</vt:lpstr>
      <vt:lpstr>Integration with other apps (default)</vt:lpstr>
      <vt:lpstr>Integration with other apps (contd…)</vt:lpstr>
      <vt:lpstr>Assignment Integrations table</vt:lpstr>
      <vt:lpstr>App ID</vt:lpstr>
      <vt:lpstr>Integrating with other apps (URL template)</vt:lpstr>
      <vt:lpstr>Callback parameters from Workforce app</vt:lpstr>
      <vt:lpstr>PowerPoint Presentation</vt:lpstr>
      <vt:lpstr>Use case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Kang, Harkeerat</dc:creator>
  <cp:lastModifiedBy>Kang, Harkeerat</cp:lastModifiedBy>
  <cp:revision>57</cp:revision>
  <dcterms:created xsi:type="dcterms:W3CDTF">2021-03-30T18:11:56Z</dcterms:created>
  <dcterms:modified xsi:type="dcterms:W3CDTF">2021-04-07T18:01:27Z</dcterms:modified>
</cp:coreProperties>
</file>