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6" r:id="rId2"/>
    <p:sldMasterId id="2147483691" r:id="rId3"/>
  </p:sldMasterIdLst>
  <p:notesMasterIdLst>
    <p:notesMasterId r:id="rId26"/>
  </p:notesMasterIdLst>
  <p:sldIdLst>
    <p:sldId id="257" r:id="rId4"/>
    <p:sldId id="258" r:id="rId5"/>
    <p:sldId id="259" r:id="rId6"/>
    <p:sldId id="285" r:id="rId7"/>
    <p:sldId id="260" r:id="rId8"/>
    <p:sldId id="262" r:id="rId9"/>
    <p:sldId id="263" r:id="rId10"/>
    <p:sldId id="264" r:id="rId11"/>
    <p:sldId id="286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8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2" autoAdjust="0"/>
    <p:restoredTop sz="72552" autoAdjust="0"/>
  </p:normalViewPr>
  <p:slideViewPr>
    <p:cSldViewPr snapToGrid="0">
      <p:cViewPr varScale="1">
        <p:scale>
          <a:sx n="79" d="100"/>
          <a:sy n="79" d="100"/>
        </p:scale>
        <p:origin x="25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CEED8-D329-4517-B51D-AE4A502A89C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92446A-D1D3-48A5-9070-84FA8B564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50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785813" lvl="1" indent="-461963">
              <a:spcBef>
                <a:spcPts val="600"/>
              </a:spcBef>
              <a:spcAft>
                <a:spcPts val="600"/>
              </a:spcAft>
            </a:pPr>
            <a:endParaRPr lang="en-US" altLang="en-US"/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432F17-90CB-405E-8737-8DB63FE340D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867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09688" y="1136650"/>
            <a:ext cx="4089400" cy="30670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33425" indent="-280988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27125" indent="-225425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579563" indent="-225425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30413" indent="-225425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487613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44813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02013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59213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2A37E80-875B-4090-84CD-27AC6102FD5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730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09688" y="1136650"/>
            <a:ext cx="4089400" cy="30670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33425" indent="-280988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27125" indent="-225425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579563" indent="-225425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30413" indent="-225425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487613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44813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02013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59213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A467D3-9F72-44DE-9D51-70925318D16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512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785813" lvl="1" indent="-461963">
              <a:spcBef>
                <a:spcPts val="600"/>
              </a:spcBef>
              <a:spcAft>
                <a:spcPts val="600"/>
              </a:spcAft>
            </a:pPr>
            <a:endParaRPr lang="en-US" altLang="en-US"/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7103A1D-24F0-42C2-8DCA-494FA67EC23D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214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HMO- PCP required</a:t>
            </a:r>
          </a:p>
          <a:p>
            <a:r>
              <a:rPr lang="en-US" dirty="0"/>
              <a:t>EPO- PCP sometimes</a:t>
            </a:r>
            <a:r>
              <a:rPr lang="en-US" baseline="0" dirty="0"/>
              <a:t> required</a:t>
            </a:r>
          </a:p>
          <a:p>
            <a:r>
              <a:rPr lang="en-US" baseline="0" dirty="0"/>
              <a:t>PPO- PCP not required</a:t>
            </a:r>
          </a:p>
          <a:p>
            <a:endParaRPr lang="en-US" baseline="0" dirty="0"/>
          </a:p>
          <a:p>
            <a:r>
              <a:rPr lang="en-US" baseline="0" dirty="0"/>
              <a:t>HMO- referral required for specialist</a:t>
            </a:r>
          </a:p>
          <a:p>
            <a:r>
              <a:rPr lang="en-US" baseline="0" dirty="0"/>
              <a:t>No referral required for EPO and PPO</a:t>
            </a:r>
          </a:p>
          <a:p>
            <a:endParaRPr lang="en-US" baseline="0" dirty="0"/>
          </a:p>
          <a:p>
            <a:r>
              <a:rPr lang="en-US" baseline="0" dirty="0"/>
              <a:t>Out of network coverage- Only PPO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2446A-D1D3-48A5-9070-84FA8B5647F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1642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2446A-D1D3-48A5-9070-84FA8B5647F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003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24763D2-22DF-4C2B-A955-B735B682131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62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 with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ED6E121-5517-465D-816A-DEB7108AF357}"/>
              </a:ext>
            </a:extLst>
          </p:cNvPr>
          <p:cNvSpPr/>
          <p:nvPr userDrawn="1"/>
        </p:nvSpPr>
        <p:spPr>
          <a:xfrm>
            <a:off x="0" y="4800600"/>
            <a:ext cx="9144000" cy="2057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3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075" y="2667000"/>
            <a:ext cx="56578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09877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3860" y="1714498"/>
            <a:ext cx="2630091" cy="2880360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766" y="457200"/>
            <a:ext cx="5431583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13860" y="4590288"/>
            <a:ext cx="2635923" cy="1581912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F6B4DC1-6ED4-4EE3-8422-BF1EF25B4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34152-6CF4-4450-91FC-1E2B89BF4FF3}" type="datetime1">
              <a:rPr lang="en-US" altLang="en-US"/>
              <a:pPr>
                <a:defRPr/>
              </a:pPr>
              <a:t>10/2/2017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A7F4ECF-F0B3-4A22-8EE9-5625A316F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6B5A5DA-E368-4CE7-B72C-7CD93AE16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EE970-6D8D-4E84-8822-2E17807E68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7166547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9B2360B-FD4F-4980-A0BF-3953DDC91A9A}"/>
              </a:ext>
            </a:extLst>
          </p:cNvPr>
          <p:cNvSpPr/>
          <p:nvPr/>
        </p:nvSpPr>
        <p:spPr>
          <a:xfrm>
            <a:off x="6115050" y="0"/>
            <a:ext cx="302895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610" y="4591761"/>
            <a:ext cx="2344340" cy="1580440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610" y="1714500"/>
            <a:ext cx="2344340" cy="2877260"/>
          </a:xfrm>
        </p:spPr>
        <p:txBody>
          <a:bodyPr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0" y="3"/>
            <a:ext cx="6076188" cy="6857999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853412824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6B4DC1-6ED4-4EE3-8422-BF1EF25B4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26D45-910C-40E1-9FDB-5C7548FF4143}" type="datetime1">
              <a:rPr lang="en-US" altLang="en-US"/>
              <a:pPr>
                <a:defRPr/>
              </a:pPr>
              <a:t>10/2/2017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F4ECF-F0B3-4A22-8EE9-5625A316F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B5A5DA-E368-4CE7-B72C-7CD93AE16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C42A0-6715-436B-BBB2-649180C272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9474116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57200"/>
            <a:ext cx="1457325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1" y="457200"/>
            <a:ext cx="5286375" cy="5719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6B4DC1-6ED4-4EE3-8422-BF1EF25B4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9A70C-42D7-4673-A844-E90C8B23198C}" type="datetime1">
              <a:rPr lang="en-US" altLang="en-US"/>
              <a:pPr>
                <a:defRPr/>
              </a:pPr>
              <a:t>10/2/2017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F4ECF-F0B3-4A22-8EE9-5625A316F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B5A5DA-E368-4CE7-B72C-7CD93AE16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398B1-048F-4BF3-A563-E686231412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7751798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Title Slide with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A0522CB-FE2A-4F83-B678-B94347F3375A}"/>
              </a:ext>
            </a:extLst>
          </p:cNvPr>
          <p:cNvSpPr/>
          <p:nvPr/>
        </p:nvSpPr>
        <p:spPr>
          <a:xfrm>
            <a:off x="0" y="4800600"/>
            <a:ext cx="9144000" cy="2057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0DC198-0241-4C6D-BFE1-9F38E3974D2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3178177"/>
            <a:ext cx="9144000" cy="708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4000" b="1">
                <a:solidFill>
                  <a:srgbClr val="595959"/>
                </a:solidFill>
                <a:ea typeface="ＭＳ Ｐゴシック" charset="0"/>
              </a:rPr>
              <a:t>Washington Health Benefit Exchange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482725"/>
            <a:ext cx="1219200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050" y="5115656"/>
            <a:ext cx="8343900" cy="914400"/>
          </a:xfrm>
        </p:spPr>
        <p:txBody>
          <a:bodyPr>
            <a:noAutofit/>
          </a:bodyPr>
          <a:lstStyle>
            <a:lvl1pPr algn="ctr">
              <a:defRPr sz="2800" spc="-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50" y="6043123"/>
            <a:ext cx="8343900" cy="5715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2300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 with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98DC873-44DB-42BC-907F-28A733D116BB}"/>
              </a:ext>
            </a:extLst>
          </p:cNvPr>
          <p:cNvSpPr/>
          <p:nvPr/>
        </p:nvSpPr>
        <p:spPr>
          <a:xfrm>
            <a:off x="0" y="4800600"/>
            <a:ext cx="9144000" cy="2057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9382921B-09EB-4688-8B9A-258AE5AECA7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3178177"/>
            <a:ext cx="9144000" cy="708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4000" b="1" dirty="0">
                <a:solidFill>
                  <a:srgbClr val="595959"/>
                </a:solidFill>
                <a:ea typeface="+mn-ea"/>
              </a:rPr>
              <a:t>Washington Health Benefit Exchange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482725"/>
            <a:ext cx="1219200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050" y="4876800"/>
            <a:ext cx="8343900" cy="914400"/>
          </a:xfrm>
        </p:spPr>
        <p:txBody>
          <a:bodyPr>
            <a:noAutofit/>
          </a:bodyPr>
          <a:lstStyle>
            <a:lvl1pPr algn="ctr">
              <a:lnSpc>
                <a:spcPct val="150000"/>
              </a:lnSpc>
              <a:defRPr sz="2400" spc="-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50" y="5943600"/>
            <a:ext cx="8343900" cy="5715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none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6609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 with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B8F8477-E4E6-4916-B62D-676459BA21DF}"/>
              </a:ext>
            </a:extLst>
          </p:cNvPr>
          <p:cNvSpPr/>
          <p:nvPr userDrawn="1"/>
        </p:nvSpPr>
        <p:spPr>
          <a:xfrm>
            <a:off x="0" y="4800600"/>
            <a:ext cx="9144000" cy="2057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3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075" y="2667000"/>
            <a:ext cx="56578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07370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FAEA8AA-759A-4E58-9166-07DA328CF21A}"/>
              </a:ext>
            </a:extLst>
          </p:cNvPr>
          <p:cNvSpPr/>
          <p:nvPr/>
        </p:nvSpPr>
        <p:spPr>
          <a:xfrm>
            <a:off x="228600" y="304800"/>
            <a:ext cx="86868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1600200"/>
            <a:ext cx="7886700" cy="2240280"/>
          </a:xfrm>
        </p:spPr>
        <p:txBody>
          <a:bodyPr/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3854659"/>
            <a:ext cx="7886700" cy="1143000"/>
          </a:xfrm>
        </p:spPr>
        <p:txBody>
          <a:bodyPr>
            <a:normAutofit/>
          </a:bodyPr>
          <a:lstStyle>
            <a:lvl1pPr marL="0" indent="0" algn="ctr"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8344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E806851-4C5A-45FE-9F88-5935095FDA34}"/>
              </a:ext>
            </a:extLst>
          </p:cNvPr>
          <p:cNvSpPr/>
          <p:nvPr/>
        </p:nvSpPr>
        <p:spPr>
          <a:xfrm>
            <a:off x="0" y="4800600"/>
            <a:ext cx="9144000" cy="2057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2BABB33-FD21-4807-8F4C-AED15E79822D}"/>
              </a:ext>
            </a:extLst>
          </p:cNvPr>
          <p:cNvSpPr/>
          <p:nvPr/>
        </p:nvSpPr>
        <p:spPr>
          <a:xfrm>
            <a:off x="0" y="4800600"/>
            <a:ext cx="9144000" cy="2057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050" y="5115656"/>
            <a:ext cx="8343900" cy="914400"/>
          </a:xfrm>
        </p:spPr>
        <p:txBody>
          <a:bodyPr/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50" y="6043123"/>
            <a:ext cx="8343900" cy="5715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0"/>
          </p:nvPr>
        </p:nvSpPr>
        <p:spPr>
          <a:xfrm>
            <a:off x="1" y="1"/>
            <a:ext cx="3017520" cy="4745736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1"/>
          </p:nvPr>
        </p:nvSpPr>
        <p:spPr>
          <a:xfrm>
            <a:off x="3063240" y="1"/>
            <a:ext cx="3017520" cy="4745736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idx="12"/>
          </p:nvPr>
        </p:nvSpPr>
        <p:spPr>
          <a:xfrm>
            <a:off x="6126480" y="1"/>
            <a:ext cx="3017520" cy="4745736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180253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6E024-86A0-4B25-AEEF-8BD74FC54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B1DB3-B8CA-4EA5-9BAB-AF3164D8D105}" type="datetime1">
              <a:rPr lang="en-US" altLang="en-US"/>
              <a:pPr>
                <a:defRPr/>
              </a:pPr>
              <a:t>10/2/2017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2D33ED-9173-4C8F-B7C7-BB5536B8B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A263CD-DCD1-4ABB-BDE1-8F3AE5D1E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EEBC6-AC58-47CA-95BB-B736ECBF50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2991855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03D078D-3189-43DD-9D02-97BD28CA464A}"/>
              </a:ext>
            </a:extLst>
          </p:cNvPr>
          <p:cNvSpPr/>
          <p:nvPr/>
        </p:nvSpPr>
        <p:spPr>
          <a:xfrm>
            <a:off x="228600" y="304800"/>
            <a:ext cx="86868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1600200"/>
            <a:ext cx="7886700" cy="2240280"/>
          </a:xfrm>
        </p:spPr>
        <p:txBody>
          <a:bodyPr/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3854659"/>
            <a:ext cx="7886700" cy="1143000"/>
          </a:xfrm>
        </p:spPr>
        <p:txBody>
          <a:bodyPr>
            <a:normAutofit/>
          </a:bodyPr>
          <a:lstStyle>
            <a:lvl1pPr marL="0" indent="0" algn="ctr"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183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00873BA-94BE-4D5B-8556-CA3FA32E2B95}"/>
              </a:ext>
            </a:extLst>
          </p:cNvPr>
          <p:cNvSpPr/>
          <p:nvPr/>
        </p:nvSpPr>
        <p:spPr>
          <a:xfrm>
            <a:off x="228600" y="304800"/>
            <a:ext cx="86868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514600"/>
            <a:ext cx="7886700" cy="2743200"/>
          </a:xfrm>
        </p:spPr>
        <p:txBody>
          <a:bodyPr/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5257800"/>
            <a:ext cx="78867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5006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714500"/>
            <a:ext cx="337185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714500"/>
            <a:ext cx="337185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D46E024-86A0-4B25-AEEF-8BD74FC54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7F2D3-46CF-4E48-9754-BEBB28832A9F}" type="datetime1">
              <a:rPr lang="en-US" altLang="en-US"/>
              <a:pPr>
                <a:defRPr/>
              </a:pPr>
              <a:t>10/2/2017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42D33ED-9173-4C8F-B7C7-BB5536B8B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CA263CD-DCD1-4ABB-BDE1-8F3AE5D1E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0E3D0-13AF-4421-B55B-9ABF8F8F0B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9131684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5286" y="1733162"/>
            <a:ext cx="3374136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5286" y="2481946"/>
            <a:ext cx="3374136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733162"/>
            <a:ext cx="3374136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481946"/>
            <a:ext cx="3374136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D46E024-86A0-4B25-AEEF-8BD74FC54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3C5BE-D6DD-46F1-B725-369CBBCDC51A}" type="datetime1">
              <a:rPr lang="en-US" altLang="en-US"/>
              <a:pPr>
                <a:defRPr/>
              </a:pPr>
              <a:t>10/2/2017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42D33ED-9173-4C8F-B7C7-BB5536B8B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A263CD-DCD1-4ABB-BDE1-8F3AE5D1E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E9F9B-21BE-4ED8-A9E8-D95D57623A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0743162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D46E024-86A0-4B25-AEEF-8BD74FC54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F06B1-6ADC-4E5A-AB5C-A25970AF6F97}" type="datetime1">
              <a:rPr lang="en-US" altLang="en-US"/>
              <a:pPr>
                <a:defRPr/>
              </a:pPr>
              <a:t>10/2/2017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42D33ED-9173-4C8F-B7C7-BB5536B8B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CA263CD-DCD1-4ABB-BDE1-8F3AE5D1E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AF2BE-BCE8-4205-993A-B60E40EA74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6410041"/>
      </p:ext>
    </p:extLst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6982174"/>
      </p:ext>
    </p:extLst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3860" y="1714498"/>
            <a:ext cx="2630091" cy="2880360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766" y="457200"/>
            <a:ext cx="5431583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13860" y="4590288"/>
            <a:ext cx="2635923" cy="1581912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D46E024-86A0-4B25-AEEF-8BD74FC54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10103-1F4E-40A9-AFDC-F16F5C09D1E9}" type="datetime1">
              <a:rPr lang="en-US" altLang="en-US"/>
              <a:pPr>
                <a:defRPr/>
              </a:pPr>
              <a:t>10/2/2017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42D33ED-9173-4C8F-B7C7-BB5536B8B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CA263CD-DCD1-4ABB-BDE1-8F3AE5D1E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82BAE-41F9-4CFC-B4C2-62B9E463E7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58959"/>
      </p:ext>
    </p:extLst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370F9B2-4F0F-450D-9240-10E1363B3C8B}"/>
              </a:ext>
            </a:extLst>
          </p:cNvPr>
          <p:cNvSpPr/>
          <p:nvPr/>
        </p:nvSpPr>
        <p:spPr>
          <a:xfrm>
            <a:off x="6115050" y="0"/>
            <a:ext cx="302895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610" y="4591761"/>
            <a:ext cx="2344340" cy="1580440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610" y="1714500"/>
            <a:ext cx="2344340" cy="2877260"/>
          </a:xfrm>
        </p:spPr>
        <p:txBody>
          <a:bodyPr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0" y="3"/>
            <a:ext cx="6076188" cy="6857999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117224448"/>
      </p:ext>
    </p:extLst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6E024-86A0-4B25-AEEF-8BD74FC54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B8081-2613-4E4A-BE09-113FC56EC372}" type="datetime1">
              <a:rPr lang="en-US" altLang="en-US"/>
              <a:pPr>
                <a:defRPr/>
              </a:pPr>
              <a:t>10/2/2017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2D33ED-9173-4C8F-B7C7-BB5536B8B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A263CD-DCD1-4ABB-BDE1-8F3AE5D1E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8DFAB-7420-4446-AFBB-2E9563DAB2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693370"/>
      </p:ext>
    </p:extLst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57200"/>
            <a:ext cx="1457325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1" y="457200"/>
            <a:ext cx="5286375" cy="5719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6E024-86A0-4B25-AEEF-8BD74FC54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A8970-4578-43FB-B259-23E98B13117D}" type="datetime1">
              <a:rPr lang="en-US" altLang="en-US"/>
              <a:pPr>
                <a:defRPr/>
              </a:pPr>
              <a:t>10/2/2017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2D33ED-9173-4C8F-B7C7-BB5536B8B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A263CD-DCD1-4ABB-BDE1-8F3AE5D1E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B6C4A-E864-4C88-8121-3648C967DD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0711387"/>
      </p:ext>
    </p:extLst>
  </p:cSld>
  <p:clrMapOvr>
    <a:masterClrMapping/>
  </p:clrMapOvr>
  <p:transition spd="med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 with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6881171-175C-4349-A1DA-C9FE71EE9650}"/>
              </a:ext>
            </a:extLst>
          </p:cNvPr>
          <p:cNvSpPr/>
          <p:nvPr/>
        </p:nvSpPr>
        <p:spPr>
          <a:xfrm>
            <a:off x="0" y="4800600"/>
            <a:ext cx="9144000" cy="2057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B9C2936B-A193-4025-A893-8F1C1FB2D82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3178177"/>
            <a:ext cx="9144000" cy="708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4000" b="1" dirty="0">
                <a:solidFill>
                  <a:srgbClr val="595959"/>
                </a:solidFill>
                <a:ea typeface="+mn-ea"/>
              </a:rPr>
              <a:t>Washington Health Benefit Exchange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482725"/>
            <a:ext cx="1219200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050" y="4876800"/>
            <a:ext cx="8343900" cy="914400"/>
          </a:xfrm>
        </p:spPr>
        <p:txBody>
          <a:bodyPr>
            <a:noAutofit/>
          </a:bodyPr>
          <a:lstStyle>
            <a:lvl1pPr algn="ctr">
              <a:lnSpc>
                <a:spcPct val="150000"/>
              </a:lnSpc>
              <a:defRPr sz="2400" spc="-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50" y="5943600"/>
            <a:ext cx="8343900" cy="5715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none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6674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E6282E3-2E72-42FC-91C8-C8D5E8BAF258}"/>
              </a:ext>
            </a:extLst>
          </p:cNvPr>
          <p:cNvSpPr/>
          <p:nvPr/>
        </p:nvSpPr>
        <p:spPr>
          <a:xfrm>
            <a:off x="0" y="4800600"/>
            <a:ext cx="9144000" cy="2057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38EABFF-7118-4248-AC24-0220CB991729}"/>
              </a:ext>
            </a:extLst>
          </p:cNvPr>
          <p:cNvSpPr/>
          <p:nvPr/>
        </p:nvSpPr>
        <p:spPr>
          <a:xfrm>
            <a:off x="0" y="4800600"/>
            <a:ext cx="9144000" cy="2057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050" y="5115656"/>
            <a:ext cx="8343900" cy="914400"/>
          </a:xfrm>
        </p:spPr>
        <p:txBody>
          <a:bodyPr/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50" y="6043123"/>
            <a:ext cx="8343900" cy="5715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0"/>
          </p:nvPr>
        </p:nvSpPr>
        <p:spPr>
          <a:xfrm>
            <a:off x="1" y="1"/>
            <a:ext cx="3017520" cy="4745736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1"/>
          </p:nvPr>
        </p:nvSpPr>
        <p:spPr>
          <a:xfrm>
            <a:off x="3063240" y="1"/>
            <a:ext cx="3017520" cy="4745736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idx="12"/>
          </p:nvPr>
        </p:nvSpPr>
        <p:spPr>
          <a:xfrm>
            <a:off x="6126480" y="1"/>
            <a:ext cx="3017520" cy="4745736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1235323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hf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 with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7E58778-FA43-4221-BC29-3E5F4EA940EA}"/>
              </a:ext>
            </a:extLst>
          </p:cNvPr>
          <p:cNvSpPr/>
          <p:nvPr userDrawn="1"/>
        </p:nvSpPr>
        <p:spPr>
          <a:xfrm>
            <a:off x="0" y="4800600"/>
            <a:ext cx="9144000" cy="2057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pic>
        <p:nvPicPr>
          <p:cNvPr id="3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075" y="2667000"/>
            <a:ext cx="56578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40263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hf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2C2F4DA-B911-48EB-9702-E67FB625D321}"/>
              </a:ext>
            </a:extLst>
          </p:cNvPr>
          <p:cNvSpPr/>
          <p:nvPr/>
        </p:nvSpPr>
        <p:spPr>
          <a:xfrm>
            <a:off x="228600" y="304800"/>
            <a:ext cx="86868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1600200"/>
            <a:ext cx="7886700" cy="2240280"/>
          </a:xfrm>
        </p:spPr>
        <p:txBody>
          <a:bodyPr/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3854659"/>
            <a:ext cx="7886700" cy="1143000"/>
          </a:xfrm>
        </p:spPr>
        <p:txBody>
          <a:bodyPr>
            <a:normAutofit/>
          </a:bodyPr>
          <a:lstStyle>
            <a:lvl1pPr marL="0" indent="0" algn="ctr"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682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56BA06D-40CD-467C-BDB2-7202DF446D74}"/>
              </a:ext>
            </a:extLst>
          </p:cNvPr>
          <p:cNvSpPr/>
          <p:nvPr/>
        </p:nvSpPr>
        <p:spPr>
          <a:xfrm>
            <a:off x="0" y="4800600"/>
            <a:ext cx="9144000" cy="2057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8AD4BCC-7CEC-408E-B849-DAB895347E85}"/>
              </a:ext>
            </a:extLst>
          </p:cNvPr>
          <p:cNvSpPr/>
          <p:nvPr/>
        </p:nvSpPr>
        <p:spPr>
          <a:xfrm>
            <a:off x="0" y="4800600"/>
            <a:ext cx="9144000" cy="2057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050" y="5115656"/>
            <a:ext cx="8343900" cy="914400"/>
          </a:xfrm>
        </p:spPr>
        <p:txBody>
          <a:bodyPr/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50" y="6043123"/>
            <a:ext cx="8343900" cy="5715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0"/>
          </p:nvPr>
        </p:nvSpPr>
        <p:spPr>
          <a:xfrm>
            <a:off x="1" y="1"/>
            <a:ext cx="3017520" cy="4745736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idx="11"/>
          </p:nvPr>
        </p:nvSpPr>
        <p:spPr>
          <a:xfrm>
            <a:off x="3063240" y="1"/>
            <a:ext cx="3017520" cy="4745736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idx="12"/>
          </p:nvPr>
        </p:nvSpPr>
        <p:spPr>
          <a:xfrm>
            <a:off x="6126480" y="1"/>
            <a:ext cx="3017520" cy="4745736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901275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hf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197CA2-C7E5-4F08-B497-10D7ED889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34C15-6DB4-4429-B5E6-78096C8A4771}" type="datetime1">
              <a:rPr lang="en-US" altLang="en-US"/>
              <a:pPr>
                <a:defRPr/>
              </a:pPr>
              <a:t>10/2/2017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B0600-2405-48C5-9C4F-6730692A9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0BAD32-55F9-40D2-94B4-A94603518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D4607-DF92-4711-BB0D-3B730A3F0E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4550695"/>
      </p:ext>
    </p:extLst>
  </p:cSld>
  <p:clrMapOvr>
    <a:masterClrMapping/>
  </p:clrMapOvr>
  <p:transition spd="med"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DFFDDC1-DF60-4FDA-A959-A995C0A29B62}"/>
              </a:ext>
            </a:extLst>
          </p:cNvPr>
          <p:cNvSpPr/>
          <p:nvPr/>
        </p:nvSpPr>
        <p:spPr>
          <a:xfrm>
            <a:off x="228600" y="304800"/>
            <a:ext cx="86868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514600"/>
            <a:ext cx="7886700" cy="2743200"/>
          </a:xfrm>
        </p:spPr>
        <p:txBody>
          <a:bodyPr/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5257800"/>
            <a:ext cx="78867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75814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714500"/>
            <a:ext cx="337185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714500"/>
            <a:ext cx="337185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EBAAB3A-CCA5-4021-B9C8-FB8D38D13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0CEC3-D981-4E37-9258-717B9B51B521}" type="datetime1">
              <a:rPr lang="en-US" altLang="en-US"/>
              <a:pPr>
                <a:defRPr/>
              </a:pPr>
              <a:t>10/2/2017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95A5D18-B4FA-403A-ADE1-822726647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53E9E67-153E-448A-A004-BF631F62C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EDEC4-3E5B-4161-ABB4-AAB9ECAEE5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5969081"/>
      </p:ext>
    </p:extLst>
  </p:cSld>
  <p:clrMapOvr>
    <a:masterClrMapping/>
  </p:clrMapOvr>
  <p:transition spd="med"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5286" y="1733162"/>
            <a:ext cx="3374136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5286" y="2481946"/>
            <a:ext cx="3374136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733162"/>
            <a:ext cx="3374136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481946"/>
            <a:ext cx="3374136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8B4B995-AB1F-41D1-B4AB-6B4D1E167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7E776-E746-403A-8D1E-777A774B9410}" type="datetime1">
              <a:rPr lang="en-US" altLang="en-US"/>
              <a:pPr>
                <a:defRPr/>
              </a:pPr>
              <a:t>10/2/2017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4143093-8AB7-475F-A747-F346C0A8F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FDD2C51-5AD3-48E6-A514-15C84AE9F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4B014-4CED-404F-A41E-14853437A2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9235013"/>
      </p:ext>
    </p:extLst>
  </p:cSld>
  <p:clrMapOvr>
    <a:masterClrMapping/>
  </p:clrMapOvr>
  <p:transition spd="med"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24445D1-692A-42A2-AD0F-C4B6ED910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17908-02F0-4820-9EA8-E33BC66BEF46}" type="datetime1">
              <a:rPr lang="en-US" altLang="en-US"/>
              <a:pPr>
                <a:defRPr/>
              </a:pPr>
              <a:t>10/2/2017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4290429-1432-4A9F-A547-C3237EE55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4080C9B-FD4B-49B6-AF7D-3F281D39D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E12F8-9A57-4DAA-9D37-D7EE3507B6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3508612"/>
      </p:ext>
    </p:extLst>
  </p:cSld>
  <p:clrMapOvr>
    <a:masterClrMapping/>
  </p:clrMapOvr>
  <p:transition spd="med"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3964783"/>
      </p:ext>
    </p:extLst>
  </p:cSld>
  <p:clrMapOvr>
    <a:masterClrMapping/>
  </p:clrMapOvr>
  <p:transition spd="med"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3860" y="1714498"/>
            <a:ext cx="2630091" cy="2880360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766" y="457200"/>
            <a:ext cx="5431583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13860" y="4590288"/>
            <a:ext cx="2635923" cy="1581912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7936214-1909-47FE-89F5-D3E5A8CCA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D4058-B2B0-4E1C-A2CB-15C951522EDE}" type="datetime1">
              <a:rPr lang="en-US" altLang="en-US"/>
              <a:pPr>
                <a:defRPr/>
              </a:pPr>
              <a:t>10/2/2017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16C527E-1507-4F1F-8A94-8A4874796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BE3F869-73D8-4B5F-99A7-8D93906EF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FD3DF-FD3D-483C-AEBC-336A2E37A5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3169034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6B4DC1-6ED4-4EE3-8422-BF1EF25B4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9A985-6537-4EBE-A061-E10A7A2117E1}" type="datetime1">
              <a:rPr lang="en-US" altLang="en-US"/>
              <a:pPr>
                <a:defRPr/>
              </a:pPr>
              <a:t>10/2/2017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F4ECF-F0B3-4A22-8EE9-5625A316F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B5A5DA-E368-4CE7-B72C-7CD93AE16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35212-9C99-4B0E-BF5B-BDFDAC413E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0986735"/>
      </p:ext>
    </p:extLst>
  </p:cSld>
  <p:clrMapOvr>
    <a:masterClrMapping/>
  </p:clrMapOvr>
  <p:transition spd="med"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B0E9361-7892-41D1-BA68-D953F2462534}"/>
              </a:ext>
            </a:extLst>
          </p:cNvPr>
          <p:cNvSpPr/>
          <p:nvPr/>
        </p:nvSpPr>
        <p:spPr>
          <a:xfrm>
            <a:off x="6115050" y="0"/>
            <a:ext cx="302895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610" y="4591761"/>
            <a:ext cx="2344340" cy="1580440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610" y="1714500"/>
            <a:ext cx="2344340" cy="2877260"/>
          </a:xfrm>
        </p:spPr>
        <p:txBody>
          <a:bodyPr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0" y="3"/>
            <a:ext cx="6076188" cy="6857999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42826617"/>
      </p:ext>
    </p:extLst>
  </p:cSld>
  <p:clrMapOvr>
    <a:masterClrMapping/>
  </p:clrMapOvr>
  <p:transition spd="med"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1E257-0AED-495C-8B7F-B450FF214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F0F2F-AB28-41D6-B225-5BCD64E11C2E}" type="datetime1">
              <a:rPr lang="en-US" altLang="en-US"/>
              <a:pPr>
                <a:defRPr/>
              </a:pPr>
              <a:t>10/2/2017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49082A-1164-43AE-A706-CD46C33A9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3B7E7-C7CF-4E18-91B8-82936D300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D05C1-F907-4BA8-98CA-A08AF341C8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3322574"/>
      </p:ext>
    </p:extLst>
  </p:cSld>
  <p:clrMapOvr>
    <a:masterClrMapping/>
  </p:clrMapOvr>
  <p:transition spd="med"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57200"/>
            <a:ext cx="1457325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1" y="457200"/>
            <a:ext cx="5286375" cy="5719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5911D-C847-4353-BE76-17367BFF3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28E64-CD70-4445-B96D-0AC859E30997}" type="datetime1">
              <a:rPr lang="en-US" altLang="en-US"/>
              <a:pPr>
                <a:defRPr/>
              </a:pPr>
              <a:t>10/2/2017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51F9B7-D7A8-44B8-8BD9-097874FEE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367829-EDAA-4FE3-9061-79DDF0DB1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82906-0850-4338-B66C-7E6A35D07D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0925803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09CE631-E43D-44DB-9879-8A9384C81350}"/>
              </a:ext>
            </a:extLst>
          </p:cNvPr>
          <p:cNvSpPr/>
          <p:nvPr/>
        </p:nvSpPr>
        <p:spPr>
          <a:xfrm>
            <a:off x="228600" y="304800"/>
            <a:ext cx="86868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514600"/>
            <a:ext cx="7886700" cy="2743200"/>
          </a:xfrm>
        </p:spPr>
        <p:txBody>
          <a:bodyPr/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5257800"/>
            <a:ext cx="78867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250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714500"/>
            <a:ext cx="337185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714500"/>
            <a:ext cx="337185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F6B4DC1-6ED4-4EE3-8422-BF1EF25B4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B1CC2-5E45-4C3E-91AE-2BCD9F966B43}" type="datetime1">
              <a:rPr lang="en-US" altLang="en-US"/>
              <a:pPr>
                <a:defRPr/>
              </a:pPr>
              <a:t>10/2/2017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A7F4ECF-F0B3-4A22-8EE9-5625A316F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6B5A5DA-E368-4CE7-B72C-7CD93AE16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F3035-903D-4946-964E-827A1ADBFA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1156728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5286" y="1733162"/>
            <a:ext cx="3374136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5286" y="2481946"/>
            <a:ext cx="3374136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733162"/>
            <a:ext cx="3374136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481946"/>
            <a:ext cx="3374136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F6B4DC1-6ED4-4EE3-8422-BF1EF25B4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42D2F-0570-4785-8B16-E1B2ED8A9F5F}" type="datetime1">
              <a:rPr lang="en-US" altLang="en-US"/>
              <a:pPr>
                <a:defRPr/>
              </a:pPr>
              <a:t>10/2/2017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A7F4ECF-F0B3-4A22-8EE9-5625A316F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6B5A5DA-E368-4CE7-B72C-7CD93AE16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FFA4A-FF8A-4A75-BE06-FAADB26166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1641513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F6B4DC1-6ED4-4EE3-8422-BF1EF25B4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4B1B1-121D-4595-ACFB-676DBAFEC8DE}" type="datetime1">
              <a:rPr lang="en-US" altLang="en-US"/>
              <a:pPr>
                <a:defRPr/>
              </a:pPr>
              <a:t>10/2/2017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A7F4ECF-F0B3-4A22-8EE9-5625A316F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6B5A5DA-E368-4CE7-B72C-7CD93AE16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EE48C-A875-4AB9-ACA5-87AAEB36DC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688488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7569080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C4184AB-7B70-443C-9B53-B093E8E7BE98}"/>
              </a:ext>
            </a:extLst>
          </p:cNvPr>
          <p:cNvSpPr/>
          <p:nvPr/>
        </p:nvSpPr>
        <p:spPr>
          <a:xfrm>
            <a:off x="0" y="6583365"/>
            <a:ext cx="9144000" cy="2746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075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9144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1714500"/>
            <a:ext cx="68580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6B4DC1-6ED4-4EE3-8422-BF1EF25B4C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40450" y="6600825"/>
            <a:ext cx="1150938" cy="228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FFFFFF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349B6DF-DE23-4681-8B61-33CA8D1F41AB}" type="datetime1">
              <a:rPr lang="en-US" altLang="en-US"/>
              <a:pPr>
                <a:defRPr/>
              </a:pPr>
              <a:t>10/2/2017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F4ECF-F0B3-4A22-8EE9-5625A316FD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3001" y="6600825"/>
            <a:ext cx="4868863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prstClr val="white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B5A5DA-E368-4CE7-B72C-7CD93AE16C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421564" y="6600825"/>
            <a:ext cx="579437" cy="228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FFFFFF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F216B41-C30D-4C30-A0B2-A5D17608F8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3080" name="Picture 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6" y="6019800"/>
            <a:ext cx="428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9194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 spd="med">
    <p:fade/>
  </p:transition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accent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Calibri Light"/>
          <a:ea typeface="MS PGothic" panose="020B0600070205080204" pitchFamily="34" charset="-128"/>
          <a:cs typeface="MS PGothic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Calibri Light"/>
          <a:ea typeface="MS PGothic" panose="020B0600070205080204" pitchFamily="34" charset="-128"/>
          <a:cs typeface="MS PGothic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Calibri Light"/>
          <a:ea typeface="MS PGothic" panose="020B0600070205080204" pitchFamily="34" charset="-128"/>
          <a:cs typeface="MS PGothic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Calibri Light"/>
          <a:ea typeface="MS PGothic" panose="020B0600070205080204" pitchFamily="34" charset="-128"/>
          <a:cs typeface="MS PGothic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accent1"/>
          </a:solidFill>
          <a:latin typeface="Calibri Light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accent1"/>
          </a:solidFill>
          <a:latin typeface="Calibri Light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accent1"/>
          </a:solidFill>
          <a:latin typeface="Calibri Light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accent1"/>
          </a:solidFill>
          <a:latin typeface="Calibri Light"/>
        </a:defRPr>
      </a:lvl9pPr>
    </p:titleStyle>
    <p:bodyStyle>
      <a:lvl1pPr marL="273050" indent="-228600" algn="l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593725" indent="-228600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914400" indent="-228600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▪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187450" indent="-182563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▪"/>
        <a:defRPr sz="16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1462088" indent="-182563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▪"/>
        <a:defRPr sz="16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16916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4AB926D-6DF1-4B29-985C-F4618204BEF6}"/>
              </a:ext>
            </a:extLst>
          </p:cNvPr>
          <p:cNvSpPr/>
          <p:nvPr/>
        </p:nvSpPr>
        <p:spPr>
          <a:xfrm>
            <a:off x="0" y="6583365"/>
            <a:ext cx="9144000" cy="2746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099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9144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1714500"/>
            <a:ext cx="68580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6E024-86A0-4B25-AEEF-8BD74FC545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40450" y="6600825"/>
            <a:ext cx="1150938" cy="228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chemeClr val="bg1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F5B3B05-9EC2-431F-A0A8-28A0D3F5F316}" type="datetime1">
              <a:rPr lang="en-US" altLang="en-US"/>
              <a:pPr>
                <a:defRPr/>
              </a:pPr>
              <a:t>10/2/2017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2D33ED-9173-4C8F-B7C7-BB5536B8B5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3001" y="6600825"/>
            <a:ext cx="4868863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A263CD-DCD1-4ABB-BDE1-8F3AE5D1E4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421564" y="6600825"/>
            <a:ext cx="579437" cy="228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chemeClr val="bg1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54ED05A-BF58-406F-8783-D2A26D83B2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4104" name="Picture 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6" y="6019800"/>
            <a:ext cx="428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6197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</p:sldLayoutIdLst>
  <p:transition spd="med">
    <p:fade/>
  </p:transition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accent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Calibri Light"/>
          <a:ea typeface="MS PGothic" panose="020B0600070205080204" pitchFamily="34" charset="-128"/>
          <a:cs typeface="MS PGothic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Calibri Light"/>
          <a:ea typeface="MS PGothic" panose="020B0600070205080204" pitchFamily="34" charset="-128"/>
          <a:cs typeface="MS PGothic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Calibri Light"/>
          <a:ea typeface="MS PGothic" panose="020B0600070205080204" pitchFamily="34" charset="-128"/>
          <a:cs typeface="MS PGothic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Calibri Light"/>
          <a:ea typeface="MS PGothic" panose="020B0600070205080204" pitchFamily="34" charset="-128"/>
          <a:cs typeface="MS PGothic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accent1"/>
          </a:solidFill>
          <a:latin typeface="Calibri Light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accent1"/>
          </a:solidFill>
          <a:latin typeface="Calibri Light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accent1"/>
          </a:solidFill>
          <a:latin typeface="Calibri Light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accent1"/>
          </a:solidFill>
          <a:latin typeface="Calibri Light"/>
        </a:defRPr>
      </a:lvl9pPr>
    </p:titleStyle>
    <p:bodyStyle>
      <a:lvl1pPr marL="273050" indent="-228600" algn="l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593725" indent="-228600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914400" indent="-228600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▪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187450" indent="-182563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▪"/>
        <a:defRPr sz="16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1462088" indent="-182563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▪"/>
        <a:defRPr sz="16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16916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CE8D59F-93A7-42BE-BAD0-2B811024D4E9}"/>
              </a:ext>
            </a:extLst>
          </p:cNvPr>
          <p:cNvSpPr/>
          <p:nvPr/>
        </p:nvSpPr>
        <p:spPr>
          <a:xfrm>
            <a:off x="0" y="6583365"/>
            <a:ext cx="9144000" cy="2746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5123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9144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1714500"/>
            <a:ext cx="68580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ACD8C-8AEE-41C2-AF31-087BE0B681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40450" y="6600825"/>
            <a:ext cx="1150938" cy="228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534CC66-27C7-4294-8E9B-19698347DA23}" type="datetime1">
              <a:rPr lang="en-US" altLang="en-US"/>
              <a:pPr>
                <a:defRPr/>
              </a:pPr>
              <a:t>10/2/2017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7C45E-5004-4ACF-9DB6-6A8F53DD1C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3001" y="6600825"/>
            <a:ext cx="4868863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prstClr val="white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C90244-CAA7-49F7-8AD0-079F0F9FA7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421564" y="6600825"/>
            <a:ext cx="579437" cy="228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FFFFFF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2AAA2C4-C3D7-4594-BB14-ECC4273DBC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5128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6" y="6019800"/>
            <a:ext cx="428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4915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</p:sldLayoutIdLst>
  <p:transition spd="med">
    <p:fade/>
  </p:transition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accent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Calibri Light"/>
          <a:ea typeface="MS PGothic" panose="020B0600070205080204" pitchFamily="34" charset="-128"/>
          <a:cs typeface="MS PGothic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Calibri Light"/>
          <a:ea typeface="MS PGothic" panose="020B0600070205080204" pitchFamily="34" charset="-128"/>
          <a:cs typeface="MS PGothic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Calibri Light"/>
          <a:ea typeface="MS PGothic" panose="020B0600070205080204" pitchFamily="34" charset="-128"/>
          <a:cs typeface="MS PGothic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Calibri Light"/>
          <a:ea typeface="MS PGothic" panose="020B0600070205080204" pitchFamily="34" charset="-128"/>
          <a:cs typeface="MS PGothic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accent1"/>
          </a:solidFill>
          <a:latin typeface="Calibri Light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accent1"/>
          </a:solidFill>
          <a:latin typeface="Calibri Light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accent1"/>
          </a:solidFill>
          <a:latin typeface="Calibri Light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accent1"/>
          </a:solidFill>
          <a:latin typeface="Calibri Light"/>
        </a:defRPr>
      </a:lvl9pPr>
    </p:titleStyle>
    <p:bodyStyle>
      <a:lvl1pPr marL="273050" indent="-228600" algn="l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593725" indent="-228600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914400" indent="-228600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▪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187450" indent="-182563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▪"/>
        <a:defRPr sz="16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1462088" indent="-182563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▪"/>
        <a:defRPr sz="16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16916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ahbexchange.org/event/exchange-board-special-meeting-plan-certification/" TargetMode="External"/><Relationship Id="rId1" Type="http://schemas.openxmlformats.org/officeDocument/2006/relationships/slideLayout" Target="../slideLayouts/slideLayout3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7466A6B-9416-4902-94E8-3FB5E7C79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76200" y="4495800"/>
            <a:ext cx="9342438" cy="250825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defRPr/>
            </a:pPr>
            <a:r>
              <a:rPr lang="en-US" altLang="en-US" sz="2000" b="0" dirty="0">
                <a:latin typeface="Calibri" panose="020F0502020204030204" pitchFamily="34" charset="0"/>
              </a:rPr>
              <a:t>King County Navigator Training</a:t>
            </a:r>
            <a:br>
              <a:rPr lang="en-US" altLang="en-US" sz="2000" b="0" dirty="0">
                <a:latin typeface="Calibri" panose="020F0502020204030204" pitchFamily="34" charset="0"/>
              </a:rPr>
            </a:br>
            <a:r>
              <a:rPr lang="en-US" altLang="en-US" sz="2000" b="0" dirty="0">
                <a:latin typeface="Calibri" panose="020F0502020204030204" pitchFamily="34" charset="0"/>
              </a:rPr>
              <a:t>October 6, 2017</a:t>
            </a:r>
            <a:br>
              <a:rPr lang="en-US" altLang="en-US" sz="2000" b="0" dirty="0">
                <a:latin typeface="Calibri" panose="020F0502020204030204" pitchFamily="34" charset="0"/>
              </a:rPr>
            </a:br>
            <a:br>
              <a:rPr lang="en-US" altLang="en-US" sz="2000" b="0" dirty="0">
                <a:latin typeface="Calibri" panose="020F0502020204030204" pitchFamily="34" charset="0"/>
              </a:rPr>
            </a:br>
            <a:r>
              <a:rPr lang="en-US" altLang="en-US" sz="2000" b="0" dirty="0">
                <a:latin typeface="Calibri" panose="020F0502020204030204" pitchFamily="34" charset="0"/>
              </a:rPr>
              <a:t>Kara Nester, Policy Analyst</a:t>
            </a:r>
            <a:br>
              <a:rPr lang="en-US" altLang="en-US" sz="2000" b="0" dirty="0">
                <a:latin typeface="Calibri" panose="020F0502020204030204" pitchFamily="34" charset="0"/>
              </a:rPr>
            </a:br>
            <a:endParaRPr lang="en-US" altLang="en-US" sz="2800" dirty="0">
              <a:latin typeface="Calibri" panose="020F0502020204030204" pitchFamily="34" charset="0"/>
            </a:endParaRPr>
          </a:p>
        </p:txBody>
      </p:sp>
      <p:sp>
        <p:nvSpPr>
          <p:cNvPr id="65539" name="TextBox 1"/>
          <p:cNvSpPr txBox="1">
            <a:spLocks noChangeArrowheads="1"/>
          </p:cNvSpPr>
          <p:nvPr/>
        </p:nvSpPr>
        <p:spPr bwMode="auto">
          <a:xfrm>
            <a:off x="712790" y="4033838"/>
            <a:ext cx="7856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595959"/>
                </a:solidFill>
              </a:rPr>
              <a:t>Consumer Decision Support Tool/Provider Directory Demo</a:t>
            </a:r>
          </a:p>
        </p:txBody>
      </p:sp>
    </p:spTree>
    <p:extLst>
      <p:ext uri="{BB962C8B-B14F-4D97-AF65-F5344CB8AC3E}">
        <p14:creationId xmlns:p14="http://schemas.microsoft.com/office/powerpoint/2010/main" val="991434998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6E525-B1EE-4D36-B9A4-3005EDB57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" y="511177"/>
            <a:ext cx="9255125" cy="931863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+mn-lt"/>
                <a:ea typeface="+mj-ea"/>
                <a:cs typeface="+mj-cs"/>
              </a:rPr>
              <a:t>Overview of 2018 QHP Submissions</a:t>
            </a:r>
            <a:br>
              <a:rPr lang="en-US" dirty="0">
                <a:latin typeface="+mn-lt"/>
                <a:ea typeface="+mj-ea"/>
                <a:cs typeface="+mj-cs"/>
              </a:rPr>
            </a:br>
            <a:endParaRPr lang="en-US" sz="4000" dirty="0">
              <a:latin typeface="+mn-lt"/>
              <a:ea typeface="+mj-ea"/>
              <a:cs typeface="+mj-cs"/>
            </a:endParaRP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992A025E-DBC3-486C-B318-94C2A084A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9388" y="976313"/>
            <a:ext cx="7023100" cy="4183062"/>
          </a:xfrm>
        </p:spPr>
        <p:txBody>
          <a:bodyPr/>
          <a:lstStyle/>
          <a:p>
            <a:pPr marL="44450" indent="0">
              <a:buNone/>
              <a:defRPr/>
            </a:pPr>
            <a:r>
              <a:rPr lang="en-US" altLang="en-US" sz="800" b="1" dirty="0">
                <a:ea typeface="+mn-ea"/>
                <a:cs typeface="+mn-cs"/>
              </a:rPr>
              <a:t>		</a:t>
            </a:r>
          </a:p>
          <a:p>
            <a:pPr>
              <a:defRPr/>
            </a:pPr>
            <a:r>
              <a:rPr lang="en-US" altLang="en-US" dirty="0">
                <a:ea typeface="+mn-ea"/>
                <a:cs typeface="+mn-cs"/>
              </a:rPr>
              <a:t>41 individual QHPs approved for 2018</a:t>
            </a:r>
          </a:p>
          <a:p>
            <a:pPr lvl="1">
              <a:defRPr/>
            </a:pPr>
            <a:r>
              <a:rPr lang="en-US" altLang="en-US" dirty="0">
                <a:ea typeface="+mn-ea"/>
                <a:cs typeface="+mn-cs"/>
              </a:rPr>
              <a:t>38 renewals, 3 new QHPs</a:t>
            </a:r>
            <a:endParaRPr lang="en-US" altLang="en-US" sz="600" dirty="0">
              <a:ea typeface="+mn-ea"/>
              <a:cs typeface="+mn-cs"/>
            </a:endParaRPr>
          </a:p>
          <a:p>
            <a:pPr>
              <a:defRPr/>
            </a:pPr>
            <a:r>
              <a:rPr lang="en-US" altLang="en-US" dirty="0">
                <a:ea typeface="+mn-ea"/>
                <a:cs typeface="+mn-cs"/>
              </a:rPr>
              <a:t>4 issuers offering QHPs in King County:</a:t>
            </a:r>
          </a:p>
          <a:p>
            <a:pPr lvl="1">
              <a:defRPr/>
            </a:pPr>
            <a:r>
              <a:rPr lang="en-US" altLang="en-US" dirty="0">
                <a:ea typeface="+mn-ea"/>
                <a:cs typeface="+mn-cs"/>
              </a:rPr>
              <a:t>Coordinated Care, Kaiser Foundation Health Plan of Washington, Molina, and Premera Blue Cross</a:t>
            </a:r>
          </a:p>
          <a:p>
            <a:pPr>
              <a:defRPr/>
            </a:pPr>
            <a:r>
              <a:rPr lang="en-US" altLang="en-US" dirty="0">
                <a:ea typeface="+mn-ea"/>
                <a:cs typeface="+mn-cs"/>
              </a:rPr>
              <a:t>22 plans in King County</a:t>
            </a:r>
          </a:p>
          <a:p>
            <a:pPr lvl="1">
              <a:defRPr/>
            </a:pPr>
            <a:r>
              <a:rPr lang="en-US" dirty="0">
                <a:ea typeface="+mn-ea"/>
                <a:cs typeface="+mn-cs"/>
              </a:rPr>
              <a:t>4 Gold</a:t>
            </a:r>
          </a:p>
          <a:p>
            <a:pPr lvl="1">
              <a:defRPr/>
            </a:pPr>
            <a:r>
              <a:rPr lang="en-US" dirty="0">
                <a:ea typeface="+mn-ea"/>
                <a:cs typeface="+mn-cs"/>
              </a:rPr>
              <a:t>13 Silver</a:t>
            </a:r>
          </a:p>
          <a:p>
            <a:pPr lvl="1">
              <a:defRPr/>
            </a:pPr>
            <a:r>
              <a:rPr lang="en-US" dirty="0">
                <a:ea typeface="+mn-ea"/>
                <a:cs typeface="+mn-cs"/>
              </a:rPr>
              <a:t>4 Bronze</a:t>
            </a:r>
          </a:p>
          <a:p>
            <a:pPr lvl="1">
              <a:defRPr/>
            </a:pPr>
            <a:r>
              <a:rPr lang="en-US" dirty="0">
                <a:ea typeface="+mn-ea"/>
                <a:cs typeface="+mn-cs"/>
              </a:rPr>
              <a:t>1 Catastrophic</a:t>
            </a:r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175086866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83869-1D44-4063-AA92-D323E7790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3825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+mn-lt"/>
                <a:ea typeface="+mj-ea"/>
                <a:cs typeface="+mj-cs"/>
              </a:rPr>
              <a:t>2018 QHPs by Metal Level</a:t>
            </a:r>
          </a:p>
        </p:txBody>
      </p:sp>
      <p:sp>
        <p:nvSpPr>
          <p:cNvPr id="77827" name="Content Placeholder 2"/>
          <p:cNvSpPr>
            <a:spLocks noGrp="1"/>
          </p:cNvSpPr>
          <p:nvPr>
            <p:ph idx="1"/>
          </p:nvPr>
        </p:nvSpPr>
        <p:spPr>
          <a:xfrm>
            <a:off x="1500188" y="1274763"/>
            <a:ext cx="6500812" cy="4310062"/>
          </a:xfrm>
        </p:spPr>
        <p:txBody>
          <a:bodyPr/>
          <a:lstStyle/>
          <a:p>
            <a:r>
              <a:rPr lang="en-US" altLang="en-US" dirty="0"/>
              <a:t>Almost half (46%) of QHPs are silver plans</a:t>
            </a:r>
          </a:p>
          <a:p>
            <a:pPr lvl="1"/>
            <a:r>
              <a:rPr lang="en-US" altLang="en-US" dirty="0"/>
              <a:t>22% are gold, 27% are bronze</a:t>
            </a:r>
          </a:p>
          <a:p>
            <a:pPr lvl="2"/>
            <a:endParaRPr lang="en-US" altLang="en-US" sz="200" dirty="0"/>
          </a:p>
          <a:p>
            <a:r>
              <a:rPr lang="en-US" altLang="en-US" dirty="0"/>
              <a:t>2 carriers not offering bronze plans in 2018:</a:t>
            </a:r>
          </a:p>
          <a:p>
            <a:pPr lvl="1"/>
            <a:r>
              <a:rPr lang="en-US" altLang="en-US" sz="1800" dirty="0"/>
              <a:t>Molina and Coordinated Care</a:t>
            </a:r>
          </a:p>
          <a:p>
            <a:pPr lvl="2"/>
            <a:endParaRPr lang="en-US" altLang="en-US" sz="200" dirty="0"/>
          </a:p>
          <a:p>
            <a:pPr marL="1279525" lvl="4" indent="0">
              <a:buNone/>
            </a:pPr>
            <a:endParaRPr lang="en-US" altLang="en-US" sz="400" dirty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532236945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EF7B224-EDD8-47CB-AD7B-B46081892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13" y="2"/>
            <a:ext cx="9296400" cy="855663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latin typeface="+mn-lt"/>
                <a:ea typeface="+mj-ea"/>
                <a:cs typeface="+mj-cs"/>
              </a:rPr>
              <a:t>Approved Deductibles for 2018 in the Exchange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09680BD4-8079-4CFF-BB27-DB56DAC07455}"/>
              </a:ext>
            </a:extLst>
          </p:cNvPr>
          <p:cNvGraphicFramePr>
            <a:graphicFrameLocks noGrp="1"/>
          </p:cNvGraphicFramePr>
          <p:nvPr/>
        </p:nvGraphicFramePr>
        <p:xfrm>
          <a:off x="1339850" y="1330325"/>
          <a:ext cx="6796088" cy="1392237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955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9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13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556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Gold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227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2017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2018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22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Deductible Range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 $0 - $1,540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$0 -</a:t>
                      </a:r>
                      <a:r>
                        <a:rPr lang="en-US" sz="1800" b="1" u="none" strike="noStrike" baseline="0" dirty="0">
                          <a:effectLst/>
                        </a:rPr>
                        <a:t> </a:t>
                      </a:r>
                      <a:r>
                        <a:rPr lang="en-US" sz="1800" b="1" u="none" strike="noStrike" dirty="0">
                          <a:effectLst/>
                        </a:rPr>
                        <a:t>$3,800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22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Median Deductible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 $1,200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 $1,250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0103E56-D120-4EC8-833E-ECA2D4E74B3B}"/>
              </a:ext>
            </a:extLst>
          </p:cNvPr>
          <p:cNvGraphicFramePr>
            <a:graphicFrameLocks noGrp="1"/>
          </p:cNvGraphicFramePr>
          <p:nvPr/>
        </p:nvGraphicFramePr>
        <p:xfrm>
          <a:off x="1317627" y="3117852"/>
          <a:ext cx="6784975" cy="1338262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977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22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5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3599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19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Silver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19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221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2017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19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2018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19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22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Deductible Range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 $0</a:t>
                      </a:r>
                      <a:r>
                        <a:rPr lang="en-US" sz="1800" b="1" u="none" strike="noStrike" baseline="0" dirty="0">
                          <a:effectLst/>
                        </a:rPr>
                        <a:t> - </a:t>
                      </a:r>
                      <a:r>
                        <a:rPr lang="en-US" sz="1800" b="1" u="none" strike="noStrike" dirty="0">
                          <a:effectLst/>
                        </a:rPr>
                        <a:t>$7,150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 $1,750 - $7,150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19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22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Median Deductible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$3,000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 $4,500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19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05C3B84A-7FFD-42BE-B5F2-FE5F505C70BA}"/>
              </a:ext>
            </a:extLst>
          </p:cNvPr>
          <p:cNvGraphicFramePr>
            <a:graphicFrameLocks noGrp="1"/>
          </p:cNvGraphicFramePr>
          <p:nvPr/>
        </p:nvGraphicFramePr>
        <p:xfrm>
          <a:off x="1350965" y="4794252"/>
          <a:ext cx="6784975" cy="1450976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994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6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3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1379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2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Bronze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2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199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2017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2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2018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2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19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Deductible Range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$5,000 - $7,150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 $5,000 - $7,150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2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19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Median Deductible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 $6,000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 $6,350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2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0476446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76936-46FA-4C89-B9DD-5F7607FAB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50" y="528638"/>
            <a:ext cx="9144000" cy="9144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+mn-lt"/>
              </a:rPr>
              <a:t>Accounting for Potential Loss of CSR Funding During PY 2018</a:t>
            </a:r>
            <a:endParaRPr lang="en-US" sz="2800" dirty="0">
              <a:latin typeface="+mn-lt"/>
            </a:endParaRPr>
          </a:p>
        </p:txBody>
      </p:sp>
      <p:sp>
        <p:nvSpPr>
          <p:cNvPr id="79875" name="Content Placeholder 2"/>
          <p:cNvSpPr>
            <a:spLocks noGrp="1"/>
          </p:cNvSpPr>
          <p:nvPr>
            <p:ph idx="1"/>
          </p:nvPr>
        </p:nvSpPr>
        <p:spPr>
          <a:xfrm>
            <a:off x="911225" y="1862138"/>
            <a:ext cx="7461250" cy="4995862"/>
          </a:xfrm>
        </p:spPr>
        <p:txBody>
          <a:bodyPr/>
          <a:lstStyle/>
          <a:p>
            <a:r>
              <a:rPr lang="en-US" altLang="en-US" dirty="0"/>
              <a:t>OIC has approved and the Exchange Board has certified two sets of rates for each 2018 QHP – one set assuming CSR payments are funded and a second set to account for potential termination of CSR payments to issuers</a:t>
            </a:r>
          </a:p>
          <a:p>
            <a:pPr lvl="1"/>
            <a:endParaRPr lang="en-US" altLang="en-US" sz="800" dirty="0"/>
          </a:p>
          <a:p>
            <a:r>
              <a:rPr lang="en-US" altLang="en-US" dirty="0"/>
              <a:t>Secondary rates load the cost of CSR payments onto premiums of silver plans offered inside the Exchange</a:t>
            </a:r>
          </a:p>
          <a:p>
            <a:pPr lvl="1"/>
            <a:endParaRPr lang="en-US" altLang="en-US" sz="400" dirty="0"/>
          </a:p>
          <a:p>
            <a:r>
              <a:rPr lang="en-US" altLang="en-US" dirty="0"/>
              <a:t>Rates for gold, bronze, and catastrophic plans are not affected</a:t>
            </a:r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533879133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4DBE2-2357-4088-AAC2-59C8110EE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1788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+mn-lt"/>
              </a:rPr>
              <a:t>Implications of Loss of CSR Funding in 2018</a:t>
            </a:r>
          </a:p>
        </p:txBody>
      </p:sp>
      <p:sp>
        <p:nvSpPr>
          <p:cNvPr id="80899" name="Content Placeholder 2"/>
          <p:cNvSpPr>
            <a:spLocks noGrp="1"/>
          </p:cNvSpPr>
          <p:nvPr>
            <p:ph idx="1"/>
          </p:nvPr>
        </p:nvSpPr>
        <p:spPr>
          <a:xfrm>
            <a:off x="1285877" y="1647827"/>
            <a:ext cx="6892925" cy="4405313"/>
          </a:xfrm>
        </p:spPr>
        <p:txBody>
          <a:bodyPr/>
          <a:lstStyle/>
          <a:p>
            <a:r>
              <a:rPr lang="en-US" altLang="en-US"/>
              <a:t>OIC has indicated that the second set of rates will go into effect with the termination of CSR payments to issuers</a:t>
            </a:r>
          </a:p>
          <a:p>
            <a:r>
              <a:rPr lang="en-US" altLang="en-US"/>
              <a:t>Will significantly increase premiums for unsubsidized enrollees in silver plans</a:t>
            </a:r>
          </a:p>
          <a:p>
            <a:pPr lvl="1"/>
            <a:endParaRPr lang="en-US" altLang="en-US" sz="400"/>
          </a:p>
          <a:p>
            <a:r>
              <a:rPr lang="en-US" altLang="en-US"/>
              <a:t>Tax credits will increase as premiums increase for subsidized enrollees </a:t>
            </a:r>
          </a:p>
          <a:p>
            <a:r>
              <a:rPr lang="en-US" altLang="en-US"/>
              <a:t>Impact on subsidized population will vary because subsidies are based on individuals’ income, not premiums</a:t>
            </a:r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584382695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itle 1">
            <a:extLst>
              <a:ext uri="{FF2B5EF4-FFF2-40B4-BE49-F238E27FC236}">
                <a16:creationId xmlns:a16="http://schemas.microsoft.com/office/drawing/2014/main" id="{5A0CF14D-9626-4976-9659-DBE16C8E8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2050" y="349252"/>
            <a:ext cx="6858000" cy="4619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dirty="0">
                <a:latin typeface="+mn-lt"/>
              </a:rPr>
              <a:t>Approved 2018 Silver Plan Rates 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CDBB14D0-BCB9-44D4-AA5F-E856DB0F87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8378698"/>
              </p:ext>
            </p:extLst>
          </p:nvPr>
        </p:nvGraphicFramePr>
        <p:xfrm>
          <a:off x="42069" y="1721915"/>
          <a:ext cx="9097961" cy="3218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1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1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74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476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1079">
                <a:tc>
                  <a:txBody>
                    <a:bodyPr/>
                    <a:lstStyle/>
                    <a:p>
                      <a:r>
                        <a:rPr lang="en-US" sz="1600" dirty="0"/>
                        <a:t>Carrier</a:t>
                      </a:r>
                    </a:p>
                  </a:txBody>
                  <a:tcPr marL="68572" marR="68572" marT="34278" marB="342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2017 Approved Rate</a:t>
                      </a:r>
                    </a:p>
                  </a:txBody>
                  <a:tcPr marL="68572" marR="68572" marT="34278" marB="342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2018 Approved Rate</a:t>
                      </a:r>
                      <a:r>
                        <a:rPr lang="en-US" sz="1600" baseline="0" dirty="0"/>
                        <a:t> </a:t>
                      </a:r>
                    </a:p>
                    <a:p>
                      <a:pPr algn="ctr"/>
                      <a:r>
                        <a:rPr lang="en-US" sz="1600" baseline="0" dirty="0"/>
                        <a:t>(CSRs Funded)</a:t>
                      </a:r>
                      <a:endParaRPr lang="en-US" sz="1600" dirty="0"/>
                    </a:p>
                  </a:txBody>
                  <a:tcPr marL="68572" marR="68572" marT="34278" marB="342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Percent Increase 0f 2018 Rate </a:t>
                      </a:r>
                      <a:r>
                        <a:rPr lang="en-US" sz="1600" b="1" dirty="0"/>
                        <a:t>over 2017 Rate</a:t>
                      </a:r>
                    </a:p>
                    <a:p>
                      <a:pPr algn="ctr"/>
                      <a:r>
                        <a:rPr lang="en-US" sz="1600" b="1" dirty="0"/>
                        <a:t>(CSRs </a:t>
                      </a:r>
                      <a:r>
                        <a:rPr lang="en-US" sz="1600" b="1" dirty="0">
                          <a:latin typeface="+mn-lt"/>
                        </a:rPr>
                        <a:t>Funded</a:t>
                      </a:r>
                      <a:r>
                        <a:rPr lang="en-US" sz="1600" b="1" dirty="0"/>
                        <a:t>)</a:t>
                      </a:r>
                    </a:p>
                  </a:txBody>
                  <a:tcPr marL="68572" marR="68572" marT="34278" marB="3427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3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Coordinated</a:t>
                      </a:r>
                      <a:r>
                        <a:rPr lang="en-US" sz="1600" b="1" baseline="0" dirty="0"/>
                        <a:t> Care Corp.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/>
                    </a:p>
                  </a:txBody>
                  <a:tcPr marL="68572" marR="68572" marT="34278" marB="3427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$230</a:t>
                      </a:r>
                    </a:p>
                  </a:txBody>
                  <a:tcPr marL="68572" marR="68572" marT="34278" marB="342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$299</a:t>
                      </a:r>
                    </a:p>
                  </a:txBody>
                  <a:tcPr marL="68572" marR="68572" marT="34278" marB="342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30%</a:t>
                      </a:r>
                    </a:p>
                  </a:txBody>
                  <a:tcPr marL="68572" marR="68572" marT="34278" marB="3427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65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Kaiser Foundation</a:t>
                      </a:r>
                      <a:r>
                        <a:rPr lang="en-US" sz="1600" b="1" baseline="0" dirty="0"/>
                        <a:t> Health Plan of WA </a:t>
                      </a:r>
                    </a:p>
                  </a:txBody>
                  <a:tcPr marL="68572" marR="68572" marT="34278" marB="3427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$276</a:t>
                      </a:r>
                    </a:p>
                  </a:txBody>
                  <a:tcPr marL="68572" marR="68572" marT="34278" marB="342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$328</a:t>
                      </a:r>
                    </a:p>
                  </a:txBody>
                  <a:tcPr marL="68572" marR="68572" marT="34278" marB="342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19%</a:t>
                      </a:r>
                    </a:p>
                  </a:txBody>
                  <a:tcPr marL="68572" marR="68572" marT="34278" marB="3427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37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Molina</a:t>
                      </a:r>
                      <a:r>
                        <a:rPr lang="en-US" sz="1600" b="1" baseline="0" dirty="0"/>
                        <a:t> Healthcare of WA</a:t>
                      </a:r>
                      <a:endParaRPr lang="en-US" sz="1600" b="1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/>
                    </a:p>
                  </a:txBody>
                  <a:tcPr marL="68572" marR="68572" marT="34278" marB="3427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$253</a:t>
                      </a:r>
                    </a:p>
                  </a:txBody>
                  <a:tcPr marL="68572" marR="68572" marT="34278" marB="342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$345</a:t>
                      </a:r>
                    </a:p>
                  </a:txBody>
                  <a:tcPr marL="68572" marR="68572" marT="34278" marB="342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37%</a:t>
                      </a:r>
                    </a:p>
                  </a:txBody>
                  <a:tcPr marL="68572" marR="68572" marT="34278" marB="3427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8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Premera Blue Cross</a:t>
                      </a:r>
                    </a:p>
                  </a:txBody>
                  <a:tcPr marL="68572" marR="68572" marT="34278" marB="3427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$406</a:t>
                      </a:r>
                    </a:p>
                  </a:txBody>
                  <a:tcPr marL="68572" marR="68572" marT="34278" marB="342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$481</a:t>
                      </a:r>
                    </a:p>
                  </a:txBody>
                  <a:tcPr marL="68572" marR="68572" marT="34278" marB="342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18%</a:t>
                      </a:r>
                    </a:p>
                  </a:txBody>
                  <a:tcPr marL="68572" marR="68572" marT="34278" marB="3427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197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557213" indent="-21431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857250" indent="-1714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200150" indent="-1714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1543050" indent="-1714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0002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4574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371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CF7EFA-5D45-4717-AB83-55BBC3470222}"/>
              </a:ext>
            </a:extLst>
          </p:cNvPr>
          <p:cNvSpPr txBox="1"/>
          <p:nvPr/>
        </p:nvSpPr>
        <p:spPr>
          <a:xfrm>
            <a:off x="671513" y="5851527"/>
            <a:ext cx="8248650" cy="2539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595959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Rates reflect the rate of the lowest-priced Silver plan for a 40 year old non-smoking King County resident in the Exchange. </a:t>
            </a:r>
          </a:p>
        </p:txBody>
      </p:sp>
    </p:spTree>
    <p:extLst>
      <p:ext uri="{BB962C8B-B14F-4D97-AF65-F5344CB8AC3E}">
        <p14:creationId xmlns:p14="http://schemas.microsoft.com/office/powerpoint/2010/main" val="1872880766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itle 1">
            <a:extLst>
              <a:ext uri="{FF2B5EF4-FFF2-40B4-BE49-F238E27FC236}">
                <a16:creationId xmlns:a16="http://schemas.microsoft.com/office/drawing/2014/main" id="{2E43CB1C-5AAF-4D11-ADA5-FF09A9D90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2050" y="349252"/>
            <a:ext cx="6858000" cy="4619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dirty="0">
                <a:latin typeface="+mn-lt"/>
              </a:rPr>
              <a:t>Approved 2018 Silver Plan Rates 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A8820F2D-3DC0-4ADA-BCAA-6BBFD8FD99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1530625"/>
              </p:ext>
            </p:extLst>
          </p:nvPr>
        </p:nvGraphicFramePr>
        <p:xfrm>
          <a:off x="92075" y="1378477"/>
          <a:ext cx="8712200" cy="3613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6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00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35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21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00272">
                <a:tc>
                  <a:txBody>
                    <a:bodyPr/>
                    <a:lstStyle/>
                    <a:p>
                      <a:r>
                        <a:rPr lang="en-US" sz="1600" dirty="0"/>
                        <a:t>Carrier</a:t>
                      </a:r>
                    </a:p>
                  </a:txBody>
                  <a:tcPr marL="68573" marR="68573" marT="34286" marB="3428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2018 Approved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Rate – CSRs Continue to be Funded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68573" marR="68573" marT="34286" marB="342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2018 Approved Rate – Federal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CSR Funding Ceases</a:t>
                      </a:r>
                      <a:endParaRPr lang="en-US" sz="1600" dirty="0"/>
                    </a:p>
                  </a:txBody>
                  <a:tcPr marL="68573" marR="68573" marT="34286" marB="342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Percent Increase – 2018 CSR Rate</a:t>
                      </a:r>
                      <a:r>
                        <a:rPr lang="en-US" sz="1600" baseline="0" dirty="0"/>
                        <a:t> to </a:t>
                      </a:r>
                      <a:r>
                        <a:rPr lang="en-US" sz="1600" dirty="0"/>
                        <a:t>2018 No CSRs</a:t>
                      </a:r>
                      <a:r>
                        <a:rPr lang="en-US" sz="1600" baseline="0" dirty="0"/>
                        <a:t> Rate</a:t>
                      </a:r>
                      <a:endParaRPr lang="en-US" sz="1600" dirty="0"/>
                    </a:p>
                  </a:txBody>
                  <a:tcPr marL="68573" marR="68573" marT="34286" marB="3428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Coordinated</a:t>
                      </a:r>
                      <a:r>
                        <a:rPr lang="en-US" sz="1600" b="1" baseline="0" dirty="0"/>
                        <a:t> Care Corp. </a:t>
                      </a:r>
                      <a:endParaRPr lang="en-US" sz="1600" b="1" dirty="0"/>
                    </a:p>
                    <a:p>
                      <a:endParaRPr lang="en-US" sz="1600" b="1" dirty="0"/>
                    </a:p>
                  </a:txBody>
                  <a:tcPr marL="68573" marR="68573" marT="34286" marB="3428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$299</a:t>
                      </a:r>
                    </a:p>
                  </a:txBody>
                  <a:tcPr marL="68573" marR="68573" marT="34286" marB="342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$328</a:t>
                      </a:r>
                    </a:p>
                  </a:txBody>
                  <a:tcPr marL="68573" marR="68573" marT="34286" marB="342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10%</a:t>
                      </a:r>
                    </a:p>
                  </a:txBody>
                  <a:tcPr marL="68573" marR="68573" marT="34286" marB="3428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88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Kaiser Foundation</a:t>
                      </a:r>
                      <a:r>
                        <a:rPr lang="en-US" sz="1600" b="1" baseline="0" dirty="0"/>
                        <a:t> Health Plan of WA </a:t>
                      </a:r>
                      <a:endParaRPr lang="en-US" sz="1600" b="1" dirty="0"/>
                    </a:p>
                    <a:p>
                      <a:endParaRPr lang="en-US" sz="1600" b="1" dirty="0"/>
                    </a:p>
                  </a:txBody>
                  <a:tcPr marL="68573" marR="68573" marT="34286" marB="3428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$328</a:t>
                      </a:r>
                    </a:p>
                  </a:txBody>
                  <a:tcPr marL="68573" marR="68573" marT="34286" marB="342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$404</a:t>
                      </a:r>
                    </a:p>
                  </a:txBody>
                  <a:tcPr marL="68573" marR="68573" marT="34286" marB="342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23%</a:t>
                      </a:r>
                    </a:p>
                  </a:txBody>
                  <a:tcPr marL="68573" marR="68573" marT="34286" marB="3428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19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Molina</a:t>
                      </a:r>
                      <a:r>
                        <a:rPr lang="en-US" sz="1600" b="1" baseline="0" dirty="0"/>
                        <a:t> Healthcare of WA</a:t>
                      </a:r>
                      <a:endParaRPr lang="en-US" sz="1600" b="1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/>
                    </a:p>
                  </a:txBody>
                  <a:tcPr marL="68573" marR="68573" marT="34286" marB="3428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$345</a:t>
                      </a:r>
                    </a:p>
                  </a:txBody>
                  <a:tcPr marL="68573" marR="68573" marT="34286" marB="342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$385</a:t>
                      </a:r>
                    </a:p>
                  </a:txBody>
                  <a:tcPr marL="68573" marR="68573" marT="34286" marB="342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12%</a:t>
                      </a:r>
                    </a:p>
                  </a:txBody>
                  <a:tcPr marL="68573" marR="68573" marT="34286" marB="3428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89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Premera Blue Cross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/>
                    </a:p>
                  </a:txBody>
                  <a:tcPr marL="68573" marR="68573" marT="34286" marB="3428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$469</a:t>
                      </a:r>
                    </a:p>
                  </a:txBody>
                  <a:tcPr marL="68573" marR="68573" marT="34286" marB="342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$517</a:t>
                      </a:r>
                    </a:p>
                  </a:txBody>
                  <a:tcPr marL="68573" marR="68573" marT="34286" marB="342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10%</a:t>
                      </a:r>
                    </a:p>
                  </a:txBody>
                  <a:tcPr marL="68573" marR="68573" marT="34286" marB="34286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299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557213" indent="-21431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857250" indent="-1714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200150" indent="-1714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1543050" indent="-1714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0002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4574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371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FB823B-F071-45B8-BFB1-0BA35E7FCB49}"/>
              </a:ext>
            </a:extLst>
          </p:cNvPr>
          <p:cNvSpPr txBox="1"/>
          <p:nvPr/>
        </p:nvSpPr>
        <p:spPr>
          <a:xfrm>
            <a:off x="652463" y="6022975"/>
            <a:ext cx="8151812" cy="4154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595959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Rates reflect the rate requested of the lowest-priced Silver plan for a 40 year old non-smoking King County resident in the Exchange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595959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49178282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35FF6-2956-4855-9EAC-D656E57EF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" y="442913"/>
            <a:ext cx="9032875" cy="823912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+mn-lt"/>
              </a:rPr>
              <a:t>Next Steps for Plan Certification and 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Open Enrollment</a:t>
            </a:r>
          </a:p>
        </p:txBody>
      </p:sp>
      <p:sp>
        <p:nvSpPr>
          <p:cNvPr id="83971" name="Content Placeholder 2"/>
          <p:cNvSpPr>
            <a:spLocks noGrp="1"/>
          </p:cNvSpPr>
          <p:nvPr>
            <p:ph idx="1"/>
          </p:nvPr>
        </p:nvSpPr>
        <p:spPr>
          <a:xfrm>
            <a:off x="827088" y="1372484"/>
            <a:ext cx="7173913" cy="4451350"/>
          </a:xfrm>
        </p:spPr>
        <p:txBody>
          <a:bodyPr/>
          <a:lstStyle/>
          <a:p>
            <a:pPr lvl="1"/>
            <a:endParaRPr lang="en-US" altLang="en-US" sz="400" dirty="0"/>
          </a:p>
          <a:p>
            <a:r>
              <a:rPr lang="en-US" altLang="en-US" dirty="0"/>
              <a:t>OIC has approved use of lower set of rates for open enrollment </a:t>
            </a:r>
          </a:p>
          <a:p>
            <a:pPr lvl="1"/>
            <a:r>
              <a:rPr lang="en-US" altLang="en-US" dirty="0"/>
              <a:t>Preparing for shift, if OIC approves use of second set of rates (due to federal action)</a:t>
            </a:r>
          </a:p>
          <a:p>
            <a:pPr lvl="2"/>
            <a:endParaRPr lang="en-US" altLang="en-US" sz="600" dirty="0"/>
          </a:p>
          <a:p>
            <a:r>
              <a:rPr lang="en-US" altLang="en-US" dirty="0"/>
              <a:t>Consumers receive renewal letters by November 1</a:t>
            </a:r>
          </a:p>
          <a:p>
            <a:pPr lvl="1"/>
            <a:endParaRPr lang="en-US" altLang="en-US" sz="400" dirty="0"/>
          </a:p>
          <a:p>
            <a:r>
              <a:rPr lang="en-US" altLang="en-US" dirty="0"/>
              <a:t>Outreach to customers to encourage them to shop, compare</a:t>
            </a:r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3966075465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B2492-3C1E-4588-90B8-C6239CD46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+mn-lt"/>
              </a:rPr>
              <a:t>Contingency Planning for 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Loss of CSR Funding </a:t>
            </a:r>
          </a:p>
        </p:txBody>
      </p:sp>
      <p:sp>
        <p:nvSpPr>
          <p:cNvPr id="84995" name="Content Placeholder 2"/>
          <p:cNvSpPr>
            <a:spLocks noGrp="1"/>
          </p:cNvSpPr>
          <p:nvPr>
            <p:ph idx="1"/>
          </p:nvPr>
        </p:nvSpPr>
        <p:spPr>
          <a:xfrm>
            <a:off x="1104902" y="1608138"/>
            <a:ext cx="7154863" cy="4551362"/>
          </a:xfrm>
        </p:spPr>
        <p:txBody>
          <a:bodyPr/>
          <a:lstStyle/>
          <a:p>
            <a:r>
              <a:rPr lang="en-US" altLang="en-US" dirty="0"/>
              <a:t>Exchange is developing operational plans to adjust rates, if necessary</a:t>
            </a:r>
          </a:p>
          <a:p>
            <a:r>
              <a:rPr lang="en-US" altLang="en-US" dirty="0"/>
              <a:t>Exchange would recalculate tax credits for all subsidized consumers</a:t>
            </a:r>
          </a:p>
          <a:p>
            <a:r>
              <a:rPr lang="en-US" altLang="en-US" dirty="0"/>
              <a:t>All consumers would receive a communication</a:t>
            </a:r>
          </a:p>
          <a:p>
            <a:r>
              <a:rPr lang="en-US" altLang="en-US" dirty="0"/>
              <a:t>Exchange will work closely with navigators and brokers to provide support and clarification </a:t>
            </a:r>
          </a:p>
          <a:p>
            <a:r>
              <a:rPr lang="en-US" altLang="en-US" dirty="0"/>
              <a:t>Exchange is considering offering a special enrollment period</a:t>
            </a: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659413266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4BF30-5171-4967-87F2-83E4ECE0B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25" y="22860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+mn-lt"/>
              </a:rPr>
              <a:t>Cross-Mapping</a:t>
            </a:r>
          </a:p>
        </p:txBody>
      </p:sp>
      <p:sp>
        <p:nvSpPr>
          <p:cNvPr id="86019" name="Content Placeholder 2"/>
          <p:cNvSpPr>
            <a:spLocks noGrp="1"/>
          </p:cNvSpPr>
          <p:nvPr>
            <p:ph idx="1"/>
          </p:nvPr>
        </p:nvSpPr>
        <p:spPr>
          <a:xfrm>
            <a:off x="923925" y="1447800"/>
            <a:ext cx="7366000" cy="4643438"/>
          </a:xfrm>
        </p:spPr>
        <p:txBody>
          <a:bodyPr/>
          <a:lstStyle/>
          <a:p>
            <a:r>
              <a:rPr lang="en-US" altLang="en-US" dirty="0"/>
              <a:t>Exchange will re-enroll consumers into their current plan if it is being renewed</a:t>
            </a:r>
          </a:p>
          <a:p>
            <a:pPr lvl="1"/>
            <a:r>
              <a:rPr lang="en-US" altLang="en-US" dirty="0"/>
              <a:t>~150,000 enrollees</a:t>
            </a:r>
          </a:p>
          <a:p>
            <a:r>
              <a:rPr lang="en-US" altLang="en-US" dirty="0"/>
              <a:t>OIC develops methodology for cross-mapping across carriers</a:t>
            </a:r>
          </a:p>
          <a:p>
            <a:pPr lvl="1"/>
            <a:r>
              <a:rPr lang="en-US" altLang="en-US" dirty="0"/>
              <a:t>~30,000 QHP enrollees’ carrier not offering in their county next year</a:t>
            </a:r>
          </a:p>
          <a:p>
            <a:pPr lvl="1"/>
            <a:r>
              <a:rPr lang="en-US" altLang="en-US" dirty="0"/>
              <a:t>OIC draft cross-mapping plan prioritizes keeping consumers enrolled in the same metal level plan with the same network type (PPO, EPO, HMO, etc.)</a:t>
            </a:r>
          </a:p>
          <a:p>
            <a:pPr lvl="2"/>
            <a:r>
              <a:rPr lang="en-US" altLang="en-US" dirty="0"/>
              <a:t>If multiple plans available, maps to lowest cost plan</a:t>
            </a: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372614318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534400" cy="628650"/>
          </a:xfrm>
        </p:spPr>
        <p:txBody>
          <a:bodyPr/>
          <a:lstStyle/>
          <a:p>
            <a:pPr eaLnBrk="1" hangingPunct="1"/>
            <a:r>
              <a:rPr lang="en-US" altLang="en-US"/>
              <a:t>Consumer Decision Support Tool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3896FFD-6483-47A7-9EC9-CF79A136C5D1}"/>
              </a:ext>
            </a:extLst>
          </p:cNvPr>
          <p:cNvSpPr txBox="1">
            <a:spLocks/>
          </p:cNvSpPr>
          <p:nvPr/>
        </p:nvSpPr>
        <p:spPr bwMode="auto">
          <a:xfrm>
            <a:off x="914402" y="1219200"/>
            <a:ext cx="7402513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28600" algn="l" rtl="0" eaLnBrk="0" fontAlgn="base" hangingPunct="0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3725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▪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1E386A"/>
              </a:buClr>
              <a:defRPr/>
            </a:pPr>
            <a:r>
              <a:rPr lang="en-US" altLang="en-US" dirty="0">
                <a:solidFill>
                  <a:srgbClr val="595959"/>
                </a:solidFill>
                <a:latin typeface="Calibri"/>
              </a:rPr>
              <a:t>Goals of Consumer Decision Support Tool</a:t>
            </a:r>
          </a:p>
          <a:p>
            <a:pPr lvl="1">
              <a:buClr>
                <a:srgbClr val="1E386A"/>
              </a:buClr>
              <a:defRPr/>
            </a:pPr>
            <a:r>
              <a:rPr lang="en-US" altLang="en-US" dirty="0">
                <a:solidFill>
                  <a:srgbClr val="595959"/>
                </a:solidFill>
                <a:latin typeface="Calibri"/>
              </a:rPr>
              <a:t>Help guide consumers to QHPs that are the best match for them </a:t>
            </a:r>
          </a:p>
          <a:p>
            <a:pPr lvl="1">
              <a:buClr>
                <a:srgbClr val="1E386A"/>
              </a:buClr>
              <a:defRPr/>
            </a:pPr>
            <a:r>
              <a:rPr lang="en-US" altLang="en-US" dirty="0">
                <a:solidFill>
                  <a:srgbClr val="595959"/>
                </a:solidFill>
                <a:latin typeface="Calibri"/>
              </a:rPr>
              <a:t>Ease the plan selection process</a:t>
            </a:r>
          </a:p>
          <a:p>
            <a:pPr lvl="2">
              <a:buClr>
                <a:srgbClr val="1E386A"/>
              </a:buClr>
              <a:defRPr/>
            </a:pPr>
            <a:r>
              <a:rPr lang="en-US" altLang="en-US" dirty="0">
                <a:solidFill>
                  <a:srgbClr val="595959"/>
                </a:solidFill>
                <a:latin typeface="Calibri"/>
              </a:rPr>
              <a:t>Response to consumer need</a:t>
            </a:r>
          </a:p>
          <a:p>
            <a:pPr marL="365125" lvl="1" indent="0">
              <a:buClr>
                <a:srgbClr val="1E386A"/>
              </a:buClr>
              <a:buNone/>
              <a:defRPr/>
            </a:pPr>
            <a:endParaRPr lang="en-US" altLang="en-US" sz="800" dirty="0">
              <a:solidFill>
                <a:srgbClr val="595959"/>
              </a:solidFill>
              <a:latin typeface="Calibri"/>
            </a:endParaRPr>
          </a:p>
          <a:p>
            <a:pPr>
              <a:buClr>
                <a:srgbClr val="1E386A"/>
              </a:buClr>
              <a:defRPr/>
            </a:pPr>
            <a:r>
              <a:rPr lang="en-US" altLang="en-US" dirty="0">
                <a:solidFill>
                  <a:srgbClr val="595959"/>
                </a:solidFill>
                <a:latin typeface="Calibri"/>
              </a:rPr>
              <a:t>Guiding principles of implementation</a:t>
            </a:r>
          </a:p>
          <a:p>
            <a:pPr lvl="1">
              <a:buClr>
                <a:srgbClr val="1E386A"/>
              </a:buClr>
              <a:defRPr/>
            </a:pPr>
            <a:r>
              <a:rPr lang="en-US" altLang="en-US" dirty="0">
                <a:solidFill>
                  <a:srgbClr val="595959"/>
                </a:solidFill>
                <a:latin typeface="Calibri"/>
              </a:rPr>
              <a:t>Streamlined look and feel for users</a:t>
            </a:r>
          </a:p>
          <a:p>
            <a:pPr lvl="1">
              <a:buClr>
                <a:srgbClr val="1E386A"/>
              </a:buClr>
              <a:defRPr/>
            </a:pPr>
            <a:r>
              <a:rPr lang="en-US" altLang="en-US" dirty="0">
                <a:solidFill>
                  <a:srgbClr val="595959"/>
                </a:solidFill>
                <a:latin typeface="Calibri"/>
              </a:rPr>
              <a:t>Minimize burden on consumers </a:t>
            </a:r>
          </a:p>
          <a:p>
            <a:pPr lvl="1">
              <a:buClr>
                <a:srgbClr val="1E386A"/>
              </a:buClr>
              <a:defRPr/>
            </a:pPr>
            <a:r>
              <a:rPr lang="en-US" altLang="en-US" dirty="0">
                <a:solidFill>
                  <a:srgbClr val="595959"/>
                </a:solidFill>
                <a:latin typeface="Calibri"/>
              </a:rPr>
              <a:t>Ensure accurate, personalized recommendations</a:t>
            </a:r>
          </a:p>
          <a:p>
            <a:pPr lvl="1">
              <a:buClr>
                <a:srgbClr val="1E386A"/>
              </a:buClr>
              <a:defRPr/>
            </a:pPr>
            <a:r>
              <a:rPr lang="en-US" altLang="en-US" dirty="0">
                <a:solidFill>
                  <a:srgbClr val="595959"/>
                </a:solidFill>
                <a:latin typeface="Calibri"/>
              </a:rPr>
              <a:t>User-friendly shopping experience</a:t>
            </a:r>
          </a:p>
          <a:p>
            <a:pPr lvl="1">
              <a:buClr>
                <a:srgbClr val="1E386A"/>
              </a:buClr>
              <a:defRPr/>
            </a:pPr>
            <a:r>
              <a:rPr lang="en-US" altLang="en-US" dirty="0">
                <a:solidFill>
                  <a:srgbClr val="595959"/>
                </a:solidFill>
                <a:latin typeface="Calibri"/>
              </a:rPr>
              <a:t>Consumer tested</a:t>
            </a:r>
          </a:p>
          <a:p>
            <a:pPr marL="365125" lvl="1" indent="0">
              <a:buClr>
                <a:srgbClr val="1E386A"/>
              </a:buClr>
              <a:buNone/>
              <a:defRPr/>
            </a:pPr>
            <a:endParaRPr lang="en-US" altLang="en-US" sz="800" dirty="0">
              <a:solidFill>
                <a:srgbClr val="595959"/>
              </a:solidFill>
              <a:latin typeface="Calibri"/>
            </a:endParaRPr>
          </a:p>
          <a:p>
            <a:pPr lvl="1">
              <a:buClr>
                <a:srgbClr val="1E386A"/>
              </a:buClr>
              <a:buFont typeface="Arial" panose="020B0604020202020204" pitchFamily="34" charset="0"/>
              <a:buChar char="•"/>
              <a:defRPr/>
            </a:pPr>
            <a:endParaRPr lang="en-US" altLang="en-US" sz="1600" dirty="0">
              <a:solidFill>
                <a:srgbClr val="595959"/>
              </a:solidFill>
              <a:latin typeface="Calibri"/>
            </a:endParaRPr>
          </a:p>
          <a:p>
            <a:pPr>
              <a:buClr>
                <a:srgbClr val="1E386A"/>
              </a:buClr>
              <a:defRPr/>
            </a:pPr>
            <a:endParaRPr lang="en-US" altLang="en-US" dirty="0">
              <a:solidFill>
                <a:srgbClr val="595959"/>
              </a:solidFill>
              <a:latin typeface="Calibri"/>
            </a:endParaRPr>
          </a:p>
        </p:txBody>
      </p:sp>
      <p:sp>
        <p:nvSpPr>
          <p:cNvPr id="6758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782189554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A9819-D4E0-4FEF-AF2E-389072F20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3025" y="17145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+mn-lt"/>
              </a:rPr>
              <a:t>Dental Offerings for 2018</a:t>
            </a:r>
          </a:p>
        </p:txBody>
      </p:sp>
      <p:sp>
        <p:nvSpPr>
          <p:cNvPr id="87043" name="Content Placeholder 2"/>
          <p:cNvSpPr>
            <a:spLocks noGrp="1"/>
          </p:cNvSpPr>
          <p:nvPr>
            <p:ph idx="1"/>
          </p:nvPr>
        </p:nvSpPr>
        <p:spPr>
          <a:xfrm>
            <a:off x="1104902" y="1406527"/>
            <a:ext cx="6792913" cy="4752975"/>
          </a:xfrm>
        </p:spPr>
        <p:txBody>
          <a:bodyPr/>
          <a:lstStyle/>
          <a:p>
            <a:r>
              <a:rPr lang="en-US" altLang="en-US"/>
              <a:t>6 QDPs approved for 2018</a:t>
            </a:r>
          </a:p>
          <a:p>
            <a:pPr lvl="2"/>
            <a:endParaRPr lang="en-US" altLang="en-US" sz="200"/>
          </a:p>
          <a:p>
            <a:r>
              <a:rPr lang="en-US" altLang="en-US"/>
              <a:t>Statewide coverage</a:t>
            </a:r>
          </a:p>
          <a:p>
            <a:pPr lvl="2"/>
            <a:r>
              <a:rPr lang="en-US" altLang="en-US" sz="200"/>
              <a:t>	</a:t>
            </a:r>
            <a:endParaRPr lang="en-US" altLang="en-US"/>
          </a:p>
          <a:p>
            <a:r>
              <a:rPr lang="en-US" altLang="en-US"/>
              <a:t>2 Family Plans</a:t>
            </a:r>
          </a:p>
          <a:p>
            <a:pPr lvl="1"/>
            <a:r>
              <a:rPr lang="en-US" altLang="en-US"/>
              <a:t>Delta Dental, Dentegra</a:t>
            </a:r>
          </a:p>
          <a:p>
            <a:pPr lvl="1"/>
            <a:r>
              <a:rPr lang="en-US" altLang="en-US"/>
              <a:t>1 Low/1 High </a:t>
            </a:r>
          </a:p>
          <a:p>
            <a:pPr lvl="4"/>
            <a:endParaRPr lang="en-US" altLang="en-US" sz="400"/>
          </a:p>
          <a:p>
            <a:r>
              <a:rPr lang="en-US" altLang="en-US"/>
              <a:t>4 Pediatric-only Plans</a:t>
            </a:r>
          </a:p>
          <a:p>
            <a:pPr lvl="1"/>
            <a:r>
              <a:rPr lang="en-US" altLang="en-US"/>
              <a:t>Delta Dental, Kaiser NW, LifeWise, Premera</a:t>
            </a:r>
          </a:p>
          <a:p>
            <a:pPr lvl="1"/>
            <a:r>
              <a:rPr lang="en-US" altLang="en-US"/>
              <a:t>2 Low/2 High</a:t>
            </a:r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14</a:t>
            </a:r>
          </a:p>
        </p:txBody>
      </p:sp>
      <p:sp>
        <p:nvSpPr>
          <p:cNvPr id="87045" name="TextBox 2"/>
          <p:cNvSpPr txBox="1">
            <a:spLocks noChangeArrowheads="1"/>
          </p:cNvSpPr>
          <p:nvPr/>
        </p:nvSpPr>
        <p:spPr bwMode="auto">
          <a:xfrm>
            <a:off x="854075" y="5757863"/>
            <a:ext cx="48529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i="1">
                <a:solidFill>
                  <a:srgbClr val="595959"/>
                </a:solidFill>
              </a:rPr>
              <a:t>High= Actuarial Value of at least 85%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i="1">
                <a:solidFill>
                  <a:srgbClr val="595959"/>
                </a:solidFill>
              </a:rPr>
              <a:t>Low= Actuarial Value of at least 70%</a:t>
            </a:r>
          </a:p>
        </p:txBody>
      </p:sp>
    </p:spTree>
    <p:extLst>
      <p:ext uri="{BB962C8B-B14F-4D97-AF65-F5344CB8AC3E}">
        <p14:creationId xmlns:p14="http://schemas.microsoft.com/office/powerpoint/2010/main" val="1575522837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A2FFE-3F9A-4660-911F-65894D7F5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0175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+mn-lt"/>
              </a:rPr>
              <a:t>Renewal Timeline</a:t>
            </a:r>
          </a:p>
        </p:txBody>
      </p:sp>
      <p:sp>
        <p:nvSpPr>
          <p:cNvPr id="89091" name="Content Placeholder 2"/>
          <p:cNvSpPr>
            <a:spLocks noGrp="1"/>
          </p:cNvSpPr>
          <p:nvPr>
            <p:ph idx="1"/>
          </p:nvPr>
        </p:nvSpPr>
        <p:spPr>
          <a:xfrm>
            <a:off x="974725" y="1397002"/>
            <a:ext cx="7245350" cy="4651375"/>
          </a:xfrm>
        </p:spPr>
        <p:txBody>
          <a:bodyPr/>
          <a:lstStyle/>
          <a:p>
            <a:r>
              <a:rPr lang="en-US" altLang="en-US"/>
              <a:t>Board certified plans Sept 25</a:t>
            </a:r>
          </a:p>
          <a:p>
            <a:r>
              <a:rPr lang="en-US" altLang="en-US"/>
              <a:t>Renewing consumers will receive a letter by Nov. 1 about their 2018 health and dental coverage options</a:t>
            </a:r>
          </a:p>
          <a:p>
            <a:pPr lvl="1"/>
            <a:r>
              <a:rPr lang="en-US" altLang="en-US"/>
              <a:t>May have the same, similar, or pre-selected plan option for 2018</a:t>
            </a:r>
          </a:p>
          <a:p>
            <a:pPr lvl="1"/>
            <a:r>
              <a:rPr lang="en-US" altLang="en-US"/>
              <a:t>Outreach to consumers to encourage them to shop, compare, get help in person if needed</a:t>
            </a:r>
          </a:p>
          <a:p>
            <a:r>
              <a:rPr lang="en-US" altLang="en-US"/>
              <a:t>Open enrollment begins Nov. 1</a:t>
            </a:r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1650072035"/>
      </p:ext>
    </p:extLst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2669357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534400" cy="628650"/>
          </a:xfrm>
        </p:spPr>
        <p:txBody>
          <a:bodyPr/>
          <a:lstStyle/>
          <a:p>
            <a:pPr eaLnBrk="1" hangingPunct="1"/>
            <a:r>
              <a:rPr lang="en-US" altLang="en-US" dirty="0"/>
              <a:t>Introducing </a:t>
            </a:r>
            <a:r>
              <a:rPr lang="en-US" altLang="en-US" i="1" dirty="0"/>
              <a:t>Smart </a:t>
            </a:r>
            <a:r>
              <a:rPr lang="en-US" altLang="en-US" i="1" dirty="0" err="1"/>
              <a:t>Planfinder</a:t>
            </a:r>
            <a:endParaRPr lang="en-US" altLang="en-US" i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F1C27FE-C85C-4A41-A038-073C5C25D8D9}"/>
              </a:ext>
            </a:extLst>
          </p:cNvPr>
          <p:cNvSpPr txBox="1">
            <a:spLocks/>
          </p:cNvSpPr>
          <p:nvPr/>
        </p:nvSpPr>
        <p:spPr bwMode="auto">
          <a:xfrm>
            <a:off x="1295402" y="1447800"/>
            <a:ext cx="6869113" cy="488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28600" algn="l" rtl="0" eaLnBrk="0" fontAlgn="base" hangingPunct="0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3725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▪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1E386A"/>
              </a:buClr>
              <a:defRPr/>
            </a:pPr>
            <a:r>
              <a:rPr lang="en-US" altLang="en-US" dirty="0">
                <a:solidFill>
                  <a:srgbClr val="595959"/>
                </a:solidFill>
                <a:latin typeface="Calibri"/>
              </a:rPr>
              <a:t>Recommends “Smart Choices” for consumers</a:t>
            </a:r>
          </a:p>
          <a:p>
            <a:pPr lvl="1">
              <a:buClr>
                <a:srgbClr val="1E386A"/>
              </a:buClr>
              <a:defRPr/>
            </a:pPr>
            <a:r>
              <a:rPr lang="en-US" altLang="en-US" dirty="0">
                <a:solidFill>
                  <a:srgbClr val="595959"/>
                </a:solidFill>
                <a:latin typeface="Calibri"/>
              </a:rPr>
              <a:t>Does not filter any plans out of the display</a:t>
            </a:r>
          </a:p>
          <a:p>
            <a:pPr>
              <a:buClr>
                <a:srgbClr val="1E386A"/>
              </a:buClr>
              <a:defRPr/>
            </a:pPr>
            <a:r>
              <a:rPr lang="en-US" altLang="en-US" dirty="0">
                <a:solidFill>
                  <a:srgbClr val="595959"/>
                </a:solidFill>
                <a:latin typeface="Calibri"/>
              </a:rPr>
              <a:t>Available in anonymous browsing and in post-application shopping (new and renewing customers)</a:t>
            </a:r>
          </a:p>
          <a:p>
            <a:pPr>
              <a:buClr>
                <a:srgbClr val="1E386A"/>
              </a:buClr>
              <a:defRPr/>
            </a:pPr>
            <a:r>
              <a:rPr lang="en-US" altLang="en-US" dirty="0">
                <a:solidFill>
                  <a:srgbClr val="595959"/>
                </a:solidFill>
                <a:latin typeface="Calibri"/>
              </a:rPr>
              <a:t>Available now for 2017 plan shopping. Will be available for 2018 shopping at the start of OE</a:t>
            </a:r>
          </a:p>
          <a:p>
            <a:pPr>
              <a:buClr>
                <a:srgbClr val="1E386A"/>
              </a:buClr>
              <a:defRPr/>
            </a:pPr>
            <a:r>
              <a:rPr lang="en-US" altLang="en-US" dirty="0">
                <a:solidFill>
                  <a:srgbClr val="595959"/>
                </a:solidFill>
              </a:rPr>
              <a:t>Features out-of-pocket cost calculator, integrated provider and drug directories</a:t>
            </a:r>
          </a:p>
          <a:p>
            <a:pPr>
              <a:buClr>
                <a:srgbClr val="1E386A"/>
              </a:buClr>
              <a:defRPr/>
            </a:pPr>
            <a:endParaRPr lang="en-US" altLang="en-US" dirty="0">
              <a:solidFill>
                <a:srgbClr val="595959"/>
              </a:solidFill>
              <a:latin typeface="Calibri"/>
            </a:endParaRPr>
          </a:p>
          <a:p>
            <a:pPr>
              <a:buClr>
                <a:srgbClr val="1E386A"/>
              </a:buClr>
              <a:defRPr/>
            </a:pPr>
            <a:endParaRPr lang="en-US" altLang="en-US" dirty="0">
              <a:solidFill>
                <a:srgbClr val="595959"/>
              </a:solidFill>
              <a:latin typeface="Calibri"/>
            </a:endParaRPr>
          </a:p>
          <a:p>
            <a:pPr marL="365125" lvl="1" indent="0">
              <a:buClr>
                <a:srgbClr val="1E386A"/>
              </a:buClr>
              <a:buNone/>
              <a:defRPr/>
            </a:pPr>
            <a:endParaRPr lang="en-US" altLang="en-US" sz="800" dirty="0">
              <a:solidFill>
                <a:srgbClr val="595959"/>
              </a:solidFill>
              <a:latin typeface="Calibri"/>
            </a:endParaRPr>
          </a:p>
          <a:p>
            <a:pPr>
              <a:buClr>
                <a:srgbClr val="1E386A"/>
              </a:buClr>
              <a:defRPr/>
            </a:pPr>
            <a:endParaRPr lang="en-US" altLang="en-US" dirty="0">
              <a:solidFill>
                <a:srgbClr val="595959"/>
              </a:solidFill>
              <a:latin typeface="Calibri"/>
            </a:endParaRPr>
          </a:p>
        </p:txBody>
      </p:sp>
      <p:sp>
        <p:nvSpPr>
          <p:cNvPr id="6963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720019858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A35212-9C99-4B0E-BF5B-BDFDAC413ECD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52400" y="304800"/>
            <a:ext cx="85344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accent1"/>
                </a:solidFill>
                <a:latin typeface="+mj-lt"/>
                <a:ea typeface="MS PGothic" panose="020B0600070205080204" pitchFamily="34" charset="-128"/>
                <a:cs typeface="MS PGothic" charset="0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1"/>
                </a:solidFill>
                <a:latin typeface="Calibri Light"/>
                <a:ea typeface="MS PGothic" panose="020B0600070205080204" pitchFamily="34" charset="-128"/>
                <a:cs typeface="MS PGothic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1"/>
                </a:solidFill>
                <a:latin typeface="Calibri Light"/>
                <a:ea typeface="MS PGothic" panose="020B0600070205080204" pitchFamily="34" charset="-128"/>
                <a:cs typeface="MS PGothic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1"/>
                </a:solidFill>
                <a:latin typeface="Calibri Light"/>
                <a:ea typeface="MS PGothic" panose="020B0600070205080204" pitchFamily="34" charset="-128"/>
                <a:cs typeface="MS PGothic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1"/>
                </a:solidFill>
                <a:latin typeface="Calibri Light"/>
                <a:ea typeface="MS PGothic" panose="020B0600070205080204" pitchFamily="34" charset="-128"/>
                <a:cs typeface="MS PGothic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>
                <a:solidFill>
                  <a:schemeClr val="accent1"/>
                </a:solidFill>
                <a:latin typeface="Calibri Light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>
                <a:solidFill>
                  <a:schemeClr val="accent1"/>
                </a:solidFill>
                <a:latin typeface="Calibri Light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>
                <a:solidFill>
                  <a:schemeClr val="accent1"/>
                </a:solidFill>
                <a:latin typeface="Calibri Light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>
                <a:solidFill>
                  <a:schemeClr val="accent1"/>
                </a:solidFill>
                <a:latin typeface="Calibri Light"/>
              </a:defRPr>
            </a:lvl9pPr>
          </a:lstStyle>
          <a:p>
            <a:pPr eaLnBrk="1" hangingPunct="1"/>
            <a:r>
              <a:rPr lang="en-US" altLang="en-US"/>
              <a:t>Introducing </a:t>
            </a:r>
            <a:r>
              <a:rPr lang="en-US" altLang="en-US" i="1"/>
              <a:t>Smart Planfinder</a:t>
            </a:r>
            <a:endParaRPr lang="en-US" altLang="en-US" i="1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F1C27FE-C85C-4A41-A038-073C5C25D8D9}"/>
              </a:ext>
            </a:extLst>
          </p:cNvPr>
          <p:cNvSpPr txBox="1">
            <a:spLocks/>
          </p:cNvSpPr>
          <p:nvPr/>
        </p:nvSpPr>
        <p:spPr bwMode="auto">
          <a:xfrm>
            <a:off x="1295402" y="1447800"/>
            <a:ext cx="6869113" cy="488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28600" algn="l" rtl="0" eaLnBrk="0" fontAlgn="base" hangingPunct="0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3725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▪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1E386A"/>
              </a:buClr>
              <a:defRPr/>
            </a:pPr>
            <a:r>
              <a:rPr lang="en-US" altLang="en-US" dirty="0">
                <a:solidFill>
                  <a:srgbClr val="595959"/>
                </a:solidFill>
              </a:rPr>
              <a:t>Features out-of-pocket cost estimator, integrated provider and drug directories</a:t>
            </a:r>
          </a:p>
          <a:p>
            <a:pPr lvl="1">
              <a:buClr>
                <a:srgbClr val="1E386A"/>
              </a:buClr>
              <a:defRPr/>
            </a:pPr>
            <a:r>
              <a:rPr lang="en-US" altLang="en-US" dirty="0">
                <a:solidFill>
                  <a:srgbClr val="595959"/>
                </a:solidFill>
              </a:rPr>
              <a:t>Estimator considers premiums and cost-sharing based on expected utilization of the consumer</a:t>
            </a:r>
          </a:p>
          <a:p>
            <a:pPr lvl="1">
              <a:buClr>
                <a:srgbClr val="1E386A"/>
              </a:buClr>
              <a:defRPr/>
            </a:pPr>
            <a:r>
              <a:rPr lang="en-US" altLang="en-US" dirty="0">
                <a:solidFill>
                  <a:srgbClr val="595959"/>
                </a:solidFill>
              </a:rPr>
              <a:t>Uses formulary data submitted by carriers along with </a:t>
            </a:r>
            <a:r>
              <a:rPr lang="en-US" altLang="en-US" dirty="0" err="1">
                <a:solidFill>
                  <a:srgbClr val="595959"/>
                </a:solidFill>
              </a:rPr>
              <a:t>GoodRx</a:t>
            </a:r>
            <a:r>
              <a:rPr lang="en-US" altLang="en-US" dirty="0">
                <a:solidFill>
                  <a:srgbClr val="595959"/>
                </a:solidFill>
              </a:rPr>
              <a:t> data</a:t>
            </a:r>
          </a:p>
          <a:p>
            <a:pPr lvl="1">
              <a:buClr>
                <a:srgbClr val="1E386A"/>
              </a:buClr>
              <a:defRPr/>
            </a:pPr>
            <a:r>
              <a:rPr lang="en-US" altLang="en-US" dirty="0">
                <a:solidFill>
                  <a:srgbClr val="595959"/>
                </a:solidFill>
              </a:rPr>
              <a:t>Uses provider directory data submitted by carriers</a:t>
            </a:r>
          </a:p>
          <a:p>
            <a:pPr>
              <a:buClr>
                <a:srgbClr val="1E386A"/>
              </a:buClr>
              <a:defRPr/>
            </a:pPr>
            <a:r>
              <a:rPr lang="en-US" altLang="en-US" dirty="0">
                <a:solidFill>
                  <a:srgbClr val="595959"/>
                </a:solidFill>
              </a:rPr>
              <a:t>Working with a vendor, </a:t>
            </a:r>
            <a:r>
              <a:rPr lang="en-US" altLang="en-US" dirty="0" err="1">
                <a:solidFill>
                  <a:srgbClr val="595959"/>
                </a:solidFill>
              </a:rPr>
              <a:t>BetterDoctor</a:t>
            </a:r>
            <a:r>
              <a:rPr lang="en-US" altLang="en-US" dirty="0">
                <a:solidFill>
                  <a:srgbClr val="595959"/>
                </a:solidFill>
              </a:rPr>
              <a:t>, to improve provider directory data</a:t>
            </a:r>
          </a:p>
          <a:p>
            <a:pPr lvl="1">
              <a:buClr>
                <a:srgbClr val="1E386A"/>
              </a:buClr>
              <a:defRPr/>
            </a:pPr>
            <a:endParaRPr lang="en-US" altLang="en-US" dirty="0">
              <a:solidFill>
                <a:srgbClr val="595959"/>
              </a:solidFill>
            </a:endParaRPr>
          </a:p>
          <a:p>
            <a:pPr>
              <a:buClr>
                <a:srgbClr val="1E386A"/>
              </a:buClr>
              <a:defRPr/>
            </a:pPr>
            <a:endParaRPr lang="en-US" altLang="en-US" dirty="0">
              <a:solidFill>
                <a:srgbClr val="595959"/>
              </a:solidFill>
              <a:latin typeface="Calibri"/>
            </a:endParaRPr>
          </a:p>
          <a:p>
            <a:pPr>
              <a:buClr>
                <a:srgbClr val="1E386A"/>
              </a:buClr>
              <a:defRPr/>
            </a:pPr>
            <a:endParaRPr lang="en-US" altLang="en-US" dirty="0">
              <a:solidFill>
                <a:srgbClr val="595959"/>
              </a:solidFill>
              <a:latin typeface="Calibri"/>
            </a:endParaRPr>
          </a:p>
          <a:p>
            <a:pPr marL="365125" lvl="1" indent="0">
              <a:buClr>
                <a:srgbClr val="1E386A"/>
              </a:buClr>
              <a:buNone/>
              <a:defRPr/>
            </a:pPr>
            <a:endParaRPr lang="en-US" altLang="en-US" sz="800" dirty="0">
              <a:solidFill>
                <a:srgbClr val="595959"/>
              </a:solidFill>
              <a:latin typeface="Calibri"/>
            </a:endParaRPr>
          </a:p>
          <a:p>
            <a:pPr>
              <a:buClr>
                <a:srgbClr val="1E386A"/>
              </a:buClr>
              <a:defRPr/>
            </a:pPr>
            <a:endParaRPr lang="en-US" altLang="en-US" dirty="0">
              <a:solidFill>
                <a:srgbClr val="595959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96971286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838200"/>
          </a:xfrm>
        </p:spPr>
        <p:txBody>
          <a:bodyPr/>
          <a:lstStyle/>
          <a:p>
            <a:r>
              <a:rPr lang="en-US" altLang="en-US"/>
              <a:t>Live Demo </a:t>
            </a:r>
          </a:p>
        </p:txBody>
      </p:sp>
      <p:sp>
        <p:nvSpPr>
          <p:cNvPr id="71683" name="Slide Number Placeholder 3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473012974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A6F5D31-11FD-4C53-BED4-7AB0077371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0163" y="5638800"/>
            <a:ext cx="9342438" cy="14478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defRPr/>
            </a:pPr>
            <a:br>
              <a:rPr lang="en-US" altLang="en-US" sz="2000" b="0" dirty="0">
                <a:latin typeface="Calibri" panose="020F0502020204030204" pitchFamily="34" charset="0"/>
                <a:cs typeface="ＭＳ Ｐゴシック" charset="0"/>
              </a:rPr>
            </a:br>
            <a:endParaRPr lang="en-US" altLang="en-US" sz="2800" dirty="0">
              <a:latin typeface="Calibri" panose="020F0502020204030204" pitchFamily="34" charset="0"/>
              <a:cs typeface="ＭＳ Ｐゴシック" charset="0"/>
            </a:endParaRPr>
          </a:p>
        </p:txBody>
      </p:sp>
      <p:sp>
        <p:nvSpPr>
          <p:cNvPr id="72707" name="TextBox 1"/>
          <p:cNvSpPr txBox="1">
            <a:spLocks noChangeArrowheads="1"/>
          </p:cNvSpPr>
          <p:nvPr/>
        </p:nvSpPr>
        <p:spPr bwMode="auto">
          <a:xfrm>
            <a:off x="712790" y="4110038"/>
            <a:ext cx="7856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595959"/>
                </a:solidFill>
              </a:rPr>
              <a:t>2018 Plan Landscape</a:t>
            </a:r>
          </a:p>
        </p:txBody>
      </p:sp>
    </p:spTree>
    <p:extLst>
      <p:ext uri="{BB962C8B-B14F-4D97-AF65-F5344CB8AC3E}">
        <p14:creationId xmlns:p14="http://schemas.microsoft.com/office/powerpoint/2010/main" val="2443214066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C08D6-8484-43BD-8F40-7F181A01C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780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+mn-lt"/>
                <a:ea typeface="+mj-ea"/>
                <a:cs typeface="+mj-cs"/>
              </a:rPr>
              <a:t>Recent Board Activity: Plan Certification </a:t>
            </a:r>
          </a:p>
        </p:txBody>
      </p:sp>
      <p:sp>
        <p:nvSpPr>
          <p:cNvPr id="74755" name="Content Placeholder 2"/>
          <p:cNvSpPr>
            <a:spLocks noGrp="1"/>
          </p:cNvSpPr>
          <p:nvPr>
            <p:ph idx="1"/>
          </p:nvPr>
        </p:nvSpPr>
        <p:spPr>
          <a:xfrm>
            <a:off x="993777" y="1381127"/>
            <a:ext cx="7375525" cy="4854575"/>
          </a:xfrm>
        </p:spPr>
        <p:txBody>
          <a:bodyPr/>
          <a:lstStyle/>
          <a:p>
            <a:r>
              <a:rPr lang="en-US" altLang="en-US" dirty="0"/>
              <a:t>Board certified 2018 health and dental plans on September 25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dirty="0"/>
          </a:p>
          <a:p>
            <a:r>
              <a:rPr lang="en-US" altLang="en-US" dirty="0"/>
              <a:t>Materials available at: </a:t>
            </a:r>
            <a:r>
              <a:rPr lang="en-US" altLang="en-US" dirty="0">
                <a:hlinkClick r:id="rId2"/>
              </a:rPr>
              <a:t>https://www.wahbexchange.org/event/exchange-board-special-meeting-plan-certification/</a:t>
            </a:r>
            <a:r>
              <a:rPr lang="en-US" altLang="en-US" dirty="0"/>
              <a:t> </a:t>
            </a:r>
          </a:p>
          <a:p>
            <a:endParaRPr lang="en-US" altLang="en-US" dirty="0"/>
          </a:p>
          <a:p>
            <a:r>
              <a:rPr lang="en-US" altLang="en-US" dirty="0"/>
              <a:t>Key new issue this year: uncertainty around continued federal payment of cost-sharing reductions (CSR)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1600" dirty="0"/>
          </a:p>
          <a:p>
            <a:pPr marL="365125" lvl="1" indent="0">
              <a:buNone/>
            </a:pPr>
            <a:endParaRPr lang="en-US" altLang="en-US" dirty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080985168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77C5E-AACE-4E90-B2BB-27089FAC6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780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+mn-lt"/>
                <a:ea typeface="+mj-ea"/>
                <a:cs typeface="+mj-cs"/>
              </a:rPr>
              <a:t>2018 Plan Themes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50558-E7B4-434A-8B3B-1B5816268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3777" y="1381127"/>
            <a:ext cx="7375525" cy="4854575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+mn-ea"/>
                <a:cs typeface="+mn-cs"/>
              </a:rPr>
              <a:t>All counties have 2018 QHP options</a:t>
            </a:r>
          </a:p>
          <a:p>
            <a:pPr>
              <a:defRPr/>
            </a:pPr>
            <a:r>
              <a:rPr lang="en-US" dirty="0">
                <a:ea typeface="+mn-ea"/>
                <a:cs typeface="+mn-cs"/>
              </a:rPr>
              <a:t>Premiums increasing because of cost trend and federal uncertainty, particularly enforcement of individual mandate</a:t>
            </a:r>
          </a:p>
          <a:p>
            <a:pPr>
              <a:defRPr/>
            </a:pPr>
            <a:r>
              <a:rPr lang="en-US" dirty="0">
                <a:ea typeface="+mn-ea"/>
                <a:cs typeface="+mn-cs"/>
              </a:rPr>
              <a:t>Deductibles rising</a:t>
            </a:r>
            <a:endParaRPr lang="en-US" sz="200" dirty="0">
              <a:ea typeface="+mn-ea"/>
              <a:cs typeface="+mn-cs"/>
            </a:endParaRPr>
          </a:p>
          <a:p>
            <a:pPr>
              <a:defRPr/>
            </a:pPr>
            <a:r>
              <a:rPr lang="en-US" dirty="0">
                <a:ea typeface="+mn-ea"/>
                <a:cs typeface="+mn-cs"/>
              </a:rPr>
              <a:t>No PPO plans for 2018 plans; market divided evenly between EPO and HMO plans</a:t>
            </a:r>
            <a:endParaRPr lang="en-US" sz="200" dirty="0">
              <a:ea typeface="+mn-ea"/>
              <a:cs typeface="+mn-cs"/>
            </a:endParaRPr>
          </a:p>
          <a:p>
            <a:pPr>
              <a:defRPr/>
            </a:pPr>
            <a:r>
              <a:rPr lang="en-US" dirty="0">
                <a:ea typeface="+mn-ea"/>
                <a:cs typeface="+mn-cs"/>
              </a:rPr>
              <a:t>15 plans offer primary care visits before deductible has been met</a:t>
            </a:r>
          </a:p>
          <a:p>
            <a:pPr lvl="1">
              <a:defRPr/>
            </a:pPr>
            <a:endParaRPr lang="en-US" dirty="0">
              <a:ea typeface="+mn-ea"/>
              <a:cs typeface="+mn-cs"/>
            </a:endParaRPr>
          </a:p>
          <a:p>
            <a:pPr marL="44450" indent="0">
              <a:buNone/>
              <a:defRPr/>
            </a:pPr>
            <a:endParaRPr lang="en-US" sz="1600" dirty="0">
              <a:ea typeface="+mn-ea"/>
              <a:cs typeface="+mn-cs"/>
            </a:endParaRPr>
          </a:p>
          <a:p>
            <a:pPr marL="365125" lvl="1" indent="0"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7543800" y="6600825"/>
            <a:ext cx="579438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645044975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1D4607-DF92-4711-BB0D-3B730A3F0EEF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7E77C5E-AACE-4E90-B2BB-27089FAC667C}"/>
              </a:ext>
            </a:extLst>
          </p:cNvPr>
          <p:cNvSpPr txBox="1">
            <a:spLocks/>
          </p:cNvSpPr>
          <p:nvPr/>
        </p:nvSpPr>
        <p:spPr bwMode="auto">
          <a:xfrm>
            <a:off x="0" y="177800"/>
            <a:ext cx="9144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accent1"/>
                </a:solidFill>
                <a:latin typeface="+mj-lt"/>
                <a:ea typeface="MS PGothic" panose="020B0600070205080204" pitchFamily="34" charset="-128"/>
                <a:cs typeface="MS PGothic" charset="0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1"/>
                </a:solidFill>
                <a:latin typeface="Calibri Light"/>
                <a:ea typeface="MS PGothic" panose="020B0600070205080204" pitchFamily="34" charset="-128"/>
                <a:cs typeface="MS PGothic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1"/>
                </a:solidFill>
                <a:latin typeface="Calibri Light"/>
                <a:ea typeface="MS PGothic" panose="020B0600070205080204" pitchFamily="34" charset="-128"/>
                <a:cs typeface="MS PGothic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1"/>
                </a:solidFill>
                <a:latin typeface="Calibri Light"/>
                <a:ea typeface="MS PGothic" panose="020B0600070205080204" pitchFamily="34" charset="-128"/>
                <a:cs typeface="MS PGothic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1"/>
                </a:solidFill>
                <a:latin typeface="Calibri Light"/>
                <a:ea typeface="MS PGothic" panose="020B0600070205080204" pitchFamily="34" charset="-128"/>
                <a:cs typeface="MS PGothic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>
                <a:solidFill>
                  <a:schemeClr val="accent1"/>
                </a:solidFill>
                <a:latin typeface="Calibri Light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>
                <a:solidFill>
                  <a:schemeClr val="accent1"/>
                </a:solidFill>
                <a:latin typeface="Calibri Light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>
                <a:solidFill>
                  <a:schemeClr val="accent1"/>
                </a:solidFill>
                <a:latin typeface="Calibri Light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>
                <a:solidFill>
                  <a:schemeClr val="accent1"/>
                </a:solidFill>
                <a:latin typeface="Calibri Light"/>
              </a:defRPr>
            </a:lvl9pPr>
          </a:lstStyle>
          <a:p>
            <a:pPr>
              <a:defRPr/>
            </a:pPr>
            <a:r>
              <a:rPr lang="en-US">
                <a:latin typeface="+mn-lt"/>
                <a:ea typeface="+mj-ea"/>
                <a:cs typeface="+mj-cs"/>
              </a:rPr>
              <a:t>2018 Plan Themes</a:t>
            </a:r>
            <a:endParaRPr lang="en-US" dirty="0">
              <a:latin typeface="+mn-lt"/>
              <a:ea typeface="+mj-ea"/>
              <a:cs typeface="+mj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1852" y="1539434"/>
            <a:ext cx="7020295" cy="4094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214041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3_HBE Master Template wBranding">
  <a:themeElements>
    <a:clrScheme name="Custom 3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1E386A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1_HBE Master Template wBranding">
  <a:themeElements>
    <a:clrScheme name="Custom 3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1E386A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3.xml><?xml version="1.0" encoding="utf-8"?>
<a:theme xmlns:a="http://schemas.openxmlformats.org/drawingml/2006/main" name="2_HBE Master Template wBranding">
  <a:themeElements>
    <a:clrScheme name="Custom 3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1E386A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1059</Words>
  <Application>Microsoft Office PowerPoint</Application>
  <PresentationFormat>On-screen Show (4:3)</PresentationFormat>
  <Paragraphs>228</Paragraphs>
  <Slides>22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ＭＳ Ｐゴシック</vt:lpstr>
      <vt:lpstr>ＭＳ Ｐゴシック</vt:lpstr>
      <vt:lpstr>Arial</vt:lpstr>
      <vt:lpstr>Calibri</vt:lpstr>
      <vt:lpstr>Calibri Light</vt:lpstr>
      <vt:lpstr>Times New Roman</vt:lpstr>
      <vt:lpstr>3_HBE Master Template wBranding</vt:lpstr>
      <vt:lpstr>1_HBE Master Template wBranding</vt:lpstr>
      <vt:lpstr>2_HBE Master Template wBranding</vt:lpstr>
      <vt:lpstr>King County Navigator Training October 6, 2017  Kara Nester, Policy Analyst </vt:lpstr>
      <vt:lpstr>Consumer Decision Support Tool</vt:lpstr>
      <vt:lpstr>Introducing Smart Planfinder</vt:lpstr>
      <vt:lpstr>PowerPoint Presentation</vt:lpstr>
      <vt:lpstr>Live Demo </vt:lpstr>
      <vt:lpstr> </vt:lpstr>
      <vt:lpstr>Recent Board Activity: Plan Certification </vt:lpstr>
      <vt:lpstr>2018 Plan Themes</vt:lpstr>
      <vt:lpstr>PowerPoint Presentation</vt:lpstr>
      <vt:lpstr>Overview of 2018 QHP Submissions </vt:lpstr>
      <vt:lpstr>2018 QHPs by Metal Level</vt:lpstr>
      <vt:lpstr>Approved Deductibles for 2018 in the Exchange</vt:lpstr>
      <vt:lpstr>Accounting for Potential Loss of CSR Funding During PY 2018</vt:lpstr>
      <vt:lpstr>Implications of Loss of CSR Funding in 2018</vt:lpstr>
      <vt:lpstr>Approved 2018 Silver Plan Rates </vt:lpstr>
      <vt:lpstr>Approved 2018 Silver Plan Rates </vt:lpstr>
      <vt:lpstr>Next Steps for Plan Certification and  Open Enrollment</vt:lpstr>
      <vt:lpstr>Contingency Planning for  Loss of CSR Funding </vt:lpstr>
      <vt:lpstr>Cross-Mapping</vt:lpstr>
      <vt:lpstr>Dental Offerings for 2018</vt:lpstr>
      <vt:lpstr>Renewal Timeline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Nester, Kara</dc:creator>
  <cp:lastModifiedBy>Brown, Christine</cp:lastModifiedBy>
  <cp:revision>23</cp:revision>
  <dcterms:created xsi:type="dcterms:W3CDTF">2017-10-02T17:19:16Z</dcterms:created>
  <dcterms:modified xsi:type="dcterms:W3CDTF">2017-10-02T22:25:27Z</dcterms:modified>
</cp:coreProperties>
</file>