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4"/>
  </p:sldMasterIdLst>
  <p:notesMasterIdLst>
    <p:notesMasterId r:id="rId50"/>
  </p:notesMasterIdLst>
  <p:sldIdLst>
    <p:sldId id="935" r:id="rId5"/>
    <p:sldId id="992" r:id="rId6"/>
    <p:sldId id="257" r:id="rId7"/>
    <p:sldId id="981" r:id="rId8"/>
    <p:sldId id="988" r:id="rId9"/>
    <p:sldId id="707" r:id="rId10"/>
    <p:sldId id="978" r:id="rId11"/>
    <p:sldId id="936" r:id="rId12"/>
    <p:sldId id="938" r:id="rId13"/>
    <p:sldId id="977" r:id="rId14"/>
    <p:sldId id="870" r:id="rId15"/>
    <p:sldId id="937" r:id="rId16"/>
    <p:sldId id="947" r:id="rId17"/>
    <p:sldId id="957" r:id="rId18"/>
    <p:sldId id="991" r:id="rId19"/>
    <p:sldId id="985" r:id="rId20"/>
    <p:sldId id="908" r:id="rId21"/>
    <p:sldId id="989" r:id="rId22"/>
    <p:sldId id="986" r:id="rId23"/>
    <p:sldId id="944" r:id="rId24"/>
    <p:sldId id="904" r:id="rId25"/>
    <p:sldId id="990" r:id="rId26"/>
    <p:sldId id="960" r:id="rId27"/>
    <p:sldId id="961" r:id="rId28"/>
    <p:sldId id="919" r:id="rId29"/>
    <p:sldId id="920" r:id="rId30"/>
    <p:sldId id="943" r:id="rId31"/>
    <p:sldId id="971" r:id="rId32"/>
    <p:sldId id="941" r:id="rId33"/>
    <p:sldId id="942" r:id="rId34"/>
    <p:sldId id="910" r:id="rId35"/>
    <p:sldId id="984" r:id="rId36"/>
    <p:sldId id="894" r:id="rId37"/>
    <p:sldId id="918" r:id="rId38"/>
    <p:sldId id="909" r:id="rId39"/>
    <p:sldId id="905" r:id="rId40"/>
    <p:sldId id="966" r:id="rId41"/>
    <p:sldId id="911" r:id="rId42"/>
    <p:sldId id="952" r:id="rId43"/>
    <p:sldId id="893" r:id="rId44"/>
    <p:sldId id="891" r:id="rId45"/>
    <p:sldId id="982" r:id="rId46"/>
    <p:sldId id="892" r:id="rId47"/>
    <p:sldId id="967" r:id="rId48"/>
    <p:sldId id="983" r:id="rId4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and Background Information" id="{F107D401-1A19-47E9-835B-59FB0C6CFDB0}">
          <p14:sldIdLst>
            <p14:sldId id="935"/>
            <p14:sldId id="992"/>
            <p14:sldId id="257"/>
            <p14:sldId id="981"/>
            <p14:sldId id="988"/>
            <p14:sldId id="707"/>
          </p14:sldIdLst>
        </p14:section>
        <p14:section name="Executive Summary" id="{9182FB28-1738-4854-95C6-CE8EDE57FC8C}">
          <p14:sldIdLst>
            <p14:sldId id="978"/>
            <p14:sldId id="936"/>
            <p14:sldId id="938"/>
            <p14:sldId id="977"/>
          </p14:sldIdLst>
        </p14:section>
        <p14:section name="Impacts of COVID" id="{457D4C2C-A3B6-417B-BED1-E0964CEB3598}">
          <p14:sldIdLst>
            <p14:sldId id="870"/>
            <p14:sldId id="937"/>
            <p14:sldId id="947"/>
            <p14:sldId id="957"/>
            <p14:sldId id="991"/>
            <p14:sldId id="985"/>
            <p14:sldId id="908"/>
            <p14:sldId id="989"/>
            <p14:sldId id="986"/>
            <p14:sldId id="944"/>
            <p14:sldId id="904"/>
            <p14:sldId id="990"/>
            <p14:sldId id="960"/>
            <p14:sldId id="961"/>
            <p14:sldId id="919"/>
            <p14:sldId id="920"/>
            <p14:sldId id="943"/>
            <p14:sldId id="971"/>
            <p14:sldId id="941"/>
            <p14:sldId id="942"/>
          </p14:sldIdLst>
        </p14:section>
        <p14:section name="Supports" id="{7DAC0DBD-1C5C-4458-B486-5A2164143F63}">
          <p14:sldIdLst>
            <p14:sldId id="910"/>
            <p14:sldId id="984"/>
            <p14:sldId id="894"/>
            <p14:sldId id="918"/>
          </p14:sldIdLst>
        </p14:section>
        <p14:section name="Other Themes" id="{51D6AE43-D7A4-4A8D-A445-B1C503C81E49}">
          <p14:sldIdLst>
            <p14:sldId id="909"/>
            <p14:sldId id="905"/>
            <p14:sldId id="966"/>
            <p14:sldId id="911"/>
            <p14:sldId id="952"/>
          </p14:sldIdLst>
        </p14:section>
        <p14:section name="Demographics of interviewees" id="{8D125C88-37BD-40CC-9BC3-FC987FDC781C}">
          <p14:sldIdLst>
            <p14:sldId id="893"/>
            <p14:sldId id="891"/>
            <p14:sldId id="982"/>
            <p14:sldId id="892"/>
          </p14:sldIdLst>
        </p14:section>
        <p14:section name="Acknowledgments and Contact Information" id="{5D4F2F3E-CA37-49A7-86F2-1692419F028B}">
          <p14:sldIdLst>
            <p14:sldId id="967"/>
            <p14:sldId id="98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1BC"/>
    <a:srgbClr val="BBE4FF"/>
    <a:srgbClr val="5B616B"/>
    <a:srgbClr val="D5EEFF"/>
    <a:srgbClr val="B7E2FF"/>
    <a:srgbClr val="4773AA"/>
    <a:srgbClr val="E4E4E4"/>
    <a:srgbClr val="40BAD2"/>
    <a:srgbClr val="A6A6A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CA9D1B-52D4-4E0B-93C1-871F7EEF2E00}" v="2" dt="2022-10-04T16:59:02.117"/>
    <p1510:client id="{D65F6835-39D3-4BFD-AF32-255D3535843D}" v="4" dt="2022-10-07T19:56:18.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41" autoAdjust="0"/>
    <p:restoredTop sz="94947" autoAdjust="0"/>
  </p:normalViewPr>
  <p:slideViewPr>
    <p:cSldViewPr snapToGrid="0">
      <p:cViewPr varScale="1">
        <p:scale>
          <a:sx n="103" d="100"/>
          <a:sy n="103" d="100"/>
        </p:scale>
        <p:origin x="858" y="102"/>
      </p:cViewPr>
      <p:guideLst/>
    </p:cSldViewPr>
  </p:slideViewPr>
  <p:outlineViewPr>
    <p:cViewPr>
      <p:scale>
        <a:sx n="33" d="100"/>
        <a:sy n="33" d="100"/>
      </p:scale>
      <p:origin x="0" y="-432"/>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8/10/relationships/authors" Target="author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kc1.sharepoint.com/teams/DPHKCCovid19Interviews/Shared%20Documents/General/Analysis%20-%20Interviews%20by%20Alliance%20partners/Demographic%20data_2022.07.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Income!$A$1:$A$11</c:f>
              <c:strCache>
                <c:ptCount val="11"/>
                <c:pt idx="0">
                  <c:v>I receive benefits: TANF (Temporary Assistance for Needy Families) </c:v>
                </c:pt>
                <c:pt idx="1">
                  <c:v>I receive benefits: VA Benefits (Military or Veteran's Assistance)</c:v>
                </c:pt>
                <c:pt idx="2">
                  <c:v>lost my job, and am not looking for another right now</c:v>
                </c:pt>
                <c:pt idx="3">
                  <c:v>lost my job, and have not found another one yet</c:v>
                </c:pt>
                <c:pt idx="4">
                  <c:v>my workplace closed due to COVID</c:v>
                </c:pt>
                <c:pt idx="5">
                  <c:v>lost my job, and got a new one</c:v>
                </c:pt>
                <c:pt idx="6">
                  <c:v>I don't work but I am looking</c:v>
                </c:pt>
                <c:pt idx="7">
                  <c:v>I am unable to work</c:v>
                </c:pt>
                <c:pt idx="8">
                  <c:v>I receive benefits:  Other</c:v>
                </c:pt>
                <c:pt idx="9">
                  <c:v>I don't work and I am NOT looking</c:v>
                </c:pt>
                <c:pt idx="10">
                  <c:v>I receive benefits: SSI/SSDI (Social Security/Disability)</c:v>
                </c:pt>
              </c:strCache>
            </c:strRef>
          </c:cat>
          <c:val>
            <c:numRef>
              <c:f>Income!$B$1:$B$11</c:f>
              <c:numCache>
                <c:formatCode>General</c:formatCode>
                <c:ptCount val="11"/>
                <c:pt idx="0">
                  <c:v>0</c:v>
                </c:pt>
                <c:pt idx="1">
                  <c:v>0</c:v>
                </c:pt>
                <c:pt idx="2">
                  <c:v>2</c:v>
                </c:pt>
                <c:pt idx="3">
                  <c:v>3</c:v>
                </c:pt>
                <c:pt idx="4">
                  <c:v>4</c:v>
                </c:pt>
                <c:pt idx="5">
                  <c:v>6</c:v>
                </c:pt>
                <c:pt idx="6">
                  <c:v>6</c:v>
                </c:pt>
                <c:pt idx="7">
                  <c:v>7</c:v>
                </c:pt>
                <c:pt idx="8">
                  <c:v>7</c:v>
                </c:pt>
                <c:pt idx="9">
                  <c:v>8</c:v>
                </c:pt>
                <c:pt idx="10">
                  <c:v>15</c:v>
                </c:pt>
              </c:numCache>
            </c:numRef>
          </c:val>
          <c:extLst>
            <c:ext xmlns:c16="http://schemas.microsoft.com/office/drawing/2014/chart" uri="{C3380CC4-5D6E-409C-BE32-E72D297353CC}">
              <c16:uniqueId val="{00000000-46AC-4BA3-9CC1-6980930CD963}"/>
            </c:ext>
          </c:extLst>
        </c:ser>
        <c:dLbls>
          <c:dLblPos val="outEnd"/>
          <c:showLegendKey val="0"/>
          <c:showVal val="1"/>
          <c:showCatName val="0"/>
          <c:showSerName val="0"/>
          <c:showPercent val="0"/>
          <c:showBubbleSize val="0"/>
        </c:dLbls>
        <c:gapWidth val="182"/>
        <c:axId val="662914111"/>
        <c:axId val="140911135"/>
      </c:barChart>
      <c:catAx>
        <c:axId val="6629141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140911135"/>
        <c:crosses val="autoZero"/>
        <c:auto val="1"/>
        <c:lblAlgn val="ctr"/>
        <c:lblOffset val="100"/>
        <c:noMultiLvlLbl val="0"/>
      </c:catAx>
      <c:valAx>
        <c:axId val="140911135"/>
        <c:scaling>
          <c:orientation val="minMax"/>
          <c:max val="3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62914111"/>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Sheet2!$A$2:$A$6</c:f>
              <c:strCache>
                <c:ptCount val="5"/>
                <c:pt idx="0">
                  <c:v>No, I didn’t need it</c:v>
                </c:pt>
                <c:pt idx="1">
                  <c:v>Yes, I applied by myself</c:v>
                </c:pt>
                <c:pt idx="2">
                  <c:v>Yes, a third party helped me (i.e. friend, family member, CBO)</c:v>
                </c:pt>
                <c:pt idx="3">
                  <c:v>No, I didn’t know about these resource</c:v>
                </c:pt>
                <c:pt idx="4">
                  <c:v>No, I applied but did not receive (e.g. did not meet the criteria)</c:v>
                </c:pt>
              </c:strCache>
            </c:strRef>
          </c:cat>
          <c:val>
            <c:numRef>
              <c:f>Sheet2!$B$2:$B$6</c:f>
              <c:numCache>
                <c:formatCode>General</c:formatCode>
                <c:ptCount val="5"/>
                <c:pt idx="0">
                  <c:v>10</c:v>
                </c:pt>
                <c:pt idx="1">
                  <c:v>9</c:v>
                </c:pt>
                <c:pt idx="2">
                  <c:v>8</c:v>
                </c:pt>
                <c:pt idx="3">
                  <c:v>6</c:v>
                </c:pt>
                <c:pt idx="4">
                  <c:v>2</c:v>
                </c:pt>
              </c:numCache>
            </c:numRef>
          </c:val>
          <c:extLst>
            <c:ext xmlns:c16="http://schemas.microsoft.com/office/drawing/2014/chart" uri="{C3380CC4-5D6E-409C-BE32-E72D297353CC}">
              <c16:uniqueId val="{00000000-5EE2-4422-861D-4EEEDA155673}"/>
            </c:ext>
          </c:extLst>
        </c:ser>
        <c:dLbls>
          <c:dLblPos val="outEnd"/>
          <c:showLegendKey val="0"/>
          <c:showVal val="1"/>
          <c:showCatName val="0"/>
          <c:showSerName val="0"/>
          <c:showPercent val="0"/>
          <c:showBubbleSize val="0"/>
        </c:dLbls>
        <c:gapWidth val="182"/>
        <c:axId val="140109439"/>
        <c:axId val="140094463"/>
      </c:barChart>
      <c:catAx>
        <c:axId val="140109439"/>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140094463"/>
        <c:crosses val="autoZero"/>
        <c:auto val="1"/>
        <c:lblAlgn val="ctr"/>
        <c:lblOffset val="100"/>
        <c:noMultiLvlLbl val="0"/>
      </c:catAx>
      <c:valAx>
        <c:axId val="140094463"/>
        <c:scaling>
          <c:orientation val="minMax"/>
          <c:max val="35"/>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40109439"/>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Sheet3!$A$2:$A$9</c:f>
              <c:strCache>
                <c:ptCount val="8"/>
                <c:pt idx="0">
                  <c:v>I live in a home that I rent (or someone in my household rents)</c:v>
                </c:pt>
                <c:pt idx="1">
                  <c:v>I live in a home I share with others, but do not own/rent</c:v>
                </c:pt>
                <c:pt idx="2">
                  <c:v>I couch surf (staying with friends/family for short periods of time)</c:v>
                </c:pt>
                <c:pt idx="3">
                  <c:v>Other</c:v>
                </c:pt>
                <c:pt idx="4">
                  <c:v>Prefer not to answer</c:v>
                </c:pt>
                <c:pt idx="5">
                  <c:v>I sleep in a car/tent</c:v>
                </c:pt>
                <c:pt idx="6">
                  <c:v>I live in a shelter </c:v>
                </c:pt>
                <c:pt idx="7">
                  <c:v>I live in a home that I own (or someone in my household owns)</c:v>
                </c:pt>
              </c:strCache>
            </c:strRef>
          </c:cat>
          <c:val>
            <c:numRef>
              <c:f>Sheet3!$B$2:$B$9</c:f>
              <c:numCache>
                <c:formatCode>General</c:formatCode>
                <c:ptCount val="8"/>
                <c:pt idx="0">
                  <c:v>30</c:v>
                </c:pt>
                <c:pt idx="1">
                  <c:v>3</c:v>
                </c:pt>
                <c:pt idx="2">
                  <c:v>1</c:v>
                </c:pt>
                <c:pt idx="3">
                  <c:v>1</c:v>
                </c:pt>
                <c:pt idx="4">
                  <c:v>0</c:v>
                </c:pt>
                <c:pt idx="5">
                  <c:v>0</c:v>
                </c:pt>
                <c:pt idx="6">
                  <c:v>0</c:v>
                </c:pt>
                <c:pt idx="7">
                  <c:v>0</c:v>
                </c:pt>
              </c:numCache>
            </c:numRef>
          </c:val>
          <c:extLst>
            <c:ext xmlns:c16="http://schemas.microsoft.com/office/drawing/2014/chart" uri="{C3380CC4-5D6E-409C-BE32-E72D297353CC}">
              <c16:uniqueId val="{00000000-76E9-491F-A495-5698E19D76E7}"/>
            </c:ext>
          </c:extLst>
        </c:ser>
        <c:dLbls>
          <c:dLblPos val="outEnd"/>
          <c:showLegendKey val="0"/>
          <c:showVal val="1"/>
          <c:showCatName val="0"/>
          <c:showSerName val="0"/>
          <c:showPercent val="0"/>
          <c:showBubbleSize val="0"/>
        </c:dLbls>
        <c:gapWidth val="182"/>
        <c:axId val="101441919"/>
        <c:axId val="101442751"/>
      </c:barChart>
      <c:catAx>
        <c:axId val="101441919"/>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crossAx val="101442751"/>
        <c:crosses val="autoZero"/>
        <c:auto val="1"/>
        <c:lblAlgn val="ctr"/>
        <c:lblOffset val="100"/>
        <c:noMultiLvlLbl val="0"/>
      </c:catAx>
      <c:valAx>
        <c:axId val="101442751"/>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01441919"/>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HadCOVID!$A$2:$A$5</c:f>
              <c:strCache>
                <c:ptCount val="4"/>
                <c:pt idx="0">
                  <c:v>Yes, someone I live with</c:v>
                </c:pt>
                <c:pt idx="1">
                  <c:v>Yes, both myself and at least one other person I live with</c:v>
                </c:pt>
                <c:pt idx="2">
                  <c:v>Yes, I have</c:v>
                </c:pt>
                <c:pt idx="3">
                  <c:v>No one in my household or where I live</c:v>
                </c:pt>
              </c:strCache>
            </c:strRef>
          </c:cat>
          <c:val>
            <c:numRef>
              <c:f>HadCOVID!$B$2:$B$5</c:f>
              <c:numCache>
                <c:formatCode>General</c:formatCode>
                <c:ptCount val="4"/>
                <c:pt idx="0">
                  <c:v>2</c:v>
                </c:pt>
                <c:pt idx="1">
                  <c:v>3</c:v>
                </c:pt>
                <c:pt idx="2">
                  <c:v>4</c:v>
                </c:pt>
                <c:pt idx="3">
                  <c:v>26</c:v>
                </c:pt>
              </c:numCache>
            </c:numRef>
          </c:val>
          <c:extLst>
            <c:ext xmlns:c16="http://schemas.microsoft.com/office/drawing/2014/chart" uri="{C3380CC4-5D6E-409C-BE32-E72D297353CC}">
              <c16:uniqueId val="{00000000-3BD5-498A-B8E6-26F0648B85FA}"/>
            </c:ext>
          </c:extLst>
        </c:ser>
        <c:dLbls>
          <c:dLblPos val="outEnd"/>
          <c:showLegendKey val="0"/>
          <c:showVal val="1"/>
          <c:showCatName val="0"/>
          <c:showSerName val="0"/>
          <c:showPercent val="0"/>
          <c:showBubbleSize val="0"/>
        </c:dLbls>
        <c:gapWidth val="182"/>
        <c:axId val="140112351"/>
        <c:axId val="140089471"/>
      </c:barChart>
      <c:catAx>
        <c:axId val="1401123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40089471"/>
        <c:crosses val="autoZero"/>
        <c:auto val="1"/>
        <c:lblAlgn val="ctr"/>
        <c:lblOffset val="100"/>
        <c:noMultiLvlLbl val="0"/>
      </c:catAx>
      <c:valAx>
        <c:axId val="140089471"/>
        <c:scaling>
          <c:orientation val="minMax"/>
          <c:max val="3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40112351"/>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17914739525338"/>
          <c:y val="0.11008354854838551"/>
          <c:w val="0.46648877453368032"/>
          <c:h val="0.73945720474850984"/>
        </c:manualLayout>
      </c:layout>
      <c:barChart>
        <c:barDir val="bar"/>
        <c:grouping val="clustered"/>
        <c:varyColors val="0"/>
        <c:ser>
          <c:idx val="0"/>
          <c:order val="0"/>
          <c:spPr>
            <a:solidFill>
              <a:srgbClr val="0071BC"/>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Disabilities!$A$2:$A$6</c:f>
              <c:strCache>
                <c:ptCount val="5"/>
                <c:pt idx="0">
                  <c:v>Mental Health condition (depression, anxiety, bipolar, schizophrenia, etc.)</c:v>
                </c:pt>
                <c:pt idx="1">
                  <c:v>Other disability or chronic condition (dyslexia, HIV/AIDS, cancer, diabetes, etc.)</c:v>
                </c:pt>
                <c:pt idx="2">
                  <c:v>Developmental or intellectual disability (Down syndrome, Autism, ADHD etc.)</c:v>
                </c:pt>
                <c:pt idx="3">
                  <c:v>Mobility disability (use a wheelchair, walker, cane, prosthetic, etc.)</c:v>
                </c:pt>
                <c:pt idx="4">
                  <c:v>Sensory disability (blindness, low-vision, d/Deaf, hard-of-hearing, DeafBlind, etc.)</c:v>
                </c:pt>
              </c:strCache>
            </c:strRef>
          </c:cat>
          <c:val>
            <c:numRef>
              <c:f>Disabilities!$B$2:$B$6</c:f>
              <c:numCache>
                <c:formatCode>General</c:formatCode>
                <c:ptCount val="5"/>
                <c:pt idx="0">
                  <c:v>32</c:v>
                </c:pt>
                <c:pt idx="1">
                  <c:v>29</c:v>
                </c:pt>
                <c:pt idx="2">
                  <c:v>19</c:v>
                </c:pt>
                <c:pt idx="3">
                  <c:v>15</c:v>
                </c:pt>
                <c:pt idx="4">
                  <c:v>8</c:v>
                </c:pt>
              </c:numCache>
            </c:numRef>
          </c:val>
          <c:extLst>
            <c:ext xmlns:c16="http://schemas.microsoft.com/office/drawing/2014/chart" uri="{C3380CC4-5D6E-409C-BE32-E72D297353CC}">
              <c16:uniqueId val="{00000000-C02C-4B4D-829B-179A827AA42E}"/>
            </c:ext>
          </c:extLst>
        </c:ser>
        <c:dLbls>
          <c:dLblPos val="outEnd"/>
          <c:showLegendKey val="0"/>
          <c:showVal val="1"/>
          <c:showCatName val="0"/>
          <c:showSerName val="0"/>
          <c:showPercent val="0"/>
          <c:showBubbleSize val="0"/>
        </c:dLbls>
        <c:gapWidth val="182"/>
        <c:axId val="100264783"/>
        <c:axId val="100271023"/>
      </c:barChart>
      <c:catAx>
        <c:axId val="10026478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00271023"/>
        <c:crosses val="autoZero"/>
        <c:auto val="1"/>
        <c:lblAlgn val="ctr"/>
        <c:lblOffset val="100"/>
        <c:noMultiLvlLbl val="0"/>
      </c:catAx>
      <c:valAx>
        <c:axId val="100271023"/>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00264783"/>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71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Gender!$O$2:$O$5</c:f>
              <c:strCache>
                <c:ptCount val="4"/>
                <c:pt idx="0">
                  <c:v>Female</c:v>
                </c:pt>
                <c:pt idx="1">
                  <c:v>Nonbinary or genderqueer</c:v>
                </c:pt>
                <c:pt idx="2">
                  <c:v>Male</c:v>
                </c:pt>
                <c:pt idx="3">
                  <c:v>Transgender or other gender</c:v>
                </c:pt>
              </c:strCache>
            </c:strRef>
          </c:cat>
          <c:val>
            <c:numRef>
              <c:f>Gender!$P$2:$P$5</c:f>
              <c:numCache>
                <c:formatCode>General</c:formatCode>
                <c:ptCount val="4"/>
                <c:pt idx="0">
                  <c:v>22</c:v>
                </c:pt>
                <c:pt idx="1">
                  <c:v>8</c:v>
                </c:pt>
                <c:pt idx="2">
                  <c:v>4</c:v>
                </c:pt>
                <c:pt idx="3">
                  <c:v>4</c:v>
                </c:pt>
              </c:numCache>
            </c:numRef>
          </c:val>
          <c:extLst>
            <c:ext xmlns:c16="http://schemas.microsoft.com/office/drawing/2014/chart" uri="{C3380CC4-5D6E-409C-BE32-E72D297353CC}">
              <c16:uniqueId val="{00000000-8AE0-46C1-B388-0BC972550A1F}"/>
            </c:ext>
          </c:extLst>
        </c:ser>
        <c:dLbls>
          <c:showLegendKey val="0"/>
          <c:showVal val="0"/>
          <c:showCatName val="0"/>
          <c:showSerName val="0"/>
          <c:showPercent val="0"/>
          <c:showBubbleSize val="0"/>
        </c:dLbls>
        <c:gapWidth val="182"/>
        <c:axId val="2073814496"/>
        <c:axId val="2073815328"/>
      </c:barChart>
      <c:catAx>
        <c:axId val="20738144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073815328"/>
        <c:crosses val="autoZero"/>
        <c:auto val="1"/>
        <c:lblAlgn val="ctr"/>
        <c:lblOffset val="100"/>
        <c:noMultiLvlLbl val="0"/>
      </c:catAx>
      <c:valAx>
        <c:axId val="2073815328"/>
        <c:scaling>
          <c:orientation val="minMax"/>
          <c:max val="35"/>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073814496"/>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71BC"/>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'Sexual orientation'!$A$2:$A$6</c:f>
              <c:strCache>
                <c:ptCount val="5"/>
                <c:pt idx="0">
                  <c:v>Asexual</c:v>
                </c:pt>
                <c:pt idx="1">
                  <c:v>Bisexual or pansexual</c:v>
                </c:pt>
                <c:pt idx="2">
                  <c:v>Gay, lesbian, or homosexual</c:v>
                </c:pt>
                <c:pt idx="3">
                  <c:v>Heterosexual or straight</c:v>
                </c:pt>
                <c:pt idx="4">
                  <c:v>Queer</c:v>
                </c:pt>
              </c:strCache>
            </c:strRef>
          </c:cat>
          <c:val>
            <c:numRef>
              <c:f>'Sexual orientation'!$B$2:$B$6</c:f>
              <c:numCache>
                <c:formatCode>General</c:formatCode>
                <c:ptCount val="5"/>
                <c:pt idx="0">
                  <c:v>1</c:v>
                </c:pt>
                <c:pt idx="1">
                  <c:v>8</c:v>
                </c:pt>
                <c:pt idx="2">
                  <c:v>1</c:v>
                </c:pt>
                <c:pt idx="3">
                  <c:v>18</c:v>
                </c:pt>
                <c:pt idx="4">
                  <c:v>9</c:v>
                </c:pt>
              </c:numCache>
            </c:numRef>
          </c:val>
          <c:extLst>
            <c:ext xmlns:c16="http://schemas.microsoft.com/office/drawing/2014/chart" uri="{C3380CC4-5D6E-409C-BE32-E72D297353CC}">
              <c16:uniqueId val="{00000000-4175-45DC-84A1-61D840AD78FD}"/>
            </c:ext>
          </c:extLst>
        </c:ser>
        <c:dLbls>
          <c:showLegendKey val="0"/>
          <c:showVal val="0"/>
          <c:showCatName val="0"/>
          <c:showSerName val="0"/>
          <c:showPercent val="0"/>
          <c:showBubbleSize val="0"/>
        </c:dLbls>
        <c:gapWidth val="182"/>
        <c:axId val="58248608"/>
        <c:axId val="58252768"/>
      </c:barChart>
      <c:catAx>
        <c:axId val="5824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8252768"/>
        <c:crosses val="autoZero"/>
        <c:auto val="1"/>
        <c:lblAlgn val="ctr"/>
        <c:lblOffset val="100"/>
        <c:noMultiLvlLbl val="0"/>
      </c:catAx>
      <c:valAx>
        <c:axId val="58252768"/>
        <c:scaling>
          <c:orientation val="minMax"/>
          <c:max val="35"/>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8248608"/>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32821009846519"/>
          <c:y val="0.18739319625296663"/>
          <c:w val="0.70269343168761422"/>
          <c:h val="0.68548853322550507"/>
        </c:manualLayout>
      </c:layout>
      <c:barChart>
        <c:barDir val="bar"/>
        <c:grouping val="clustered"/>
        <c:varyColors val="0"/>
        <c:ser>
          <c:idx val="0"/>
          <c:order val="0"/>
          <c:spPr>
            <a:solidFill>
              <a:srgbClr val="0071BC"/>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Race!$P$3:$P$10</c:f>
              <c:strCache>
                <c:ptCount val="8"/>
                <c:pt idx="0">
                  <c:v>AIAN </c:v>
                </c:pt>
                <c:pt idx="1">
                  <c:v>Asian</c:v>
                </c:pt>
                <c:pt idx="2">
                  <c:v>Black</c:v>
                </c:pt>
                <c:pt idx="3">
                  <c:v>Hispanic</c:v>
                </c:pt>
                <c:pt idx="4">
                  <c:v>NHPI</c:v>
                </c:pt>
                <c:pt idx="5">
                  <c:v>White</c:v>
                </c:pt>
                <c:pt idx="6">
                  <c:v>Another race</c:v>
                </c:pt>
                <c:pt idx="7">
                  <c:v>Prefer not to answer </c:v>
                </c:pt>
              </c:strCache>
            </c:strRef>
          </c:cat>
          <c:val>
            <c:numRef>
              <c:f>Race!$Q$3:$Q$10</c:f>
              <c:numCache>
                <c:formatCode>0</c:formatCode>
                <c:ptCount val="8"/>
                <c:pt idx="0">
                  <c:v>3</c:v>
                </c:pt>
                <c:pt idx="1">
                  <c:v>5</c:v>
                </c:pt>
                <c:pt idx="2">
                  <c:v>8</c:v>
                </c:pt>
                <c:pt idx="3">
                  <c:v>1</c:v>
                </c:pt>
                <c:pt idx="4">
                  <c:v>2</c:v>
                </c:pt>
                <c:pt idx="5">
                  <c:v>23</c:v>
                </c:pt>
                <c:pt idx="6">
                  <c:v>2</c:v>
                </c:pt>
                <c:pt idx="7">
                  <c:v>2</c:v>
                </c:pt>
              </c:numCache>
            </c:numRef>
          </c:val>
          <c:extLst>
            <c:ext xmlns:c16="http://schemas.microsoft.com/office/drawing/2014/chart" uri="{C3380CC4-5D6E-409C-BE32-E72D297353CC}">
              <c16:uniqueId val="{00000000-BDB3-4374-8FFE-9F3EDC4E18EF}"/>
            </c:ext>
          </c:extLst>
        </c:ser>
        <c:dLbls>
          <c:showLegendKey val="0"/>
          <c:showVal val="0"/>
          <c:showCatName val="0"/>
          <c:showSerName val="0"/>
          <c:showPercent val="0"/>
          <c:showBubbleSize val="0"/>
        </c:dLbls>
        <c:gapWidth val="130"/>
        <c:axId val="338862768"/>
        <c:axId val="338858192"/>
      </c:barChart>
      <c:catAx>
        <c:axId val="3388627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338858192"/>
        <c:crosses val="autoZero"/>
        <c:auto val="1"/>
        <c:lblAlgn val="ctr"/>
        <c:lblOffset val="100"/>
        <c:noMultiLvlLbl val="0"/>
      </c:catAx>
      <c:valAx>
        <c:axId val="338858192"/>
        <c:scaling>
          <c:orientation val="minMax"/>
          <c:max val="35"/>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338862768"/>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71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Age!$A$2:$A$7</c:f>
              <c:strCache>
                <c:ptCount val="6"/>
                <c:pt idx="0">
                  <c:v>18-24</c:v>
                </c:pt>
                <c:pt idx="1">
                  <c:v>25-34</c:v>
                </c:pt>
                <c:pt idx="2">
                  <c:v>35-44</c:v>
                </c:pt>
                <c:pt idx="3">
                  <c:v>45-54</c:v>
                </c:pt>
                <c:pt idx="4">
                  <c:v>55-64</c:v>
                </c:pt>
                <c:pt idx="5">
                  <c:v>65 or older</c:v>
                </c:pt>
              </c:strCache>
            </c:strRef>
          </c:cat>
          <c:val>
            <c:numRef>
              <c:f>Age!$B$2:$B$7</c:f>
              <c:numCache>
                <c:formatCode>General</c:formatCode>
                <c:ptCount val="6"/>
                <c:pt idx="0">
                  <c:v>3</c:v>
                </c:pt>
                <c:pt idx="1">
                  <c:v>14</c:v>
                </c:pt>
                <c:pt idx="2">
                  <c:v>2</c:v>
                </c:pt>
                <c:pt idx="3">
                  <c:v>5</c:v>
                </c:pt>
                <c:pt idx="4">
                  <c:v>4</c:v>
                </c:pt>
                <c:pt idx="5">
                  <c:v>7</c:v>
                </c:pt>
              </c:numCache>
            </c:numRef>
          </c:val>
          <c:extLst>
            <c:ext xmlns:c16="http://schemas.microsoft.com/office/drawing/2014/chart" uri="{C3380CC4-5D6E-409C-BE32-E72D297353CC}">
              <c16:uniqueId val="{00000000-B776-4644-9275-9E395051F9B1}"/>
            </c:ext>
          </c:extLst>
        </c:ser>
        <c:dLbls>
          <c:dLblPos val="outEnd"/>
          <c:showLegendKey val="0"/>
          <c:showVal val="1"/>
          <c:showCatName val="0"/>
          <c:showSerName val="0"/>
          <c:showPercent val="0"/>
          <c:showBubbleSize val="0"/>
        </c:dLbls>
        <c:gapWidth val="182"/>
        <c:axId val="2095952543"/>
        <c:axId val="2095951711"/>
      </c:barChart>
      <c:catAx>
        <c:axId val="20959525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095951711"/>
        <c:crosses val="autoZero"/>
        <c:auto val="1"/>
        <c:lblAlgn val="ctr"/>
        <c:lblOffset val="100"/>
        <c:noMultiLvlLbl val="0"/>
      </c:catAx>
      <c:valAx>
        <c:axId val="2095951711"/>
        <c:scaling>
          <c:orientation val="minMax"/>
          <c:max val="35"/>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20959525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B908049-405A-47FC-BB6C-AA802AD0DA3D}" type="datetimeFigureOut">
              <a:rPr lang="en-US" smtClean="0"/>
              <a:t>10/7/2022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D246F87-5735-449C-8F4E-9856799C5F89}" type="slidenum">
              <a:rPr lang="en-US" smtClean="0"/>
              <a:t>‹#›</a:t>
            </a:fld>
            <a:endParaRPr lang="en-US"/>
          </a:p>
        </p:txBody>
      </p:sp>
    </p:spTree>
    <p:extLst>
      <p:ext uri="{BB962C8B-B14F-4D97-AF65-F5344CB8AC3E}">
        <p14:creationId xmlns:p14="http://schemas.microsoft.com/office/powerpoint/2010/main" val="1122306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baseline="0" dirty="0"/>
          </a:p>
        </p:txBody>
      </p:sp>
      <p:sp>
        <p:nvSpPr>
          <p:cNvPr id="4" name="Slide Number Placeholder 3"/>
          <p:cNvSpPr>
            <a:spLocks noGrp="1"/>
          </p:cNvSpPr>
          <p:nvPr>
            <p:ph type="sldNum" sz="quarter" idx="10"/>
          </p:nvPr>
        </p:nvSpPr>
        <p:spPr/>
        <p:txBody>
          <a:bodyPr/>
          <a:lstStyle/>
          <a:p>
            <a:pPr defTabSz="483306">
              <a:defRPr/>
            </a:pPr>
            <a:fld id="{A4535E3B-5DE5-4383-A44E-DC748B02A146}" type="slidenum">
              <a:rPr lang="en-US" sz="1400">
                <a:solidFill>
                  <a:prstClr val="black"/>
                </a:solidFill>
                <a:latin typeface="Calibri" panose="020F0502020204030204"/>
              </a:rPr>
              <a:pPr defTabSz="483306">
                <a:defRPr/>
              </a:pPr>
              <a:t>1</a:t>
            </a:fld>
            <a:endParaRPr lang="en-US" sz="1400">
              <a:solidFill>
                <a:prstClr val="black"/>
              </a:solidFill>
              <a:latin typeface="Calibri" panose="020F0502020204030204"/>
            </a:endParaRPr>
          </a:p>
        </p:txBody>
      </p:sp>
    </p:spTree>
    <p:extLst>
      <p:ext uri="{BB962C8B-B14F-4D97-AF65-F5344CB8AC3E}">
        <p14:creationId xmlns:p14="http://schemas.microsoft.com/office/powerpoint/2010/main" val="1105986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612">
              <a:defRPr/>
            </a:pPr>
            <a:fld id="{A4535E3B-5DE5-4383-A44E-DC748B02A146}" type="slidenum">
              <a:rPr lang="en-US">
                <a:solidFill>
                  <a:prstClr val="black"/>
                </a:solidFill>
                <a:latin typeface="Calibri" panose="020F0502020204030204"/>
              </a:rPr>
              <a:pPr defTabSz="966612">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3326376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656">
              <a:defRPr/>
            </a:pPr>
            <a:endParaRPr lang="en-US" sz="1300" dirty="0">
              <a:solidFill>
                <a:schemeClr val="bg1"/>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11</a:t>
            </a:fld>
            <a:endParaRPr lang="en-US"/>
          </a:p>
        </p:txBody>
      </p:sp>
    </p:spTree>
    <p:extLst>
      <p:ext uri="{BB962C8B-B14F-4D97-AF65-F5344CB8AC3E}">
        <p14:creationId xmlns:p14="http://schemas.microsoft.com/office/powerpoint/2010/main" val="9133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612">
              <a:defRPr/>
            </a:pPr>
            <a:fld id="{A4535E3B-5DE5-4383-A44E-DC748B02A146}" type="slidenum">
              <a:rPr lang="en-US">
                <a:solidFill>
                  <a:prstClr val="black"/>
                </a:solidFill>
                <a:latin typeface="Calibri" panose="020F0502020204030204"/>
              </a:rPr>
              <a:pPr defTabSz="966612">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216463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13</a:t>
            </a:fld>
            <a:endParaRPr lang="en-US"/>
          </a:p>
        </p:txBody>
      </p:sp>
    </p:spTree>
    <p:extLst>
      <p:ext uri="{BB962C8B-B14F-4D97-AF65-F5344CB8AC3E}">
        <p14:creationId xmlns:p14="http://schemas.microsoft.com/office/powerpoint/2010/main" val="3188602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14</a:t>
            </a:fld>
            <a:endParaRPr lang="en-US"/>
          </a:p>
        </p:txBody>
      </p:sp>
    </p:spTree>
    <p:extLst>
      <p:ext uri="{BB962C8B-B14F-4D97-AF65-F5344CB8AC3E}">
        <p14:creationId xmlns:p14="http://schemas.microsoft.com/office/powerpoint/2010/main" val="527710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15</a:t>
            </a:fld>
            <a:endParaRPr lang="en-US"/>
          </a:p>
        </p:txBody>
      </p:sp>
    </p:spTree>
    <p:extLst>
      <p:ext uri="{BB962C8B-B14F-4D97-AF65-F5344CB8AC3E}">
        <p14:creationId xmlns:p14="http://schemas.microsoft.com/office/powerpoint/2010/main" val="122659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16</a:t>
            </a:fld>
            <a:endParaRPr lang="en-US"/>
          </a:p>
        </p:txBody>
      </p:sp>
    </p:spTree>
    <p:extLst>
      <p:ext uri="{BB962C8B-B14F-4D97-AF65-F5344CB8AC3E}">
        <p14:creationId xmlns:p14="http://schemas.microsoft.com/office/powerpoint/2010/main" val="1777618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17</a:t>
            </a:fld>
            <a:endParaRPr lang="en-US"/>
          </a:p>
        </p:txBody>
      </p:sp>
    </p:spTree>
    <p:extLst>
      <p:ext uri="{BB962C8B-B14F-4D97-AF65-F5344CB8AC3E}">
        <p14:creationId xmlns:p14="http://schemas.microsoft.com/office/powerpoint/2010/main" val="3349197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18</a:t>
            </a:fld>
            <a:endParaRPr lang="en-US"/>
          </a:p>
        </p:txBody>
      </p:sp>
    </p:spTree>
    <p:extLst>
      <p:ext uri="{BB962C8B-B14F-4D97-AF65-F5344CB8AC3E}">
        <p14:creationId xmlns:p14="http://schemas.microsoft.com/office/powerpoint/2010/main" val="2079949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19</a:t>
            </a:fld>
            <a:endParaRPr lang="en-US"/>
          </a:p>
        </p:txBody>
      </p:sp>
    </p:spTree>
    <p:extLst>
      <p:ext uri="{BB962C8B-B14F-4D97-AF65-F5344CB8AC3E}">
        <p14:creationId xmlns:p14="http://schemas.microsoft.com/office/powerpoint/2010/main" val="3991032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endParaRPr lang="en-US" sz="1400"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2</a:t>
            </a:fld>
            <a:endParaRPr lang="en-US"/>
          </a:p>
        </p:txBody>
      </p:sp>
    </p:spTree>
    <p:extLst>
      <p:ext uri="{BB962C8B-B14F-4D97-AF65-F5344CB8AC3E}">
        <p14:creationId xmlns:p14="http://schemas.microsoft.com/office/powerpoint/2010/main" val="2041007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20</a:t>
            </a:fld>
            <a:endParaRPr lang="en-US"/>
          </a:p>
        </p:txBody>
      </p:sp>
    </p:spTree>
    <p:extLst>
      <p:ext uri="{BB962C8B-B14F-4D97-AF65-F5344CB8AC3E}">
        <p14:creationId xmlns:p14="http://schemas.microsoft.com/office/powerpoint/2010/main" val="964194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21</a:t>
            </a:fld>
            <a:endParaRPr lang="en-US"/>
          </a:p>
        </p:txBody>
      </p:sp>
    </p:spTree>
    <p:extLst>
      <p:ext uri="{BB962C8B-B14F-4D97-AF65-F5344CB8AC3E}">
        <p14:creationId xmlns:p14="http://schemas.microsoft.com/office/powerpoint/2010/main" val="1595567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22</a:t>
            </a:fld>
            <a:endParaRPr lang="en-US"/>
          </a:p>
        </p:txBody>
      </p:sp>
    </p:spTree>
    <p:extLst>
      <p:ext uri="{BB962C8B-B14F-4D97-AF65-F5344CB8AC3E}">
        <p14:creationId xmlns:p14="http://schemas.microsoft.com/office/powerpoint/2010/main" val="21713355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23</a:t>
            </a:fld>
            <a:endParaRPr lang="en-US"/>
          </a:p>
        </p:txBody>
      </p:sp>
    </p:spTree>
    <p:extLst>
      <p:ext uri="{BB962C8B-B14F-4D97-AF65-F5344CB8AC3E}">
        <p14:creationId xmlns:p14="http://schemas.microsoft.com/office/powerpoint/2010/main" val="2610593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24</a:t>
            </a:fld>
            <a:endParaRPr lang="en-US"/>
          </a:p>
        </p:txBody>
      </p:sp>
    </p:spTree>
    <p:extLst>
      <p:ext uri="{BB962C8B-B14F-4D97-AF65-F5344CB8AC3E}">
        <p14:creationId xmlns:p14="http://schemas.microsoft.com/office/powerpoint/2010/main" val="3257754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25</a:t>
            </a:fld>
            <a:endParaRPr lang="en-US"/>
          </a:p>
        </p:txBody>
      </p:sp>
    </p:spTree>
    <p:extLst>
      <p:ext uri="{BB962C8B-B14F-4D97-AF65-F5344CB8AC3E}">
        <p14:creationId xmlns:p14="http://schemas.microsoft.com/office/powerpoint/2010/main" val="2750986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26</a:t>
            </a:fld>
            <a:endParaRPr lang="en-US"/>
          </a:p>
        </p:txBody>
      </p:sp>
    </p:spTree>
    <p:extLst>
      <p:ext uri="{BB962C8B-B14F-4D97-AF65-F5344CB8AC3E}">
        <p14:creationId xmlns:p14="http://schemas.microsoft.com/office/powerpoint/2010/main" val="3286478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656">
              <a:defRPr/>
            </a:pPr>
            <a:endParaRPr lang="en-US" sz="1300" dirty="0">
              <a:solidFill>
                <a:schemeClr val="bg1"/>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27</a:t>
            </a:fld>
            <a:endParaRPr lang="en-US"/>
          </a:p>
        </p:txBody>
      </p:sp>
    </p:spTree>
    <p:extLst>
      <p:ext uri="{BB962C8B-B14F-4D97-AF65-F5344CB8AC3E}">
        <p14:creationId xmlns:p14="http://schemas.microsoft.com/office/powerpoint/2010/main" val="18018396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10"/>
          </p:nvPr>
        </p:nvSpPr>
        <p:spPr/>
        <p:txBody>
          <a:bodyPr/>
          <a:lstStyle/>
          <a:p>
            <a:pPr defTabSz="966612">
              <a:defRPr/>
            </a:pPr>
            <a:fld id="{A4535E3B-5DE5-4383-A44E-DC748B02A146}" type="slidenum">
              <a:rPr lang="en-US">
                <a:solidFill>
                  <a:prstClr val="black"/>
                </a:solidFill>
                <a:latin typeface="Calibri" panose="020F0502020204030204"/>
              </a:rPr>
              <a:pPr defTabSz="966612">
                <a:defRPr/>
              </a:pPr>
              <a:t>28</a:t>
            </a:fld>
            <a:endParaRPr lang="en-US">
              <a:solidFill>
                <a:prstClr val="black"/>
              </a:solidFill>
              <a:latin typeface="Calibri" panose="020F0502020204030204"/>
            </a:endParaRPr>
          </a:p>
        </p:txBody>
      </p:sp>
    </p:spTree>
    <p:extLst>
      <p:ext uri="{BB962C8B-B14F-4D97-AF65-F5344CB8AC3E}">
        <p14:creationId xmlns:p14="http://schemas.microsoft.com/office/powerpoint/2010/main" val="41879934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10"/>
          </p:nvPr>
        </p:nvSpPr>
        <p:spPr/>
        <p:txBody>
          <a:bodyPr/>
          <a:lstStyle/>
          <a:p>
            <a:pPr defTabSz="966612">
              <a:defRPr/>
            </a:pPr>
            <a:fld id="{A4535E3B-5DE5-4383-A44E-DC748B02A146}" type="slidenum">
              <a:rPr lang="en-US">
                <a:solidFill>
                  <a:prstClr val="black"/>
                </a:solidFill>
                <a:latin typeface="Calibri" panose="020F0502020204030204"/>
              </a:rPr>
              <a:pPr defTabSz="966612">
                <a:defRPr/>
              </a:pPr>
              <a:t>29</a:t>
            </a:fld>
            <a:endParaRPr lang="en-US">
              <a:solidFill>
                <a:prstClr val="black"/>
              </a:solidFill>
              <a:latin typeface="Calibri" panose="020F0502020204030204"/>
            </a:endParaRPr>
          </a:p>
        </p:txBody>
      </p:sp>
    </p:spTree>
    <p:extLst>
      <p:ext uri="{BB962C8B-B14F-4D97-AF65-F5344CB8AC3E}">
        <p14:creationId xmlns:p14="http://schemas.microsoft.com/office/powerpoint/2010/main" val="297613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endParaRPr lang="en-US" sz="1500"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3</a:t>
            </a:fld>
            <a:endParaRPr lang="en-US"/>
          </a:p>
        </p:txBody>
      </p:sp>
    </p:spTree>
    <p:extLst>
      <p:ext uri="{BB962C8B-B14F-4D97-AF65-F5344CB8AC3E}">
        <p14:creationId xmlns:p14="http://schemas.microsoft.com/office/powerpoint/2010/main" val="755224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612">
              <a:defRPr/>
            </a:pPr>
            <a:fld id="{A4535E3B-5DE5-4383-A44E-DC748B02A146}" type="slidenum">
              <a:rPr lang="en-US">
                <a:solidFill>
                  <a:prstClr val="black"/>
                </a:solidFill>
                <a:latin typeface="Calibri" panose="020F0502020204030204"/>
              </a:rPr>
              <a:pPr defTabSz="966612">
                <a:defRPr/>
              </a:pPr>
              <a:t>30</a:t>
            </a:fld>
            <a:endParaRPr lang="en-US">
              <a:solidFill>
                <a:prstClr val="black"/>
              </a:solidFill>
              <a:latin typeface="Calibri" panose="020F0502020204030204"/>
            </a:endParaRPr>
          </a:p>
        </p:txBody>
      </p:sp>
    </p:spTree>
    <p:extLst>
      <p:ext uri="{BB962C8B-B14F-4D97-AF65-F5344CB8AC3E}">
        <p14:creationId xmlns:p14="http://schemas.microsoft.com/office/powerpoint/2010/main" val="61047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656">
              <a:defRPr/>
            </a:pPr>
            <a:endParaRPr lang="en-US" sz="1300" dirty="0">
              <a:solidFill>
                <a:schemeClr val="bg1"/>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31</a:t>
            </a:fld>
            <a:endParaRPr lang="en-US"/>
          </a:p>
        </p:txBody>
      </p:sp>
    </p:spTree>
    <p:extLst>
      <p:ext uri="{BB962C8B-B14F-4D97-AF65-F5344CB8AC3E}">
        <p14:creationId xmlns:p14="http://schemas.microsoft.com/office/powerpoint/2010/main" val="4138086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32</a:t>
            </a:fld>
            <a:endParaRPr lang="en-US"/>
          </a:p>
        </p:txBody>
      </p:sp>
    </p:spTree>
    <p:extLst>
      <p:ext uri="{BB962C8B-B14F-4D97-AF65-F5344CB8AC3E}">
        <p14:creationId xmlns:p14="http://schemas.microsoft.com/office/powerpoint/2010/main" val="32490596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33</a:t>
            </a:fld>
            <a:endParaRPr lang="en-US"/>
          </a:p>
        </p:txBody>
      </p:sp>
    </p:spTree>
    <p:extLst>
      <p:ext uri="{BB962C8B-B14F-4D97-AF65-F5344CB8AC3E}">
        <p14:creationId xmlns:p14="http://schemas.microsoft.com/office/powerpoint/2010/main" val="27659081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34</a:t>
            </a:fld>
            <a:endParaRPr lang="en-US"/>
          </a:p>
        </p:txBody>
      </p:sp>
    </p:spTree>
    <p:extLst>
      <p:ext uri="{BB962C8B-B14F-4D97-AF65-F5344CB8AC3E}">
        <p14:creationId xmlns:p14="http://schemas.microsoft.com/office/powerpoint/2010/main" val="31788465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656">
              <a:defRPr/>
            </a:pPr>
            <a:endParaRPr lang="en-US" sz="1300" dirty="0">
              <a:solidFill>
                <a:schemeClr val="bg1"/>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35</a:t>
            </a:fld>
            <a:endParaRPr lang="en-US"/>
          </a:p>
        </p:txBody>
      </p:sp>
    </p:spTree>
    <p:extLst>
      <p:ext uri="{BB962C8B-B14F-4D97-AF65-F5344CB8AC3E}">
        <p14:creationId xmlns:p14="http://schemas.microsoft.com/office/powerpoint/2010/main" val="5425941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36</a:t>
            </a:fld>
            <a:endParaRPr lang="en-US"/>
          </a:p>
        </p:txBody>
      </p:sp>
    </p:spTree>
    <p:extLst>
      <p:ext uri="{BB962C8B-B14F-4D97-AF65-F5344CB8AC3E}">
        <p14:creationId xmlns:p14="http://schemas.microsoft.com/office/powerpoint/2010/main" val="1547617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37</a:t>
            </a:fld>
            <a:endParaRPr lang="en-US"/>
          </a:p>
        </p:txBody>
      </p:sp>
    </p:spTree>
    <p:extLst>
      <p:ext uri="{BB962C8B-B14F-4D97-AF65-F5344CB8AC3E}">
        <p14:creationId xmlns:p14="http://schemas.microsoft.com/office/powerpoint/2010/main" val="14298305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38</a:t>
            </a:fld>
            <a:endParaRPr lang="en-US"/>
          </a:p>
        </p:txBody>
      </p:sp>
    </p:spTree>
    <p:extLst>
      <p:ext uri="{BB962C8B-B14F-4D97-AF65-F5344CB8AC3E}">
        <p14:creationId xmlns:p14="http://schemas.microsoft.com/office/powerpoint/2010/main" val="22465661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39</a:t>
            </a:fld>
            <a:endParaRPr lang="en-US"/>
          </a:p>
        </p:txBody>
      </p:sp>
    </p:spTree>
    <p:extLst>
      <p:ext uri="{BB962C8B-B14F-4D97-AF65-F5344CB8AC3E}">
        <p14:creationId xmlns:p14="http://schemas.microsoft.com/office/powerpoint/2010/main" val="2567913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endParaRPr lang="en-US" sz="1400"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4</a:t>
            </a:fld>
            <a:endParaRPr lang="en-US"/>
          </a:p>
        </p:txBody>
      </p:sp>
    </p:spTree>
    <p:extLst>
      <p:ext uri="{BB962C8B-B14F-4D97-AF65-F5344CB8AC3E}">
        <p14:creationId xmlns:p14="http://schemas.microsoft.com/office/powerpoint/2010/main" val="10943539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656">
              <a:defRPr/>
            </a:pPr>
            <a:endParaRPr lang="en-US" sz="1300" dirty="0">
              <a:solidFill>
                <a:schemeClr val="bg1"/>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40</a:t>
            </a:fld>
            <a:endParaRPr lang="en-US"/>
          </a:p>
        </p:txBody>
      </p:sp>
    </p:spTree>
    <p:extLst>
      <p:ext uri="{BB962C8B-B14F-4D97-AF65-F5344CB8AC3E}">
        <p14:creationId xmlns:p14="http://schemas.microsoft.com/office/powerpoint/2010/main" val="13521511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41</a:t>
            </a:fld>
            <a:endParaRPr lang="en-US"/>
          </a:p>
        </p:txBody>
      </p:sp>
    </p:spTree>
    <p:extLst>
      <p:ext uri="{BB962C8B-B14F-4D97-AF65-F5344CB8AC3E}">
        <p14:creationId xmlns:p14="http://schemas.microsoft.com/office/powerpoint/2010/main" val="35975325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42</a:t>
            </a:fld>
            <a:endParaRPr lang="en-US"/>
          </a:p>
        </p:txBody>
      </p:sp>
    </p:spTree>
    <p:extLst>
      <p:ext uri="{BB962C8B-B14F-4D97-AF65-F5344CB8AC3E}">
        <p14:creationId xmlns:p14="http://schemas.microsoft.com/office/powerpoint/2010/main" val="33572242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35E3B-5DE5-4383-A44E-DC748B02A146}" type="slidenum">
              <a:rPr lang="en-US" smtClean="0"/>
              <a:t>43</a:t>
            </a:fld>
            <a:endParaRPr lang="en-US"/>
          </a:p>
        </p:txBody>
      </p:sp>
    </p:spTree>
    <p:extLst>
      <p:ext uri="{BB962C8B-B14F-4D97-AF65-F5344CB8AC3E}">
        <p14:creationId xmlns:p14="http://schemas.microsoft.com/office/powerpoint/2010/main" val="17823537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endParaRPr lang="en-US" sz="1400"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44</a:t>
            </a:fld>
            <a:endParaRPr lang="en-US"/>
          </a:p>
        </p:txBody>
      </p:sp>
    </p:spTree>
    <p:extLst>
      <p:ext uri="{BB962C8B-B14F-4D97-AF65-F5344CB8AC3E}">
        <p14:creationId xmlns:p14="http://schemas.microsoft.com/office/powerpoint/2010/main" val="620683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endParaRPr lang="en-US" sz="1400"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45</a:t>
            </a:fld>
            <a:endParaRPr lang="en-US"/>
          </a:p>
        </p:txBody>
      </p:sp>
    </p:spTree>
    <p:extLst>
      <p:ext uri="{BB962C8B-B14F-4D97-AF65-F5344CB8AC3E}">
        <p14:creationId xmlns:p14="http://schemas.microsoft.com/office/powerpoint/2010/main" val="873080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endParaRPr lang="en-US" sz="1400"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5</a:t>
            </a:fld>
            <a:endParaRPr lang="en-US"/>
          </a:p>
        </p:txBody>
      </p:sp>
    </p:spTree>
    <p:extLst>
      <p:ext uri="{BB962C8B-B14F-4D97-AF65-F5344CB8AC3E}">
        <p14:creationId xmlns:p14="http://schemas.microsoft.com/office/powerpoint/2010/main" val="2413485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endParaRPr lang="en-US" sz="1400"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6</a:t>
            </a:fld>
            <a:endParaRPr lang="en-US"/>
          </a:p>
        </p:txBody>
      </p:sp>
    </p:spTree>
    <p:extLst>
      <p:ext uri="{BB962C8B-B14F-4D97-AF65-F5344CB8AC3E}">
        <p14:creationId xmlns:p14="http://schemas.microsoft.com/office/powerpoint/2010/main" val="2436320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656">
              <a:defRPr/>
            </a:pPr>
            <a:endParaRPr lang="en-US" sz="1300" dirty="0">
              <a:solidFill>
                <a:schemeClr val="bg1"/>
              </a:solidFill>
            </a:endParaRPr>
          </a:p>
        </p:txBody>
      </p:sp>
      <p:sp>
        <p:nvSpPr>
          <p:cNvPr id="4" name="Slide Number Placeholder 3"/>
          <p:cNvSpPr>
            <a:spLocks noGrp="1"/>
          </p:cNvSpPr>
          <p:nvPr>
            <p:ph type="sldNum" sz="quarter" idx="10"/>
          </p:nvPr>
        </p:nvSpPr>
        <p:spPr/>
        <p:txBody>
          <a:bodyPr/>
          <a:lstStyle/>
          <a:p>
            <a:fld id="{A4535E3B-5DE5-4383-A44E-DC748B02A146}" type="slidenum">
              <a:rPr lang="en-US" smtClean="0"/>
              <a:t>7</a:t>
            </a:fld>
            <a:endParaRPr lang="en-US"/>
          </a:p>
        </p:txBody>
      </p:sp>
    </p:spTree>
    <p:extLst>
      <p:ext uri="{BB962C8B-B14F-4D97-AF65-F5344CB8AC3E}">
        <p14:creationId xmlns:p14="http://schemas.microsoft.com/office/powerpoint/2010/main" val="2687538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612">
              <a:defRPr/>
            </a:pPr>
            <a:fld id="{A4535E3B-5DE5-4383-A44E-DC748B02A146}" type="slidenum">
              <a:rPr lang="en-US">
                <a:solidFill>
                  <a:prstClr val="black"/>
                </a:solidFill>
                <a:latin typeface="Calibri" panose="020F0502020204030204"/>
              </a:rPr>
              <a:pPr defTabSz="966612">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1640953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66612">
              <a:defRPr/>
            </a:pPr>
            <a:fld id="{A4535E3B-5DE5-4383-A44E-DC748B02A146}" type="slidenum">
              <a:rPr lang="en-US">
                <a:solidFill>
                  <a:prstClr val="black"/>
                </a:solidFill>
                <a:latin typeface="Calibri" panose="020F0502020204030204"/>
              </a:rPr>
              <a:pPr defTabSz="966612">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2372076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9EF-32D9-406C-ACDA-4B3FE96CD0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7BEC2A-C28C-4DBF-BAA1-1F8D424F6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ADC6E-1493-41E5-BCEC-AEF3C087C9CA}"/>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5" name="Footer Placeholder 4">
            <a:extLst>
              <a:ext uri="{FF2B5EF4-FFF2-40B4-BE49-F238E27FC236}">
                <a16:creationId xmlns:a16="http://schemas.microsoft.com/office/drawing/2014/main" id="{BB6F4985-8360-4F16-835C-F9B038EE25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D33F96-2CDB-48FD-A1F2-391C993DD2A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407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BB32F-D260-4E9A-BA40-016F8DF7D3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041FF9-093D-40F8-AA20-F748B52EC7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B71873-89F0-4CDA-B953-D479DD1AAAD3}"/>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5" name="Footer Placeholder 4">
            <a:extLst>
              <a:ext uri="{FF2B5EF4-FFF2-40B4-BE49-F238E27FC236}">
                <a16:creationId xmlns:a16="http://schemas.microsoft.com/office/drawing/2014/main" id="{2600A928-8713-49FF-B87B-A7187126AF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B322E7-FBA1-4D94-B4CF-CBEBA253FD8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4608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CD34F8-B2A6-4914-BE46-07D90CABBC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89EE2-339B-4483-8C86-CC61C520CD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8B8C5-A9E8-48F9-A7A7-2A75EA2FFE4B}"/>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5" name="Footer Placeholder 4">
            <a:extLst>
              <a:ext uri="{FF2B5EF4-FFF2-40B4-BE49-F238E27FC236}">
                <a16:creationId xmlns:a16="http://schemas.microsoft.com/office/drawing/2014/main" id="{A59A4E11-2762-42CE-BD84-3C4DAE274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734589-14BD-4304-B93D-C8A612077EA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141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2E96D-6591-4A36-B17B-8E15AD5BCD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867B4B-449E-4558-8DDA-415AFAACD2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32A5E9-7147-47A1-9067-63BFFD5C2283}"/>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5" name="Footer Placeholder 4">
            <a:extLst>
              <a:ext uri="{FF2B5EF4-FFF2-40B4-BE49-F238E27FC236}">
                <a16:creationId xmlns:a16="http://schemas.microsoft.com/office/drawing/2014/main" id="{9DC4F025-3A8C-4839-8348-BAC50CBFE2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09EB3F-63CE-4C51-A1E9-C1F74684F77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030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0C264-BF6A-4169-8D04-3977DD51CD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E0214B-F79E-4C28-AA11-171B006B93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D208D4-5F59-403C-99F7-B1F2885EDB8C}"/>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5" name="Footer Placeholder 4">
            <a:extLst>
              <a:ext uri="{FF2B5EF4-FFF2-40B4-BE49-F238E27FC236}">
                <a16:creationId xmlns:a16="http://schemas.microsoft.com/office/drawing/2014/main" id="{4AC65134-B37D-4824-AB0E-2A27E9C3CA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19F719-B9D1-4F6F-B2B2-09514B15551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081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04CFB-6186-43B4-9090-1FF36457B1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FD29E5-3E6D-4F58-BF7E-9A145ED628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1FE4D2-01F2-42C0-8E32-090566E59D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7AE5F4-C57B-4668-B627-44CC44754C35}"/>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6" name="Footer Placeholder 5">
            <a:extLst>
              <a:ext uri="{FF2B5EF4-FFF2-40B4-BE49-F238E27FC236}">
                <a16:creationId xmlns:a16="http://schemas.microsoft.com/office/drawing/2014/main" id="{8DF268EB-4352-441C-9FC0-6DECCCF1564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B5A37C-AA06-4DED-98CD-782F26D3759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893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4911F-5988-49BA-A19C-93F255F463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463F59-EA36-4865-9579-3A3F15C290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38C552-6650-4BCF-BE89-145D74DDF9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EACCAB-2495-45C9-AE79-7B0884B58D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A585D6-9D20-46C6-B332-6A971C603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72E74E-B2FF-454A-9A13-0CEE8DBEAA58}"/>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8" name="Footer Placeholder 7">
            <a:extLst>
              <a:ext uri="{FF2B5EF4-FFF2-40B4-BE49-F238E27FC236}">
                <a16:creationId xmlns:a16="http://schemas.microsoft.com/office/drawing/2014/main" id="{FFE9A78C-6D30-4E99-918C-86126A75BBC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D2F0C9F-B019-4F4B-9B3A-C4A6E44B289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6629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A6A2-D379-4E2D-9FAA-3786D3469D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D1BC4F-B8E7-4B9C-972F-B21EFA6625B0}"/>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4" name="Footer Placeholder 3">
            <a:extLst>
              <a:ext uri="{FF2B5EF4-FFF2-40B4-BE49-F238E27FC236}">
                <a16:creationId xmlns:a16="http://schemas.microsoft.com/office/drawing/2014/main" id="{E4802CFA-2931-4447-B98D-C6210ED14E3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3C7CBB-C6A2-4351-98C8-A814AEB5DCBD}"/>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9644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78FCD9-306D-47DB-98FA-933447CA852C}"/>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3" name="Footer Placeholder 2">
            <a:extLst>
              <a:ext uri="{FF2B5EF4-FFF2-40B4-BE49-F238E27FC236}">
                <a16:creationId xmlns:a16="http://schemas.microsoft.com/office/drawing/2014/main" id="{32E89DE1-2ED8-46CD-B8C5-EC58E5A0F5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CF3AB48-51BE-47BA-8918-513B1335E3E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0976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E101-1D51-4B48-91B1-EC6358B254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839F6-FED4-4201-939F-49CDAD9647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C4C72A-BFAC-4D50-A598-DEBCDED6B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037788-4E8C-41E0-AC52-83942B7AE13F}"/>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6" name="Footer Placeholder 5">
            <a:extLst>
              <a:ext uri="{FF2B5EF4-FFF2-40B4-BE49-F238E27FC236}">
                <a16:creationId xmlns:a16="http://schemas.microsoft.com/office/drawing/2014/main" id="{4DBB1C45-6459-482F-B7AF-B0A36A529AD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D88518-63AD-454F-BD5B-DFA382C793B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575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F256-9EAE-41CD-9D5D-366DF2ACE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A3603A-E3F9-4086-A577-B05B1B6141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4AB946-7C65-4444-8815-1859FE960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F397EE-F7D6-4934-9335-BFF596A3A135}"/>
              </a:ext>
            </a:extLst>
          </p:cNvPr>
          <p:cNvSpPr>
            <a:spLocks noGrp="1"/>
          </p:cNvSpPr>
          <p:nvPr>
            <p:ph type="dt" sz="half" idx="10"/>
          </p:nvPr>
        </p:nvSpPr>
        <p:spPr/>
        <p:txBody>
          <a:bodyPr/>
          <a:lstStyle/>
          <a:p>
            <a:fld id="{5586B75A-687E-405C-8A0B-8D00578BA2C3}" type="datetimeFigureOut">
              <a:rPr lang="en-US" smtClean="0"/>
              <a:pPr/>
              <a:t>10/7/2022</a:t>
            </a:fld>
            <a:endParaRPr lang="en-US" dirty="0"/>
          </a:p>
        </p:txBody>
      </p:sp>
      <p:sp>
        <p:nvSpPr>
          <p:cNvPr id="6" name="Footer Placeholder 5">
            <a:extLst>
              <a:ext uri="{FF2B5EF4-FFF2-40B4-BE49-F238E27FC236}">
                <a16:creationId xmlns:a16="http://schemas.microsoft.com/office/drawing/2014/main" id="{F0520F5C-1CC4-40EB-B6F7-ACA3FCBE722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9828A4-7D92-45B9-9D71-8F5C8866965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219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C948E0-D2ED-4615-AF51-6FD47D74A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32613F-1C47-4BDB-A238-34182400A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226EC-AB94-423D-9D7D-B0B91B483F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10/7/2022</a:t>
            </a:fld>
            <a:endParaRPr lang="en-US" dirty="0"/>
          </a:p>
        </p:txBody>
      </p:sp>
      <p:sp>
        <p:nvSpPr>
          <p:cNvPr id="5" name="Footer Placeholder 4">
            <a:extLst>
              <a:ext uri="{FF2B5EF4-FFF2-40B4-BE49-F238E27FC236}">
                <a16:creationId xmlns:a16="http://schemas.microsoft.com/office/drawing/2014/main" id="{E8624CC5-B886-4893-B59B-90D40AD944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571D303-059B-4792-B663-ABC3D1D64E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75248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44.png"/><Relationship Id="rId3" Type="http://schemas.openxmlformats.org/officeDocument/2006/relationships/image" Target="../media/image2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25.svg"/><Relationship Id="rId9" Type="http://schemas.openxmlformats.org/officeDocument/2006/relationships/image" Target="../media/image40.png"/><Relationship Id="rId14" Type="http://schemas.openxmlformats.org/officeDocument/2006/relationships/image" Target="../media/image45.svg"/></Relationships>
</file>

<file path=ppt/slides/_rels/slide1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7.svg"/></Relationships>
</file>

<file path=ppt/slides/_rels/slide12.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svg"/><Relationship Id="rId18" Type="http://schemas.openxmlformats.org/officeDocument/2006/relationships/image" Target="../media/image63.png"/><Relationship Id="rId3" Type="http://schemas.openxmlformats.org/officeDocument/2006/relationships/image" Target="../media/image48.png"/><Relationship Id="rId7" Type="http://schemas.openxmlformats.org/officeDocument/2006/relationships/image" Target="../media/image52.svg"/><Relationship Id="rId12" Type="http://schemas.openxmlformats.org/officeDocument/2006/relationships/image" Target="../media/image57.png"/><Relationship Id="rId17" Type="http://schemas.openxmlformats.org/officeDocument/2006/relationships/image" Target="../media/image62.svg"/><Relationship Id="rId2" Type="http://schemas.openxmlformats.org/officeDocument/2006/relationships/notesSlide" Target="../notesSlides/notesSlide12.xml"/><Relationship Id="rId16" Type="http://schemas.openxmlformats.org/officeDocument/2006/relationships/image" Target="../media/image61.png"/><Relationship Id="rId1" Type="http://schemas.openxmlformats.org/officeDocument/2006/relationships/slideLayout" Target="../slideLayouts/slideLayout7.xml"/><Relationship Id="rId6" Type="http://schemas.openxmlformats.org/officeDocument/2006/relationships/image" Target="../media/image51.svg"/><Relationship Id="rId11" Type="http://schemas.openxmlformats.org/officeDocument/2006/relationships/image" Target="../media/image56.svg"/><Relationship Id="rId5" Type="http://schemas.openxmlformats.org/officeDocument/2006/relationships/image" Target="../media/image50.png"/><Relationship Id="rId15" Type="http://schemas.openxmlformats.org/officeDocument/2006/relationships/image" Target="../media/image60.svg"/><Relationship Id="rId10" Type="http://schemas.openxmlformats.org/officeDocument/2006/relationships/image" Target="../media/image55.png"/><Relationship Id="rId19" Type="http://schemas.openxmlformats.org/officeDocument/2006/relationships/image" Target="../media/image64.svg"/><Relationship Id="rId4" Type="http://schemas.openxmlformats.org/officeDocument/2006/relationships/image" Target="../media/image49.svg"/><Relationship Id="rId9" Type="http://schemas.openxmlformats.org/officeDocument/2006/relationships/image" Target="../media/image54.svg"/><Relationship Id="rId14" Type="http://schemas.openxmlformats.org/officeDocument/2006/relationships/image" Target="../media/image59.png"/></Relationships>
</file>

<file path=ppt/slides/_rels/slide13.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69.svg"/><Relationship Id="rId18" Type="http://schemas.openxmlformats.org/officeDocument/2006/relationships/image" Target="../media/image16.png"/><Relationship Id="rId3" Type="http://schemas.openxmlformats.org/officeDocument/2006/relationships/image" Target="../media/image65.png"/><Relationship Id="rId21" Type="http://schemas.openxmlformats.org/officeDocument/2006/relationships/image" Target="../media/image71.svg"/><Relationship Id="rId7" Type="http://schemas.openxmlformats.org/officeDocument/2006/relationships/image" Target="../media/image52.svg"/><Relationship Id="rId12" Type="http://schemas.openxmlformats.org/officeDocument/2006/relationships/image" Target="../media/image68.png"/><Relationship Id="rId17" Type="http://schemas.openxmlformats.org/officeDocument/2006/relationships/image" Target="../media/image11.svg"/><Relationship Id="rId2" Type="http://schemas.openxmlformats.org/officeDocument/2006/relationships/notesSlide" Target="../notesSlides/notesSlide13.xml"/><Relationship Id="rId16" Type="http://schemas.openxmlformats.org/officeDocument/2006/relationships/image" Target="../media/image10.png"/><Relationship Id="rId20"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51.svg"/><Relationship Id="rId11" Type="http://schemas.openxmlformats.org/officeDocument/2006/relationships/image" Target="../media/image15.svg"/><Relationship Id="rId5" Type="http://schemas.openxmlformats.org/officeDocument/2006/relationships/image" Target="../media/image50.png"/><Relationship Id="rId15" Type="http://schemas.openxmlformats.org/officeDocument/2006/relationships/image" Target="../media/image70.svg"/><Relationship Id="rId10" Type="http://schemas.openxmlformats.org/officeDocument/2006/relationships/image" Target="../media/image14.png"/><Relationship Id="rId19" Type="http://schemas.openxmlformats.org/officeDocument/2006/relationships/image" Target="../media/image17.svg"/><Relationship Id="rId4" Type="http://schemas.openxmlformats.org/officeDocument/2006/relationships/image" Target="../media/image66.svg"/><Relationship Id="rId9" Type="http://schemas.openxmlformats.org/officeDocument/2006/relationships/image" Target="../media/image67.svg"/><Relationship Id="rId14"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65.png"/><Relationship Id="rId7"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70.svg"/><Relationship Id="rId11" Type="http://schemas.openxmlformats.org/officeDocument/2006/relationships/image" Target="../media/image17.svg"/><Relationship Id="rId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66.svg"/><Relationship Id="rId9" Type="http://schemas.openxmlformats.org/officeDocument/2006/relationships/image" Target="../media/image71.svg"/></Relationships>
</file>

<file path=ppt/slides/_rels/slide15.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69.svg"/><Relationship Id="rId18" Type="http://schemas.openxmlformats.org/officeDocument/2006/relationships/image" Target="../media/image16.png"/><Relationship Id="rId3" Type="http://schemas.openxmlformats.org/officeDocument/2006/relationships/image" Target="../media/image72.png"/><Relationship Id="rId21" Type="http://schemas.openxmlformats.org/officeDocument/2006/relationships/image" Target="../media/image71.svg"/><Relationship Id="rId7" Type="http://schemas.openxmlformats.org/officeDocument/2006/relationships/image" Target="../media/image52.svg"/><Relationship Id="rId12" Type="http://schemas.openxmlformats.org/officeDocument/2006/relationships/image" Target="../media/image68.png"/><Relationship Id="rId17" Type="http://schemas.openxmlformats.org/officeDocument/2006/relationships/image" Target="../media/image11.svg"/><Relationship Id="rId2" Type="http://schemas.openxmlformats.org/officeDocument/2006/relationships/notesSlide" Target="../notesSlides/notesSlide15.xml"/><Relationship Id="rId16" Type="http://schemas.openxmlformats.org/officeDocument/2006/relationships/image" Target="../media/image10.png"/><Relationship Id="rId20"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51.svg"/><Relationship Id="rId11" Type="http://schemas.openxmlformats.org/officeDocument/2006/relationships/image" Target="../media/image15.svg"/><Relationship Id="rId5" Type="http://schemas.openxmlformats.org/officeDocument/2006/relationships/image" Target="../media/image50.png"/><Relationship Id="rId15" Type="http://schemas.openxmlformats.org/officeDocument/2006/relationships/image" Target="../media/image70.svg"/><Relationship Id="rId10" Type="http://schemas.openxmlformats.org/officeDocument/2006/relationships/image" Target="../media/image14.png"/><Relationship Id="rId19" Type="http://schemas.openxmlformats.org/officeDocument/2006/relationships/image" Target="../media/image17.svg"/><Relationship Id="rId4" Type="http://schemas.openxmlformats.org/officeDocument/2006/relationships/image" Target="../media/image73.svg"/><Relationship Id="rId9" Type="http://schemas.openxmlformats.org/officeDocument/2006/relationships/image" Target="../media/image67.svg"/><Relationship Id="rId14" Type="http://schemas.openxmlformats.org/officeDocument/2006/relationships/image" Target="../media/image12.png"/></Relationships>
</file>

<file path=ppt/slides/_rels/slide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74.png"/><Relationship Id="rId7"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70.svg"/><Relationship Id="rId5" Type="http://schemas.openxmlformats.org/officeDocument/2006/relationships/image" Target="../media/image12.png"/><Relationship Id="rId4" Type="http://schemas.openxmlformats.org/officeDocument/2006/relationships/image" Target="../media/image73.svg"/><Relationship Id="rId9" Type="http://schemas.openxmlformats.org/officeDocument/2006/relationships/image" Target="../media/image71.svg"/></Relationships>
</file>

<file path=ppt/slides/_rels/slide17.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75.png"/><Relationship Id="rId7" Type="http://schemas.openxmlformats.org/officeDocument/2006/relationships/image" Target="../media/image12.png"/><Relationship Id="rId12" Type="http://schemas.openxmlformats.org/officeDocument/2006/relationships/image" Target="../media/image71.sv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1.svg"/><Relationship Id="rId11" Type="http://schemas.openxmlformats.org/officeDocument/2006/relationships/image" Target="../media/image26.png"/><Relationship Id="rId5" Type="http://schemas.openxmlformats.org/officeDocument/2006/relationships/image" Target="../media/image10.png"/><Relationship Id="rId10" Type="http://schemas.openxmlformats.org/officeDocument/2006/relationships/image" Target="../media/image19.svg"/><Relationship Id="rId4" Type="http://schemas.openxmlformats.org/officeDocument/2006/relationships/image" Target="../media/image76.svg"/><Relationship Id="rId9" Type="http://schemas.openxmlformats.org/officeDocument/2006/relationships/image" Target="../media/image18.png"/></Relationships>
</file>

<file path=ppt/slides/_rels/slide18.xml.rels><?xml version="1.0" encoding="UTF-8" standalone="yes"?>
<Relationships xmlns="http://schemas.openxmlformats.org/package/2006/relationships"><Relationship Id="rId8" Type="http://schemas.openxmlformats.org/officeDocument/2006/relationships/image" Target="../media/image79.svg"/><Relationship Id="rId13" Type="http://schemas.openxmlformats.org/officeDocument/2006/relationships/image" Target="../media/image69.svg"/><Relationship Id="rId18" Type="http://schemas.openxmlformats.org/officeDocument/2006/relationships/image" Target="../media/image16.png"/><Relationship Id="rId3" Type="http://schemas.openxmlformats.org/officeDocument/2006/relationships/image" Target="../media/image77.png"/><Relationship Id="rId21" Type="http://schemas.openxmlformats.org/officeDocument/2006/relationships/image" Target="../media/image71.svg"/><Relationship Id="rId7" Type="http://schemas.openxmlformats.org/officeDocument/2006/relationships/image" Target="../media/image48.png"/><Relationship Id="rId12" Type="http://schemas.openxmlformats.org/officeDocument/2006/relationships/image" Target="../media/image68.png"/><Relationship Id="rId17" Type="http://schemas.openxmlformats.org/officeDocument/2006/relationships/image" Target="../media/image11.svg"/><Relationship Id="rId2" Type="http://schemas.openxmlformats.org/officeDocument/2006/relationships/notesSlide" Target="../notesSlides/notesSlide18.xml"/><Relationship Id="rId16" Type="http://schemas.openxmlformats.org/officeDocument/2006/relationships/image" Target="../media/image10.png"/><Relationship Id="rId20"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51.svg"/><Relationship Id="rId11" Type="http://schemas.openxmlformats.org/officeDocument/2006/relationships/image" Target="../media/image15.svg"/><Relationship Id="rId5" Type="http://schemas.openxmlformats.org/officeDocument/2006/relationships/image" Target="../media/image50.png"/><Relationship Id="rId15" Type="http://schemas.openxmlformats.org/officeDocument/2006/relationships/image" Target="../media/image70.svg"/><Relationship Id="rId10" Type="http://schemas.openxmlformats.org/officeDocument/2006/relationships/image" Target="../media/image14.png"/><Relationship Id="rId19" Type="http://schemas.openxmlformats.org/officeDocument/2006/relationships/image" Target="../media/image17.svg"/><Relationship Id="rId4" Type="http://schemas.openxmlformats.org/officeDocument/2006/relationships/image" Target="../media/image78.svg"/><Relationship Id="rId9" Type="http://schemas.openxmlformats.org/officeDocument/2006/relationships/image" Target="../media/image67.svg"/><Relationship Id="rId14"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80.png"/><Relationship Id="rId7"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70.svg"/><Relationship Id="rId11" Type="http://schemas.openxmlformats.org/officeDocument/2006/relationships/image" Target="../media/image17.svg"/><Relationship Id="rId5" Type="http://schemas.openxmlformats.org/officeDocument/2006/relationships/image" Target="../media/image12.png"/><Relationship Id="rId10" Type="http://schemas.openxmlformats.org/officeDocument/2006/relationships/image" Target="../media/image81.png"/><Relationship Id="rId4" Type="http://schemas.openxmlformats.org/officeDocument/2006/relationships/image" Target="../media/image78.svg"/><Relationship Id="rId9" Type="http://schemas.openxmlformats.org/officeDocument/2006/relationships/image" Target="../media/image71.svg"/></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31.xml"/><Relationship Id="rId3" Type="http://schemas.openxmlformats.org/officeDocument/2006/relationships/image" Target="../media/image1.png"/><Relationship Id="rId7" Type="http://schemas.openxmlformats.org/officeDocument/2006/relationships/image" Target="../media/image4.svg"/><Relationship Id="rId12" Type="http://schemas.openxmlformats.org/officeDocument/2006/relationships/slide" Target="slide27.xml"/><Relationship Id="rId17" Type="http://schemas.openxmlformats.org/officeDocument/2006/relationships/slide" Target="slide45.xml"/><Relationship Id="rId2" Type="http://schemas.openxmlformats.org/officeDocument/2006/relationships/notesSlide" Target="../notesSlides/notesSlide2.xml"/><Relationship Id="rId16" Type="http://schemas.openxmlformats.org/officeDocument/2006/relationships/slide" Target="slide44.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slide" Target="slide11.xml"/><Relationship Id="rId5" Type="http://schemas.openxmlformats.org/officeDocument/2006/relationships/slide" Target="slide3.xml"/><Relationship Id="rId15" Type="http://schemas.openxmlformats.org/officeDocument/2006/relationships/slide" Target="slide40.xml"/><Relationship Id="rId10" Type="http://schemas.openxmlformats.org/officeDocument/2006/relationships/slide" Target="slide7.xml"/><Relationship Id="rId4" Type="http://schemas.openxmlformats.org/officeDocument/2006/relationships/image" Target="../media/image2.svg"/><Relationship Id="rId9" Type="http://schemas.openxmlformats.org/officeDocument/2006/relationships/slide" Target="slide6.xml"/><Relationship Id="rId14" Type="http://schemas.openxmlformats.org/officeDocument/2006/relationships/slide" Target="slide35.xml"/></Relationships>
</file>

<file path=ppt/slides/_rels/slide20.xml.rels><?xml version="1.0" encoding="UTF-8" standalone="yes"?>
<Relationships xmlns="http://schemas.openxmlformats.org/package/2006/relationships"><Relationship Id="rId8" Type="http://schemas.openxmlformats.org/officeDocument/2006/relationships/image" Target="../media/image52.svg"/><Relationship Id="rId13" Type="http://schemas.openxmlformats.org/officeDocument/2006/relationships/image" Target="../media/image12.png"/><Relationship Id="rId18" Type="http://schemas.openxmlformats.org/officeDocument/2006/relationships/image" Target="../media/image11.svg"/><Relationship Id="rId3" Type="http://schemas.openxmlformats.org/officeDocument/2006/relationships/notesSlide" Target="../notesSlides/notesSlide20.xml"/><Relationship Id="rId21" Type="http://schemas.openxmlformats.org/officeDocument/2006/relationships/image" Target="../media/image26.png"/><Relationship Id="rId7" Type="http://schemas.openxmlformats.org/officeDocument/2006/relationships/image" Target="../media/image51.svg"/><Relationship Id="rId12" Type="http://schemas.openxmlformats.org/officeDocument/2006/relationships/image" Target="../media/image69.svg"/><Relationship Id="rId17" Type="http://schemas.openxmlformats.org/officeDocument/2006/relationships/image" Target="../media/image10.png"/><Relationship Id="rId2" Type="http://schemas.openxmlformats.org/officeDocument/2006/relationships/slideLayout" Target="../slideLayouts/slideLayout7.xml"/><Relationship Id="rId16" Type="http://schemas.openxmlformats.org/officeDocument/2006/relationships/image" Target="../media/image17.svg"/><Relationship Id="rId20" Type="http://schemas.openxmlformats.org/officeDocument/2006/relationships/image" Target="../media/image19.svg"/><Relationship Id="rId1" Type="http://schemas.openxmlformats.org/officeDocument/2006/relationships/themeOverride" Target="../theme/themeOverride1.xml"/><Relationship Id="rId6" Type="http://schemas.openxmlformats.org/officeDocument/2006/relationships/image" Target="../media/image50.png"/><Relationship Id="rId11" Type="http://schemas.openxmlformats.org/officeDocument/2006/relationships/image" Target="../media/image68.png"/><Relationship Id="rId5" Type="http://schemas.openxmlformats.org/officeDocument/2006/relationships/image" Target="../media/image83.svg"/><Relationship Id="rId15" Type="http://schemas.openxmlformats.org/officeDocument/2006/relationships/image" Target="../media/image16.png"/><Relationship Id="rId10" Type="http://schemas.openxmlformats.org/officeDocument/2006/relationships/image" Target="../media/image15.svg"/><Relationship Id="rId19" Type="http://schemas.openxmlformats.org/officeDocument/2006/relationships/image" Target="../media/image18.png"/><Relationship Id="rId4" Type="http://schemas.openxmlformats.org/officeDocument/2006/relationships/image" Target="../media/image82.png"/><Relationship Id="rId9" Type="http://schemas.openxmlformats.org/officeDocument/2006/relationships/image" Target="../media/image14.png"/><Relationship Id="rId14" Type="http://schemas.openxmlformats.org/officeDocument/2006/relationships/image" Target="../media/image70.svg"/><Relationship Id="rId22" Type="http://schemas.openxmlformats.org/officeDocument/2006/relationships/image" Target="../media/image71.svg"/></Relationships>
</file>

<file path=ppt/slides/_rels/slide21.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11.svg"/><Relationship Id="rId18" Type="http://schemas.openxmlformats.org/officeDocument/2006/relationships/image" Target="../media/image18.png"/><Relationship Id="rId3" Type="http://schemas.openxmlformats.org/officeDocument/2006/relationships/image" Target="../media/image84.png"/><Relationship Id="rId21" Type="http://schemas.openxmlformats.org/officeDocument/2006/relationships/image" Target="../media/image71.svg"/><Relationship Id="rId7" Type="http://schemas.openxmlformats.org/officeDocument/2006/relationships/image" Target="../media/image52.svg"/><Relationship Id="rId12" Type="http://schemas.openxmlformats.org/officeDocument/2006/relationships/image" Target="../media/image10.png"/><Relationship Id="rId17" Type="http://schemas.openxmlformats.org/officeDocument/2006/relationships/image" Target="../media/image17.svg"/><Relationship Id="rId2" Type="http://schemas.openxmlformats.org/officeDocument/2006/relationships/notesSlide" Target="../notesSlides/notesSlide21.xml"/><Relationship Id="rId16" Type="http://schemas.openxmlformats.org/officeDocument/2006/relationships/image" Target="../media/image16.png"/><Relationship Id="rId20"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51.svg"/><Relationship Id="rId11" Type="http://schemas.openxmlformats.org/officeDocument/2006/relationships/image" Target="../media/image15.svg"/><Relationship Id="rId5" Type="http://schemas.openxmlformats.org/officeDocument/2006/relationships/image" Target="../media/image50.png"/><Relationship Id="rId15" Type="http://schemas.openxmlformats.org/officeDocument/2006/relationships/image" Target="../media/image70.svg"/><Relationship Id="rId23" Type="http://schemas.openxmlformats.org/officeDocument/2006/relationships/image" Target="../media/image69.svg"/><Relationship Id="rId10" Type="http://schemas.openxmlformats.org/officeDocument/2006/relationships/image" Target="../media/image14.png"/><Relationship Id="rId19" Type="http://schemas.openxmlformats.org/officeDocument/2006/relationships/image" Target="../media/image19.svg"/><Relationship Id="rId4" Type="http://schemas.openxmlformats.org/officeDocument/2006/relationships/image" Target="../media/image85.svg"/><Relationship Id="rId9" Type="http://schemas.openxmlformats.org/officeDocument/2006/relationships/image" Target="../media/image67.svg"/><Relationship Id="rId14" Type="http://schemas.openxmlformats.org/officeDocument/2006/relationships/image" Target="../media/image12.png"/><Relationship Id="rId22" Type="http://schemas.openxmlformats.org/officeDocument/2006/relationships/image" Target="../media/image68.png"/></Relationships>
</file>

<file path=ppt/slides/_rels/slide22.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image" Target="../media/image84.png"/><Relationship Id="rId7"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70.svg"/><Relationship Id="rId5" Type="http://schemas.openxmlformats.org/officeDocument/2006/relationships/image" Target="../media/image12.png"/><Relationship Id="rId4" Type="http://schemas.openxmlformats.org/officeDocument/2006/relationships/image" Target="../media/image85.svg"/></Relationships>
</file>

<file path=ppt/slides/_rels/slide23.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87.png"/><Relationship Id="rId7" Type="http://schemas.openxmlformats.org/officeDocument/2006/relationships/image" Target="../media/image12.png"/><Relationship Id="rId12" Type="http://schemas.openxmlformats.org/officeDocument/2006/relationships/image" Target="../media/image71.sv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1.svg"/><Relationship Id="rId11" Type="http://schemas.openxmlformats.org/officeDocument/2006/relationships/image" Target="../media/image26.png"/><Relationship Id="rId5" Type="http://schemas.openxmlformats.org/officeDocument/2006/relationships/image" Target="../media/image10.png"/><Relationship Id="rId10" Type="http://schemas.openxmlformats.org/officeDocument/2006/relationships/image" Target="../media/image19.svg"/><Relationship Id="rId4" Type="http://schemas.openxmlformats.org/officeDocument/2006/relationships/image" Target="../media/image88.svg"/><Relationship Id="rId9" Type="http://schemas.openxmlformats.org/officeDocument/2006/relationships/image" Target="../media/image18.png"/></Relationships>
</file>

<file path=ppt/slides/_rels/slide24.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8.png"/><Relationship Id="rId3" Type="http://schemas.openxmlformats.org/officeDocument/2006/relationships/image" Target="../media/image89.png"/><Relationship Id="rId7" Type="http://schemas.openxmlformats.org/officeDocument/2006/relationships/image" Target="../media/image10.png"/><Relationship Id="rId12" Type="http://schemas.openxmlformats.org/officeDocument/2006/relationships/image" Target="../media/image17.svg"/><Relationship Id="rId2" Type="http://schemas.openxmlformats.org/officeDocument/2006/relationships/notesSlide" Target="../notesSlides/notesSlide24.xml"/><Relationship Id="rId16" Type="http://schemas.openxmlformats.org/officeDocument/2006/relationships/image" Target="../media/image71.svg"/><Relationship Id="rId1" Type="http://schemas.openxmlformats.org/officeDocument/2006/relationships/slideLayout" Target="../slideLayouts/slideLayout7.xml"/><Relationship Id="rId6" Type="http://schemas.openxmlformats.org/officeDocument/2006/relationships/image" Target="../media/image92.svg"/><Relationship Id="rId11" Type="http://schemas.openxmlformats.org/officeDocument/2006/relationships/image" Target="../media/image16.png"/><Relationship Id="rId5" Type="http://schemas.openxmlformats.org/officeDocument/2006/relationships/image" Target="../media/image91.png"/><Relationship Id="rId15" Type="http://schemas.openxmlformats.org/officeDocument/2006/relationships/image" Target="../media/image26.png"/><Relationship Id="rId10" Type="http://schemas.openxmlformats.org/officeDocument/2006/relationships/image" Target="../media/image70.svg"/><Relationship Id="rId4" Type="http://schemas.openxmlformats.org/officeDocument/2006/relationships/image" Target="../media/image90.svg"/><Relationship Id="rId9" Type="http://schemas.openxmlformats.org/officeDocument/2006/relationships/image" Target="../media/image12.png"/><Relationship Id="rId14" Type="http://schemas.openxmlformats.org/officeDocument/2006/relationships/image" Target="../media/image19.svg"/></Relationships>
</file>

<file path=ppt/slides/_rels/slide25.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93.png"/><Relationship Id="rId7"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71.svg"/><Relationship Id="rId4" Type="http://schemas.openxmlformats.org/officeDocument/2006/relationships/image" Target="../media/image94.svg"/><Relationship Id="rId9" Type="http://schemas.openxmlformats.org/officeDocument/2006/relationships/image" Target="../media/image26.png"/></Relationships>
</file>

<file path=ppt/slides/_rels/slide26.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95.png"/><Relationship Id="rId7" Type="http://schemas.openxmlformats.org/officeDocument/2006/relationships/image" Target="../media/image12.png"/><Relationship Id="rId12" Type="http://schemas.openxmlformats.org/officeDocument/2006/relationships/image" Target="../media/image71.sv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11.svg"/><Relationship Id="rId11" Type="http://schemas.openxmlformats.org/officeDocument/2006/relationships/image" Target="../media/image26.png"/><Relationship Id="rId5" Type="http://schemas.openxmlformats.org/officeDocument/2006/relationships/image" Target="../media/image10.png"/><Relationship Id="rId10" Type="http://schemas.openxmlformats.org/officeDocument/2006/relationships/image" Target="../media/image19.svg"/><Relationship Id="rId4" Type="http://schemas.openxmlformats.org/officeDocument/2006/relationships/image" Target="../media/image96.svg"/><Relationship Id="rId9"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image" Target="../media/image97.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100.svg"/><Relationship Id="rId5" Type="http://schemas.openxmlformats.org/officeDocument/2006/relationships/image" Target="../media/image99.png"/><Relationship Id="rId4" Type="http://schemas.openxmlformats.org/officeDocument/2006/relationships/image" Target="../media/image98.svg"/></Relationships>
</file>

<file path=ppt/slides/_rels/slide28.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101.png"/><Relationship Id="rId7"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71.svg"/><Relationship Id="rId4" Type="http://schemas.openxmlformats.org/officeDocument/2006/relationships/image" Target="../media/image102.svg"/><Relationship Id="rId9" Type="http://schemas.openxmlformats.org/officeDocument/2006/relationships/image" Target="../media/image26.png"/></Relationships>
</file>

<file path=ppt/slides/_rels/slide2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71.svg"/></Relationships>
</file>

<file path=ppt/slides/_rels/slide3.xml.rels><?xml version="1.0" encoding="UTF-8" standalone="yes"?>
<Relationships xmlns="http://schemas.openxmlformats.org/package/2006/relationships"><Relationship Id="rId3" Type="http://schemas.openxmlformats.org/officeDocument/2006/relationships/hyperlink" Target="https://kingcounty.gov/depts/health/covid-19/data/impacts.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71.svg"/></Relationships>
</file>

<file path=ppt/slides/_rels/slide31.xml.rels><?xml version="1.0" encoding="UTF-8" standalone="yes"?>
<Relationships xmlns="http://schemas.openxmlformats.org/package/2006/relationships"><Relationship Id="rId3" Type="http://schemas.openxmlformats.org/officeDocument/2006/relationships/image" Target="../media/image103.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104.svg"/></Relationships>
</file>

<file path=ppt/slides/_rels/slide32.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26.png"/><Relationship Id="rId3" Type="http://schemas.openxmlformats.org/officeDocument/2006/relationships/image" Target="../media/image105.png"/><Relationship Id="rId7" Type="http://schemas.openxmlformats.org/officeDocument/2006/relationships/image" Target="../media/image107.png"/><Relationship Id="rId12" Type="http://schemas.openxmlformats.org/officeDocument/2006/relationships/image" Target="../media/image109.sv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92.svg"/><Relationship Id="rId11" Type="http://schemas.openxmlformats.org/officeDocument/2006/relationships/image" Target="../media/image108.png"/><Relationship Id="rId5" Type="http://schemas.openxmlformats.org/officeDocument/2006/relationships/image" Target="../media/image106.png"/><Relationship Id="rId10" Type="http://schemas.openxmlformats.org/officeDocument/2006/relationships/image" Target="../media/image70.svg"/><Relationship Id="rId4" Type="http://schemas.openxmlformats.org/officeDocument/2006/relationships/image" Target="../media/image104.svg"/><Relationship Id="rId9" Type="http://schemas.openxmlformats.org/officeDocument/2006/relationships/image" Target="../media/image12.png"/><Relationship Id="rId14" Type="http://schemas.openxmlformats.org/officeDocument/2006/relationships/image" Target="../media/image71.svg"/></Relationships>
</file>

<file path=ppt/slides/_rels/slide33.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103.png"/><Relationship Id="rId7"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71.svg"/><Relationship Id="rId4" Type="http://schemas.openxmlformats.org/officeDocument/2006/relationships/image" Target="../media/image104.svg"/><Relationship Id="rId9" Type="http://schemas.openxmlformats.org/officeDocument/2006/relationships/image" Target="../media/image26.png"/></Relationships>
</file>

<file path=ppt/slides/_rels/slide34.xml.rels><?xml version="1.0" encoding="UTF-8" standalone="yes"?>
<Relationships xmlns="http://schemas.openxmlformats.org/package/2006/relationships"><Relationship Id="rId8" Type="http://schemas.openxmlformats.org/officeDocument/2006/relationships/image" Target="../media/image70.svg"/><Relationship Id="rId3" Type="http://schemas.openxmlformats.org/officeDocument/2006/relationships/image" Target="../media/image103.png"/><Relationship Id="rId7"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71.svg"/><Relationship Id="rId4" Type="http://schemas.openxmlformats.org/officeDocument/2006/relationships/image" Target="../media/image104.svg"/><Relationship Id="rId9" Type="http://schemas.openxmlformats.org/officeDocument/2006/relationships/image" Target="../media/image26.png"/></Relationships>
</file>

<file path=ppt/slides/_rels/slide35.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11.svg"/></Relationships>
</file>

<file path=ppt/slides/_rels/slide36.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114.png"/><Relationship Id="rId3" Type="http://schemas.openxmlformats.org/officeDocument/2006/relationships/image" Target="../media/image112.png"/><Relationship Id="rId7" Type="http://schemas.openxmlformats.org/officeDocument/2006/relationships/image" Target="../media/image18.png"/><Relationship Id="rId12" Type="http://schemas.openxmlformats.org/officeDocument/2006/relationships/image" Target="../media/image70.svg"/><Relationship Id="rId2" Type="http://schemas.openxmlformats.org/officeDocument/2006/relationships/notesSlide" Target="../notesSlides/notesSlide36.xml"/><Relationship Id="rId16" Type="http://schemas.openxmlformats.org/officeDocument/2006/relationships/image" Target="../media/image71.svg"/><Relationship Id="rId1" Type="http://schemas.openxmlformats.org/officeDocument/2006/relationships/slideLayout" Target="../slideLayouts/slideLayout7.xml"/><Relationship Id="rId6" Type="http://schemas.openxmlformats.org/officeDocument/2006/relationships/image" Target="../media/image11.svg"/><Relationship Id="rId11" Type="http://schemas.openxmlformats.org/officeDocument/2006/relationships/image" Target="../media/image12.png"/><Relationship Id="rId5" Type="http://schemas.openxmlformats.org/officeDocument/2006/relationships/image" Target="../media/image10.png"/><Relationship Id="rId15" Type="http://schemas.openxmlformats.org/officeDocument/2006/relationships/image" Target="../media/image26.png"/><Relationship Id="rId10" Type="http://schemas.openxmlformats.org/officeDocument/2006/relationships/image" Target="../media/image17.svg"/><Relationship Id="rId4" Type="http://schemas.openxmlformats.org/officeDocument/2006/relationships/image" Target="../media/image113.svg"/><Relationship Id="rId9" Type="http://schemas.openxmlformats.org/officeDocument/2006/relationships/image" Target="../media/image16.png"/><Relationship Id="rId14" Type="http://schemas.openxmlformats.org/officeDocument/2006/relationships/image" Target="../media/image115.png"/></Relationships>
</file>

<file path=ppt/slides/_rels/slide3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116.png"/><Relationship Id="rId7" Type="http://schemas.openxmlformats.org/officeDocument/2006/relationships/image" Target="../media/image10.png"/><Relationship Id="rId12" Type="http://schemas.openxmlformats.org/officeDocument/2006/relationships/image" Target="../media/image71.svg"/><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openxmlformats.org/officeDocument/2006/relationships/image" Target="../media/image92.svg"/><Relationship Id="rId11" Type="http://schemas.openxmlformats.org/officeDocument/2006/relationships/image" Target="../media/image26.png"/><Relationship Id="rId5" Type="http://schemas.openxmlformats.org/officeDocument/2006/relationships/image" Target="../media/image91.png"/><Relationship Id="rId10" Type="http://schemas.openxmlformats.org/officeDocument/2006/relationships/image" Target="../media/image70.svg"/><Relationship Id="rId4" Type="http://schemas.openxmlformats.org/officeDocument/2006/relationships/image" Target="../media/image117.svg"/><Relationship Id="rId9" Type="http://schemas.openxmlformats.org/officeDocument/2006/relationships/image" Target="../media/image12.png"/></Relationships>
</file>

<file path=ppt/slides/_rels/slide38.xml.rels><?xml version="1.0" encoding="UTF-8" standalone="yes"?>
<Relationships xmlns="http://schemas.openxmlformats.org/package/2006/relationships"><Relationship Id="rId8" Type="http://schemas.openxmlformats.org/officeDocument/2006/relationships/image" Target="../media/image71.svg"/><Relationship Id="rId3" Type="http://schemas.openxmlformats.org/officeDocument/2006/relationships/image" Target="../media/image116.png"/><Relationship Id="rId7" Type="http://schemas.openxmlformats.org/officeDocument/2006/relationships/image" Target="../media/image26.pn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17.svg"/></Relationships>
</file>

<file path=ppt/slides/_rels/slide39.xml.rels><?xml version="1.0" encoding="UTF-8" standalone="yes"?>
<Relationships xmlns="http://schemas.openxmlformats.org/package/2006/relationships"><Relationship Id="rId8" Type="http://schemas.openxmlformats.org/officeDocument/2006/relationships/image" Target="../media/image71.svg"/><Relationship Id="rId3" Type="http://schemas.openxmlformats.org/officeDocument/2006/relationships/image" Target="../media/image116.png"/><Relationship Id="rId7" Type="http://schemas.openxmlformats.org/officeDocument/2006/relationships/image" Target="../media/image26.png"/><Relationship Id="rId2" Type="http://schemas.openxmlformats.org/officeDocument/2006/relationships/notesSlide" Target="../notesSlides/notesSlide39.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1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40.xml.rels><?xml version="1.0" encoding="UTF-8" standalone="yes"?>
<Relationships xmlns="http://schemas.openxmlformats.org/package/2006/relationships"><Relationship Id="rId3" Type="http://schemas.openxmlformats.org/officeDocument/2006/relationships/image" Target="../media/image118.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119.svg"/></Relationships>
</file>

<file path=ppt/slides/_rels/slide41.xml.rels><?xml version="1.0" encoding="UTF-8" standalone="yes"?>
<Relationships xmlns="http://schemas.openxmlformats.org/package/2006/relationships"><Relationship Id="rId8" Type="http://schemas.openxmlformats.org/officeDocument/2006/relationships/image" Target="../media/image121.png"/><Relationship Id="rId3" Type="http://schemas.openxmlformats.org/officeDocument/2006/relationships/image" Target="../media/image118.png"/><Relationship Id="rId7" Type="http://schemas.openxmlformats.org/officeDocument/2006/relationships/chart" Target="../charts/chart5.xml"/><Relationship Id="rId2" Type="http://schemas.openxmlformats.org/officeDocument/2006/relationships/notesSlide" Target="../notesSlides/notesSlide41.xml"/><Relationship Id="rId1" Type="http://schemas.openxmlformats.org/officeDocument/2006/relationships/slideLayout" Target="../slideLayouts/slideLayout7.xml"/><Relationship Id="rId6" Type="http://schemas.openxmlformats.org/officeDocument/2006/relationships/image" Target="../media/image120.svg"/><Relationship Id="rId5" Type="http://schemas.openxmlformats.org/officeDocument/2006/relationships/image" Target="../media/image12.png"/><Relationship Id="rId4" Type="http://schemas.openxmlformats.org/officeDocument/2006/relationships/image" Target="../media/image119.svg"/></Relationships>
</file>

<file path=ppt/slides/_rels/slide4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image" Target="../media/image122.png"/><Relationship Id="rId7" Type="http://schemas.openxmlformats.org/officeDocument/2006/relationships/chart" Target="../charts/chart6.xml"/><Relationship Id="rId2" Type="http://schemas.openxmlformats.org/officeDocument/2006/relationships/notesSlide" Target="../notesSlides/notesSlide42.xml"/><Relationship Id="rId1" Type="http://schemas.openxmlformats.org/officeDocument/2006/relationships/slideLayout" Target="../slideLayouts/slideLayout7.xml"/><Relationship Id="rId6" Type="http://schemas.openxmlformats.org/officeDocument/2006/relationships/image" Target="../media/image120.svg"/><Relationship Id="rId5" Type="http://schemas.openxmlformats.org/officeDocument/2006/relationships/image" Target="../media/image12.png"/><Relationship Id="rId4" Type="http://schemas.openxmlformats.org/officeDocument/2006/relationships/image" Target="../media/image119.svg"/></Relationships>
</file>

<file path=ppt/slides/_rels/slide43.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image" Target="../media/image118.png"/><Relationship Id="rId7" Type="http://schemas.openxmlformats.org/officeDocument/2006/relationships/chart" Target="../charts/chart8.xml"/><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120.svg"/><Relationship Id="rId5" Type="http://schemas.openxmlformats.org/officeDocument/2006/relationships/image" Target="../media/image12.png"/><Relationship Id="rId4" Type="http://schemas.openxmlformats.org/officeDocument/2006/relationships/image" Target="../media/image119.svg"/></Relationships>
</file>

<file path=ppt/slides/_rels/slide4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123.png"/><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hyperlink" Target="mailto:covidevaluation@kingcounty.gov" TargetMode="External"/><Relationship Id="rId4" Type="http://schemas.openxmlformats.org/officeDocument/2006/relationships/image" Target="../media/image12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22.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23.svg"/></Relationships>
</file>

<file path=ppt/slides/_rels/slide9.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34.pn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 Id="rId14" Type="http://schemas.openxmlformats.org/officeDocument/2006/relationships/image" Target="../media/image3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4A06386-F845-4BFA-920A-AC3CFB49190B}"/>
              </a:ext>
              <a:ext uri="{C183D7F6-B498-43B3-948B-1728B52AA6E4}">
                <adec:decorative xmlns:adec="http://schemas.microsoft.com/office/drawing/2017/decorative" val="1"/>
              </a:ext>
            </a:extLst>
          </p:cNvPr>
          <p:cNvSpPr/>
          <p:nvPr/>
        </p:nvSpPr>
        <p:spPr>
          <a:xfrm>
            <a:off x="-3942" y="761987"/>
            <a:ext cx="8580783"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0470" y="3275636"/>
            <a:ext cx="8566810" cy="2050286"/>
          </a:xfrm>
        </p:spPr>
        <p:txBody>
          <a:bodyPr>
            <a:normAutofit/>
          </a:bodyPr>
          <a:lstStyle/>
          <a:p>
            <a:pPr algn="l">
              <a:spcAft>
                <a:spcPts val="1200"/>
              </a:spcAft>
            </a:pPr>
            <a:r>
              <a:rPr lang="en-US" sz="3000" dirty="0">
                <a:solidFill>
                  <a:schemeClr val="bg1"/>
                </a:solidFill>
              </a:rPr>
              <a:t>Qualitative Assessment of the</a:t>
            </a:r>
            <a:br>
              <a:rPr lang="en-US" sz="2000" dirty="0">
                <a:solidFill>
                  <a:schemeClr val="bg1"/>
                </a:solidFill>
              </a:rPr>
            </a:br>
            <a:r>
              <a:rPr lang="en-US" sz="4200" dirty="0">
                <a:solidFill>
                  <a:schemeClr val="bg1"/>
                </a:solidFill>
              </a:rPr>
              <a:t>Impacts of COVID-19 for people living with disabilities in King County</a:t>
            </a:r>
          </a:p>
        </p:txBody>
      </p:sp>
      <p:sp>
        <p:nvSpPr>
          <p:cNvPr id="7" name="Subtitle 2">
            <a:extLst>
              <a:ext uri="{FF2B5EF4-FFF2-40B4-BE49-F238E27FC236}">
                <a16:creationId xmlns:a16="http://schemas.microsoft.com/office/drawing/2014/main" id="{BE02AE00-69C7-48D6-8F6F-A29038DDD605}"/>
              </a:ext>
            </a:extLst>
          </p:cNvPr>
          <p:cNvSpPr txBox="1">
            <a:spLocks/>
          </p:cNvSpPr>
          <p:nvPr/>
        </p:nvSpPr>
        <p:spPr>
          <a:xfrm>
            <a:off x="83859" y="761986"/>
            <a:ext cx="8888608" cy="91440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endParaRPr kumimoji="0" lang="en-US" sz="1400" b="0" i="0" u="none" strike="noStrike" kern="1200" cap="none" spc="0" normalizeH="0" baseline="0" noProof="0" dirty="0">
              <a:ln>
                <a:noFill/>
              </a:ln>
              <a:solidFill>
                <a:schemeClr val="bg1"/>
              </a:solidFill>
              <a:effectLst/>
              <a:uLnTx/>
              <a:uFillTx/>
              <a:latin typeface="Corbel" panose="020B0503020204020204"/>
              <a:ea typeface="+mn-ea"/>
              <a:cs typeface="+mn-cs"/>
            </a:endParaRPr>
          </a:p>
          <a:p>
            <a:pPr marL="0" marR="0" lvl="0" indent="0" algn="l"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 Public Health Seattle &amp; King County, Disability Empowerment Center &amp; Lifelong Aging and Disabilities Services</a:t>
            </a:r>
          </a:p>
        </p:txBody>
      </p:sp>
      <p:sp>
        <p:nvSpPr>
          <p:cNvPr id="6" name="TextBox 5">
            <a:extLst>
              <a:ext uri="{FF2B5EF4-FFF2-40B4-BE49-F238E27FC236}">
                <a16:creationId xmlns:a16="http://schemas.microsoft.com/office/drawing/2014/main" id="{A1F22E9E-8F03-4C9B-A46F-F32E58B9ABA8}"/>
              </a:ext>
            </a:extLst>
          </p:cNvPr>
          <p:cNvSpPr txBox="1"/>
          <p:nvPr/>
        </p:nvSpPr>
        <p:spPr>
          <a:xfrm>
            <a:off x="6447242" y="5631631"/>
            <a:ext cx="1998133" cy="313932"/>
          </a:xfrm>
          <a:prstGeom prst="rect">
            <a:avLst/>
          </a:prstGeom>
        </p:spPr>
        <p:txBody>
          <a:bodyPr vert="horz" lIns="91440" tIns="45720" rIns="91440" bIns="45720" rtlCol="0" anchor="t">
            <a:noAutofit/>
          </a:bodyPr>
          <a:lstStyle>
            <a:defPPr>
              <a:defRPr lang="en-US"/>
            </a:defPPr>
            <a:lvl1pPr indent="0">
              <a:lnSpc>
                <a:spcPct val="90000"/>
              </a:lnSpc>
              <a:spcBef>
                <a:spcPts val="1200"/>
              </a:spcBef>
              <a:buClr>
                <a:schemeClr val="accent1"/>
              </a:buClr>
              <a:buFont typeface="Wingdings 2" pitchFamily="18" charset="2"/>
              <a:buNone/>
              <a:defRPr sz="1600" cap="none" spc="0" baseline="0">
                <a:solidFill>
                  <a:schemeClr val="accent1">
                    <a:lumMod val="20000"/>
                    <a:lumOff val="80000"/>
                  </a:schemeClr>
                </a:solidFill>
              </a:defRPr>
            </a:lvl1pPr>
            <a:lvl2pPr indent="0" algn="ctr">
              <a:lnSpc>
                <a:spcPct val="90000"/>
              </a:lnSpc>
              <a:spcBef>
                <a:spcPts val="250"/>
              </a:spcBef>
              <a:spcAft>
                <a:spcPts val="250"/>
              </a:spcAft>
              <a:buClr>
                <a:schemeClr val="accent1"/>
              </a:buClr>
              <a:buFont typeface="Wingdings 2" pitchFamily="18" charset="2"/>
              <a:buNone/>
              <a:defRPr sz="2200">
                <a:solidFill>
                  <a:schemeClr val="tx1">
                    <a:lumMod val="65000"/>
                    <a:lumOff val="35000"/>
                  </a:schemeClr>
                </a:solidFill>
              </a:defRPr>
            </a:lvl2pPr>
            <a:lvl3pPr indent="0" algn="ctr">
              <a:lnSpc>
                <a:spcPct val="90000"/>
              </a:lnSpc>
              <a:spcBef>
                <a:spcPts val="250"/>
              </a:spcBef>
              <a:spcAft>
                <a:spcPts val="250"/>
              </a:spcAft>
              <a:buClr>
                <a:schemeClr val="accent1"/>
              </a:buClr>
              <a:buFont typeface="Wingdings 2" pitchFamily="18" charset="2"/>
              <a:buNone/>
              <a:defRPr sz="2200">
                <a:solidFill>
                  <a:schemeClr val="tx1">
                    <a:lumMod val="65000"/>
                    <a:lumOff val="35000"/>
                  </a:schemeClr>
                </a:solidFill>
              </a:defRPr>
            </a:lvl3pPr>
            <a:lvl4pPr indent="0" algn="ctr">
              <a:lnSpc>
                <a:spcPct val="90000"/>
              </a:lnSpc>
              <a:spcBef>
                <a:spcPts val="250"/>
              </a:spcBef>
              <a:spcAft>
                <a:spcPts val="250"/>
              </a:spcAft>
              <a:buClr>
                <a:schemeClr val="accent1"/>
              </a:buClr>
              <a:buFont typeface="Wingdings 2" pitchFamily="18" charset="2"/>
              <a:buNone/>
              <a:defRPr sz="2000">
                <a:solidFill>
                  <a:schemeClr val="tx1">
                    <a:lumMod val="65000"/>
                    <a:lumOff val="35000"/>
                  </a:schemeClr>
                </a:solidFill>
              </a:defRPr>
            </a:lvl4pPr>
            <a:lvl5pPr indent="0" algn="ctr">
              <a:lnSpc>
                <a:spcPct val="90000"/>
              </a:lnSpc>
              <a:spcBef>
                <a:spcPts val="250"/>
              </a:spcBef>
              <a:spcAft>
                <a:spcPts val="250"/>
              </a:spcAft>
              <a:buClr>
                <a:schemeClr val="accent1"/>
              </a:buClr>
              <a:buFont typeface="Wingdings 2" pitchFamily="18" charset="2"/>
              <a:buNone/>
              <a:defRPr sz="2000">
                <a:solidFill>
                  <a:schemeClr val="tx1">
                    <a:lumMod val="65000"/>
                    <a:lumOff val="35000"/>
                  </a:schemeClr>
                </a:solidFill>
              </a:defRPr>
            </a:lvl5pPr>
            <a:lvl6pPr indent="0" algn="ctr">
              <a:lnSpc>
                <a:spcPct val="90000"/>
              </a:lnSpc>
              <a:spcBef>
                <a:spcPts val="250"/>
              </a:spcBef>
              <a:spcAft>
                <a:spcPts val="250"/>
              </a:spcAft>
              <a:buClr>
                <a:schemeClr val="accent1"/>
              </a:buClr>
              <a:buFont typeface="Wingdings 2" pitchFamily="18" charset="2"/>
              <a:buNone/>
              <a:defRPr sz="2000">
                <a:solidFill>
                  <a:schemeClr val="tx1">
                    <a:lumMod val="65000"/>
                    <a:lumOff val="35000"/>
                  </a:schemeClr>
                </a:solidFill>
              </a:defRPr>
            </a:lvl6pPr>
            <a:lvl7pPr indent="0" algn="ctr">
              <a:lnSpc>
                <a:spcPct val="90000"/>
              </a:lnSpc>
              <a:spcBef>
                <a:spcPts val="250"/>
              </a:spcBef>
              <a:spcAft>
                <a:spcPts val="250"/>
              </a:spcAft>
              <a:buClr>
                <a:schemeClr val="accent1"/>
              </a:buClr>
              <a:buFont typeface="Wingdings 2" pitchFamily="18" charset="2"/>
              <a:buNone/>
              <a:defRPr sz="2000">
                <a:solidFill>
                  <a:schemeClr val="tx1">
                    <a:lumMod val="65000"/>
                    <a:lumOff val="35000"/>
                  </a:schemeClr>
                </a:solidFill>
              </a:defRPr>
            </a:lvl7pPr>
            <a:lvl8pPr indent="0" algn="ctr">
              <a:lnSpc>
                <a:spcPct val="90000"/>
              </a:lnSpc>
              <a:spcBef>
                <a:spcPts val="250"/>
              </a:spcBef>
              <a:spcAft>
                <a:spcPts val="250"/>
              </a:spcAft>
              <a:buClr>
                <a:schemeClr val="accent1"/>
              </a:buClr>
              <a:buFont typeface="Wingdings 2" pitchFamily="18" charset="2"/>
              <a:buNone/>
              <a:defRPr sz="2000">
                <a:solidFill>
                  <a:schemeClr val="tx1">
                    <a:lumMod val="65000"/>
                    <a:lumOff val="35000"/>
                  </a:schemeClr>
                </a:solidFill>
              </a:defRPr>
            </a:lvl8pPr>
            <a:lvl9pPr indent="0" algn="ctr">
              <a:lnSpc>
                <a:spcPct val="90000"/>
              </a:lnSpc>
              <a:spcBef>
                <a:spcPts val="250"/>
              </a:spcBef>
              <a:spcAft>
                <a:spcPts val="250"/>
              </a:spcAft>
              <a:buClr>
                <a:schemeClr val="accent1"/>
              </a:buClr>
              <a:buFont typeface="Wingdings 2" pitchFamily="18" charset="2"/>
              <a:buNone/>
              <a:defRPr sz="2000">
                <a:solidFill>
                  <a:schemeClr val="tx1">
                    <a:lumMod val="65000"/>
                    <a:lumOff val="35000"/>
                  </a:schemeClr>
                </a:solidFill>
              </a:defRPr>
            </a:lvl9pPr>
          </a:lstStyle>
          <a:p>
            <a:pPr marL="0" marR="0" lvl="0" indent="0" algn="r"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r>
              <a:rPr kumimoji="0" lang="en-US" sz="2000" i="0" u="none" strike="noStrike" kern="1200" cap="none" spc="0" normalizeH="0" baseline="0" noProof="0" dirty="0">
                <a:ln>
                  <a:noFill/>
                </a:ln>
                <a:solidFill>
                  <a:schemeClr val="bg1"/>
                </a:solidFill>
                <a:effectLst/>
                <a:uLnTx/>
                <a:uFillTx/>
                <a:latin typeface="+mj-lt"/>
                <a:ea typeface="+mn-ea"/>
                <a:cs typeface="+mn-cs"/>
              </a:rPr>
              <a:t>September 2022</a:t>
            </a:r>
          </a:p>
        </p:txBody>
      </p:sp>
      <p:sp>
        <p:nvSpPr>
          <p:cNvPr id="8" name="Rectangle 7">
            <a:extLst>
              <a:ext uri="{FF2B5EF4-FFF2-40B4-BE49-F238E27FC236}">
                <a16:creationId xmlns:a16="http://schemas.microsoft.com/office/drawing/2014/main" id="{88918791-ECF4-48C8-8BF0-51CC4659B193}"/>
              </a:ext>
              <a:ext uri="{C183D7F6-B498-43B3-948B-1728B52AA6E4}">
                <adec:decorative xmlns:adec="http://schemas.microsoft.com/office/drawing/2017/decorative" val="1"/>
              </a:ext>
            </a:extLst>
          </p:cNvPr>
          <p:cNvSpPr/>
          <p:nvPr/>
        </p:nvSpPr>
        <p:spPr>
          <a:xfrm>
            <a:off x="8717280" y="761986"/>
            <a:ext cx="3474720" cy="5334025"/>
          </a:xfrm>
          <a:prstGeom prst="rect">
            <a:avLst/>
          </a:prstGeom>
          <a:solidFill>
            <a:srgbClr val="E4E4E4"/>
          </a:solidFill>
          <a:ln>
            <a:solidFill>
              <a:srgbClr val="E4E4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198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14CB82-3EBE-4E57-805F-D61092003FDC}"/>
              </a:ext>
              <a:ext uri="{C183D7F6-B498-43B3-948B-1728B52AA6E4}">
                <adec:decorative xmlns:adec="http://schemas.microsoft.com/office/drawing/2017/decorative" val="1"/>
              </a:ext>
            </a:extLst>
          </p:cNvPr>
          <p:cNvSpPr/>
          <p:nvPr/>
        </p:nvSpPr>
        <p:spPr>
          <a:xfrm>
            <a:off x="225565" y="512292"/>
            <a:ext cx="3102426" cy="44459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9" name="Title 18">
            <a:extLst>
              <a:ext uri="{FF2B5EF4-FFF2-40B4-BE49-F238E27FC236}">
                <a16:creationId xmlns:a16="http://schemas.microsoft.com/office/drawing/2014/main" id="{A31C9FBF-965C-4EF7-A169-0FF471335BC8}"/>
              </a:ext>
            </a:extLst>
          </p:cNvPr>
          <p:cNvSpPr txBox="1">
            <a:spLocks noGrp="1"/>
          </p:cNvSpPr>
          <p:nvPr>
            <p:ph type="title" idx="4294967295"/>
          </p:nvPr>
        </p:nvSpPr>
        <p:spPr>
          <a:xfrm>
            <a:off x="858070" y="484663"/>
            <a:ext cx="3200400"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lt1"/>
                </a:solidFill>
                <a:effectLst/>
                <a:uLnTx/>
                <a:uFillTx/>
                <a:latin typeface="+mn-lt"/>
                <a:ea typeface="+mn-ea"/>
                <a:cs typeface="+mn-cs"/>
              </a:rPr>
              <a:t>Main takeaways </a:t>
            </a:r>
            <a:r>
              <a:rPr kumimoji="0" lang="en-US" sz="1800" b="0" i="0" u="none" strike="noStrike" kern="1200" cap="none" spc="0" normalizeH="0" baseline="0" noProof="0" dirty="0">
                <a:ln>
                  <a:noFill/>
                </a:ln>
                <a:solidFill>
                  <a:srgbClr val="0071BC"/>
                </a:solidFill>
                <a:effectLst/>
                <a:uLnTx/>
                <a:uFillTx/>
                <a:latin typeface="+mn-lt"/>
                <a:ea typeface="+mn-ea"/>
                <a:cs typeface="+mn-cs"/>
              </a:rPr>
              <a:t>(part 2)</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36" name="Graphic 35" descr="Decorative image: Key with solid blue fill">
            <a:extLst>
              <a:ext uri="{FF2B5EF4-FFF2-40B4-BE49-F238E27FC236}">
                <a16:creationId xmlns:a16="http://schemas.microsoft.com/office/drawing/2014/main" id="{F45C4B3E-4324-42D5-AEE0-7B8776874269}"/>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91776" y="191386"/>
            <a:ext cx="771058" cy="771058"/>
          </a:xfrm>
          <a:prstGeom prst="rect">
            <a:avLst/>
          </a:prstGeom>
        </p:spPr>
      </p:pic>
      <p:sp>
        <p:nvSpPr>
          <p:cNvPr id="32" name="Rectangle 31">
            <a:extLst>
              <a:ext uri="{FF2B5EF4-FFF2-40B4-BE49-F238E27FC236}">
                <a16:creationId xmlns:a16="http://schemas.microsoft.com/office/drawing/2014/main" id="{B2F4B30E-CD32-4FBE-81B0-8B0DF296BD20}"/>
              </a:ext>
              <a:ext uri="{C183D7F6-B498-43B3-948B-1728B52AA6E4}">
                <adec:decorative xmlns:adec="http://schemas.microsoft.com/office/drawing/2017/decorative" val="1"/>
              </a:ext>
            </a:extLst>
          </p:cNvPr>
          <p:cNvSpPr/>
          <p:nvPr/>
        </p:nvSpPr>
        <p:spPr>
          <a:xfrm>
            <a:off x="225563" y="835758"/>
            <a:ext cx="11740873" cy="5798958"/>
          </a:xfrm>
          <a:prstGeom prst="rect">
            <a:avLst/>
          </a:prstGeom>
          <a:solidFill>
            <a:sysClr val="window" lastClr="FFFFFF">
              <a:lumMod val="85000"/>
            </a:sysClr>
          </a:solidFill>
          <a:ln w="12700" cap="flat" cmpd="sng" algn="ctr">
            <a:solidFill>
              <a:sysClr val="window" lastClr="FFFFFF">
                <a:lumMod val="95000"/>
              </a:sysClr>
            </a:solidFill>
            <a:prstDash val="solid"/>
            <a:miter lim="800000"/>
          </a:ln>
          <a:effectLst>
            <a:glow rad="63500">
              <a:sysClr val="window" lastClr="FFFFFF">
                <a:lumMod val="95000"/>
                <a:alpha val="20000"/>
              </a:sysClr>
            </a:glo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8A00DEE6-75C0-48E0-9BE2-76BEFBFC738F}"/>
              </a:ext>
            </a:extLst>
          </p:cNvPr>
          <p:cNvSpPr txBox="1"/>
          <p:nvPr/>
        </p:nvSpPr>
        <p:spPr>
          <a:xfrm>
            <a:off x="399809" y="1140889"/>
            <a:ext cx="971477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Some of the key takeaways from the impacts of COVID-19 reported (cont.):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7" name="TextBox 6">
            <a:extLst>
              <a:ext uri="{FF2B5EF4-FFF2-40B4-BE49-F238E27FC236}">
                <a16:creationId xmlns:a16="http://schemas.microsoft.com/office/drawing/2014/main" id="{44CEC455-A6CE-4CD7-990A-914D749F13BE}"/>
              </a:ext>
            </a:extLst>
          </p:cNvPr>
          <p:cNvSpPr txBox="1"/>
          <p:nvPr/>
        </p:nvSpPr>
        <p:spPr>
          <a:xfrm>
            <a:off x="513905" y="1782811"/>
            <a:ext cx="9916635" cy="871008"/>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Access to services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was a common theme, particularly around (1) difficulty getting health care, due to the system being overwhelmed and the fear of getting infected with COVID-19; and (2) being unable to find caregivers or feeling worried about the prospects of not having caregivers</a:t>
            </a:r>
          </a:p>
        </p:txBody>
      </p:sp>
      <p:sp>
        <p:nvSpPr>
          <p:cNvPr id="8" name="TextBox 7">
            <a:extLst>
              <a:ext uri="{FF2B5EF4-FFF2-40B4-BE49-F238E27FC236}">
                <a16:creationId xmlns:a16="http://schemas.microsoft.com/office/drawing/2014/main" id="{BCDD0B13-9245-46BC-BE86-BF11A2291DD9}"/>
              </a:ext>
            </a:extLst>
          </p:cNvPr>
          <p:cNvSpPr txBox="1"/>
          <p:nvPr/>
        </p:nvSpPr>
        <p:spPr>
          <a:xfrm>
            <a:off x="513564" y="2825351"/>
            <a:ext cx="9830968" cy="344069"/>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Peoples’ stories reflect how some impacts of COVID-19 were experienced in a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compounded</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way</a:t>
            </a:r>
          </a:p>
        </p:txBody>
      </p:sp>
      <p:pic>
        <p:nvPicPr>
          <p:cNvPr id="10" name="Graphic 9" descr="Closed quotation mark">
            <a:extLst>
              <a:ext uri="{FF2B5EF4-FFF2-40B4-BE49-F238E27FC236}">
                <a16:creationId xmlns:a16="http://schemas.microsoft.com/office/drawing/2014/main" id="{5A1C36D7-0C59-4CA7-A055-7BC543583E5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1274008" y="3194400"/>
            <a:ext cx="442876" cy="442876"/>
          </a:xfrm>
          <a:prstGeom prst="rect">
            <a:avLst/>
          </a:prstGeom>
        </p:spPr>
      </p:pic>
      <p:sp>
        <p:nvSpPr>
          <p:cNvPr id="11" name="TextBox 10">
            <a:extLst>
              <a:ext uri="{FF2B5EF4-FFF2-40B4-BE49-F238E27FC236}">
                <a16:creationId xmlns:a16="http://schemas.microsoft.com/office/drawing/2014/main" id="{7BEA8DDB-C7C4-45DB-A287-82A366B32A7B}"/>
              </a:ext>
            </a:extLst>
          </p:cNvPr>
          <p:cNvSpPr txBox="1"/>
          <p:nvPr/>
        </p:nvSpPr>
        <p:spPr>
          <a:xfrm>
            <a:off x="1596859" y="3316433"/>
            <a:ext cx="8833681"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My mobility got worse because I couldn't get out... Because I wasn't able to get out and get to my gym after they closed down because of Covid... I wasn't able to continue to exercise which helped my mental health but[...] also physically kept me going, so when I got sick I just kind of dovetailed. I mean, it just went downhill fast...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Interviewee</a:t>
            </a:r>
            <a:endParaRPr kumimoji="0" lang="en-US" sz="1600" b="0" i="1" u="none" strike="noStrike" kern="1200" cap="none" spc="0" normalizeH="0" baseline="0" noProof="0" dirty="0">
              <a:ln>
                <a:noFill/>
              </a:ln>
              <a:solidFill>
                <a:srgbClr val="000000"/>
              </a:solidFill>
              <a:effectLst/>
              <a:uLnTx/>
              <a:uFillTx/>
              <a:latin typeface="Corbel" panose="020B0503020204020204"/>
              <a:ea typeface="+mn-ea"/>
              <a:cs typeface="+mn-cs"/>
            </a:endParaRPr>
          </a:p>
        </p:txBody>
      </p:sp>
      <p:sp>
        <p:nvSpPr>
          <p:cNvPr id="12" name="TextBox 11">
            <a:extLst>
              <a:ext uri="{FF2B5EF4-FFF2-40B4-BE49-F238E27FC236}">
                <a16:creationId xmlns:a16="http://schemas.microsoft.com/office/drawing/2014/main" id="{6BF8B46B-C7FA-40A8-B8A3-F4DC44414454}"/>
              </a:ext>
            </a:extLst>
          </p:cNvPr>
          <p:cNvSpPr txBox="1"/>
          <p:nvPr/>
        </p:nvSpPr>
        <p:spPr>
          <a:xfrm>
            <a:off x="513563" y="4750758"/>
            <a:ext cx="10441308" cy="1661417"/>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Most impacts reported were negative, but folks also identified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positive outcomes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from the pandemic – e.g. more financial support available, more telework opportunities, and increased awareness of the importance of mental health</a:t>
            </a:r>
          </a:p>
          <a:p>
            <a:pPr marL="228600" marR="0" lvl="0" indent="0" algn="l" defTabSz="914400" rtl="0" eaLnBrk="1" fontAlgn="auto" latinLnBrk="0" hangingPunct="1">
              <a:lnSpc>
                <a:spcPct val="107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endParaRP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The stories reflected in the data suggest ways in which people living with disabilities experienced the impacts of COVID-19 with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additional challenges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due to unaddressed issues that existed before the pandemic and insufficient support</a:t>
            </a:r>
          </a:p>
        </p:txBody>
      </p:sp>
      <p:pic>
        <p:nvPicPr>
          <p:cNvPr id="14" name="Graphic 13" descr="Comment Add outline">
            <a:extLst>
              <a:ext uri="{FF2B5EF4-FFF2-40B4-BE49-F238E27FC236}">
                <a16:creationId xmlns:a16="http://schemas.microsoft.com/office/drawing/2014/main" id="{54EABB91-3A25-46D5-9B01-F8706651B0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211124" y="3815113"/>
            <a:ext cx="580990" cy="580990"/>
          </a:xfrm>
          <a:prstGeom prst="rect">
            <a:avLst/>
          </a:prstGeom>
        </p:spPr>
      </p:pic>
      <p:pic>
        <p:nvPicPr>
          <p:cNvPr id="15" name="Graphic 14" descr="Construction Barricade with solid fill">
            <a:extLst>
              <a:ext uri="{FF2B5EF4-FFF2-40B4-BE49-F238E27FC236}">
                <a16:creationId xmlns:a16="http://schemas.microsoft.com/office/drawing/2014/main" id="{27028A2D-896F-4491-9E7D-D5BC8E831FC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211125" y="4663992"/>
            <a:ext cx="580989" cy="580989"/>
          </a:xfrm>
          <a:prstGeom prst="rect">
            <a:avLst/>
          </a:prstGeom>
        </p:spPr>
      </p:pic>
      <p:pic>
        <p:nvPicPr>
          <p:cNvPr id="16" name="Graphic 15" descr="Decorative image: gray suitcase with medical sign asterisk">
            <a:extLst>
              <a:ext uri="{FF2B5EF4-FFF2-40B4-BE49-F238E27FC236}">
                <a16:creationId xmlns:a16="http://schemas.microsoft.com/office/drawing/2014/main" id="{BB456757-873A-43D0-84FF-44B9AF3B035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232246" y="2029571"/>
            <a:ext cx="562592" cy="562592"/>
          </a:xfrm>
          <a:prstGeom prst="rect">
            <a:avLst/>
          </a:prstGeom>
        </p:spPr>
      </p:pic>
      <p:pic>
        <p:nvPicPr>
          <p:cNvPr id="17" name="Graphic 16" descr="Circles with arrows with solid fill">
            <a:extLst>
              <a:ext uri="{FF2B5EF4-FFF2-40B4-BE49-F238E27FC236}">
                <a16:creationId xmlns:a16="http://schemas.microsoft.com/office/drawing/2014/main" id="{68E3FCFD-B428-41B0-A927-2F812F2A71C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213848" y="2878450"/>
            <a:ext cx="580990" cy="580990"/>
          </a:xfrm>
          <a:prstGeom prst="rect">
            <a:avLst/>
          </a:prstGeom>
        </p:spPr>
      </p:pic>
    </p:spTree>
    <p:extLst>
      <p:ext uri="{BB962C8B-B14F-4D97-AF65-F5344CB8AC3E}">
        <p14:creationId xmlns:p14="http://schemas.microsoft.com/office/powerpoint/2010/main" val="3811886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Decorative image: bar chart with a virus icon above it, in black solid fill">
            <a:extLst>
              <a:ext uri="{FF2B5EF4-FFF2-40B4-BE49-F238E27FC236}">
                <a16:creationId xmlns:a16="http://schemas.microsoft.com/office/drawing/2014/main" id="{FB629896-7DE6-4263-B5D6-C7303EA34880}"/>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45869" y="2430758"/>
            <a:ext cx="1426128" cy="1426128"/>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4186989"/>
            <a:ext cx="12192000" cy="2671011"/>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270933" y="4516934"/>
            <a:ext cx="11176000"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How did COVID-19 and efforts to slow its spread impact people living with disabilities in King County? </a:t>
            </a:r>
            <a:endParaRPr kumimoji="0" lang="en-US" sz="20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010524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a:extLst>
              <a:ext uri="{FF2B5EF4-FFF2-40B4-BE49-F238E27FC236}">
                <a16:creationId xmlns:a16="http://schemas.microsoft.com/office/drawing/2014/main" id="{51725310-9442-464E-A6BB-0CFACB2C85B8}"/>
              </a:ext>
            </a:extLst>
          </p:cNvPr>
          <p:cNvSpPr txBox="1">
            <a:spLocks noGrp="1"/>
          </p:cNvSpPr>
          <p:nvPr>
            <p:ph type="title" idx="4294967295"/>
          </p:nvPr>
        </p:nvSpPr>
        <p:spPr>
          <a:xfrm>
            <a:off x="189402" y="344879"/>
            <a:ext cx="8283575" cy="584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Insights from interview questions</a:t>
            </a:r>
          </a:p>
        </p:txBody>
      </p:sp>
      <p:sp>
        <p:nvSpPr>
          <p:cNvPr id="79" name="Rectangle: Rounded Corners 78">
            <a:extLst>
              <a:ext uri="{FF2B5EF4-FFF2-40B4-BE49-F238E27FC236}">
                <a16:creationId xmlns:a16="http://schemas.microsoft.com/office/drawing/2014/main" id="{FFE4D2A3-5257-4EFC-B841-D41E6E5F6393}"/>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descr="Decorative image: 10 icons of people, colored black">
            <a:extLst>
              <a:ext uri="{FF2B5EF4-FFF2-40B4-BE49-F238E27FC236}">
                <a16:creationId xmlns:a16="http://schemas.microsoft.com/office/drawing/2014/main" id="{A5361EE7-2F62-406F-89C9-22755D4592D5}"/>
              </a:ext>
            </a:extLst>
          </p:cNvPr>
          <p:cNvGrpSpPr/>
          <p:nvPr/>
        </p:nvGrpSpPr>
        <p:grpSpPr>
          <a:xfrm>
            <a:off x="4145664" y="1454808"/>
            <a:ext cx="3363689" cy="511632"/>
            <a:chOff x="4145664" y="1326992"/>
            <a:chExt cx="3363689" cy="511632"/>
          </a:xfrm>
        </p:grpSpPr>
        <p:pic>
          <p:nvPicPr>
            <p:cNvPr id="21" name="Graphic 20" descr="Man with solid fill">
              <a:extLst>
                <a:ext uri="{FF2B5EF4-FFF2-40B4-BE49-F238E27FC236}">
                  <a16:creationId xmlns:a16="http://schemas.microsoft.com/office/drawing/2014/main" id="{91513693-DE4F-47C4-9686-3D19B55116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45664" y="1326995"/>
              <a:ext cx="511629" cy="511629"/>
            </a:xfrm>
            <a:prstGeom prst="rect">
              <a:avLst/>
            </a:prstGeom>
          </p:spPr>
        </p:pic>
        <p:pic>
          <p:nvPicPr>
            <p:cNvPr id="28" name="Graphic 27" descr="Man with solid fill">
              <a:extLst>
                <a:ext uri="{FF2B5EF4-FFF2-40B4-BE49-F238E27FC236}">
                  <a16:creationId xmlns:a16="http://schemas.microsoft.com/office/drawing/2014/main" id="{1A465284-3B27-4CDB-94FC-92306A8E04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72236" y="1326994"/>
              <a:ext cx="511629" cy="511629"/>
            </a:xfrm>
            <a:prstGeom prst="rect">
              <a:avLst/>
            </a:prstGeom>
          </p:spPr>
        </p:pic>
        <p:pic>
          <p:nvPicPr>
            <p:cNvPr id="29" name="Graphic 28" descr="Man with solid fill">
              <a:extLst>
                <a:ext uri="{FF2B5EF4-FFF2-40B4-BE49-F238E27FC236}">
                  <a16:creationId xmlns:a16="http://schemas.microsoft.com/office/drawing/2014/main" id="{F9B88AA3-3466-467E-AE80-E66D36A1BA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77036" y="1326994"/>
              <a:ext cx="511629" cy="511629"/>
            </a:xfrm>
            <a:prstGeom prst="rect">
              <a:avLst/>
            </a:prstGeom>
          </p:spPr>
        </p:pic>
        <p:pic>
          <p:nvPicPr>
            <p:cNvPr id="30" name="Graphic 29" descr="Man with solid fill">
              <a:extLst>
                <a:ext uri="{FF2B5EF4-FFF2-40B4-BE49-F238E27FC236}">
                  <a16:creationId xmlns:a16="http://schemas.microsoft.com/office/drawing/2014/main" id="{11147986-007B-4B1C-BCA0-E16161F443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03608" y="1326993"/>
              <a:ext cx="511629" cy="511629"/>
            </a:xfrm>
            <a:prstGeom prst="rect">
              <a:avLst/>
            </a:prstGeom>
          </p:spPr>
        </p:pic>
        <p:pic>
          <p:nvPicPr>
            <p:cNvPr id="31" name="Graphic 30" descr="Man with solid fill">
              <a:extLst>
                <a:ext uri="{FF2B5EF4-FFF2-40B4-BE49-F238E27FC236}">
                  <a16:creationId xmlns:a16="http://schemas.microsoft.com/office/drawing/2014/main" id="{DE047A96-0EE6-430B-AF2D-F29724C5B4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8408" y="1326995"/>
              <a:ext cx="511629" cy="511629"/>
            </a:xfrm>
            <a:prstGeom prst="rect">
              <a:avLst/>
            </a:prstGeom>
          </p:spPr>
        </p:pic>
        <p:pic>
          <p:nvPicPr>
            <p:cNvPr id="32" name="Graphic 31" descr="Man with solid fill">
              <a:extLst>
                <a:ext uri="{FF2B5EF4-FFF2-40B4-BE49-F238E27FC236}">
                  <a16:creationId xmlns:a16="http://schemas.microsoft.com/office/drawing/2014/main" id="{A5A69E09-1E0B-4E52-AC18-57D880C1BF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34980" y="1326994"/>
              <a:ext cx="511629" cy="511629"/>
            </a:xfrm>
            <a:prstGeom prst="rect">
              <a:avLst/>
            </a:prstGeom>
          </p:spPr>
        </p:pic>
        <p:pic>
          <p:nvPicPr>
            <p:cNvPr id="33" name="Graphic 32" descr="Man with solid fill">
              <a:extLst>
                <a:ext uri="{FF2B5EF4-FFF2-40B4-BE49-F238E27FC236}">
                  <a16:creationId xmlns:a16="http://schemas.microsoft.com/office/drawing/2014/main" id="{640DEDDC-A5E4-4261-86FD-9C1914BFDB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9780" y="1326994"/>
              <a:ext cx="511629" cy="511629"/>
            </a:xfrm>
            <a:prstGeom prst="rect">
              <a:avLst/>
            </a:prstGeom>
          </p:spPr>
        </p:pic>
        <p:pic>
          <p:nvPicPr>
            <p:cNvPr id="34" name="Graphic 33" descr="Man with solid fill">
              <a:extLst>
                <a:ext uri="{FF2B5EF4-FFF2-40B4-BE49-F238E27FC236}">
                  <a16:creationId xmlns:a16="http://schemas.microsoft.com/office/drawing/2014/main" id="{BD6CE43C-7575-495E-97C6-20497F255E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66352" y="1326993"/>
              <a:ext cx="511629" cy="511629"/>
            </a:xfrm>
            <a:prstGeom prst="rect">
              <a:avLst/>
            </a:prstGeom>
          </p:spPr>
        </p:pic>
        <p:pic>
          <p:nvPicPr>
            <p:cNvPr id="35" name="Graphic 34" descr="Man with solid fill">
              <a:extLst>
                <a:ext uri="{FF2B5EF4-FFF2-40B4-BE49-F238E27FC236}">
                  <a16:creationId xmlns:a16="http://schemas.microsoft.com/office/drawing/2014/main" id="{B2441A97-2A9C-4F46-8CAE-500976F8EE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71152" y="1326993"/>
              <a:ext cx="511629" cy="511629"/>
            </a:xfrm>
            <a:prstGeom prst="rect">
              <a:avLst/>
            </a:prstGeom>
          </p:spPr>
        </p:pic>
        <p:pic>
          <p:nvPicPr>
            <p:cNvPr id="36" name="Graphic 35" descr="Man with solid fill">
              <a:extLst>
                <a:ext uri="{FF2B5EF4-FFF2-40B4-BE49-F238E27FC236}">
                  <a16:creationId xmlns:a16="http://schemas.microsoft.com/office/drawing/2014/main" id="{A653DD70-13BD-461E-AD61-88FDF16497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97724" y="1326992"/>
              <a:ext cx="511629" cy="511629"/>
            </a:xfrm>
            <a:prstGeom prst="rect">
              <a:avLst/>
            </a:prstGeom>
          </p:spPr>
        </p:pic>
      </p:grpSp>
      <p:sp>
        <p:nvSpPr>
          <p:cNvPr id="72" name="TextBox 71">
            <a:extLst>
              <a:ext uri="{FF2B5EF4-FFF2-40B4-BE49-F238E27FC236}">
                <a16:creationId xmlns:a16="http://schemas.microsoft.com/office/drawing/2014/main" id="{1E7C9013-9AE9-4BD7-AA55-B5AAAC491D4E}"/>
              </a:ext>
            </a:extLst>
          </p:cNvPr>
          <p:cNvSpPr txBox="1"/>
          <p:nvPr/>
        </p:nvSpPr>
        <p:spPr>
          <a:xfrm>
            <a:off x="3177206" y="1910451"/>
            <a:ext cx="5115545" cy="80021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tx1">
                    <a:lumMod val="75000"/>
                    <a:lumOff val="25000"/>
                  </a:schemeClr>
                </a:solidFill>
                <a:effectLst/>
                <a:uLnTx/>
                <a:uFillTx/>
                <a:latin typeface="Tableau Book"/>
                <a:ea typeface="+mn-ea"/>
                <a:cs typeface="+mn-cs"/>
              </a:rPr>
              <a:t>35 </a:t>
            </a:r>
            <a:r>
              <a:rPr kumimoji="0" lang="en-US" sz="1800" b="0" i="0" u="none" strike="noStrike" kern="1200" cap="none" spc="0" normalizeH="0" baseline="0" noProof="0" dirty="0">
                <a:ln>
                  <a:noFill/>
                </a:ln>
                <a:solidFill>
                  <a:schemeClr val="tx1">
                    <a:lumMod val="75000"/>
                    <a:lumOff val="25000"/>
                  </a:schemeClr>
                </a:solidFill>
                <a:effectLst/>
                <a:uLnTx/>
                <a:uFillTx/>
                <a:latin typeface="Tableau Book"/>
                <a:ea typeface="+mn-ea"/>
                <a:cs typeface="+mn-cs"/>
              </a:rPr>
              <a:t>people living with disabilities were interviewed in April 2022</a:t>
            </a:r>
            <a:endParaRPr kumimoji="0" lang="en-US" sz="1800" b="0" i="0" u="none" strike="noStrike" kern="1200" cap="none" spc="0" normalizeH="0" baseline="0" noProof="0" dirty="0">
              <a:ln>
                <a:noFill/>
              </a:ln>
              <a:solidFill>
                <a:schemeClr val="tx1">
                  <a:lumMod val="75000"/>
                  <a:lumOff val="25000"/>
                </a:schemeClr>
              </a:solidFill>
              <a:effectLst/>
              <a:uLnTx/>
              <a:uFillTx/>
              <a:latin typeface="Corbel" panose="020B0503020204020204"/>
              <a:ea typeface="+mn-ea"/>
              <a:cs typeface="+mn-cs"/>
            </a:endParaRPr>
          </a:p>
        </p:txBody>
      </p:sp>
      <p:sp>
        <p:nvSpPr>
          <p:cNvPr id="4" name="Arrow: Down 3" descr="Arrow down">
            <a:extLst>
              <a:ext uri="{FF2B5EF4-FFF2-40B4-BE49-F238E27FC236}">
                <a16:creationId xmlns:a16="http://schemas.microsoft.com/office/drawing/2014/main" id="{5277EE84-A657-448A-ACF3-6FDB75DF8E61}"/>
              </a:ext>
            </a:extLst>
          </p:cNvPr>
          <p:cNvSpPr/>
          <p:nvPr/>
        </p:nvSpPr>
        <p:spPr>
          <a:xfrm>
            <a:off x="5175683" y="2732376"/>
            <a:ext cx="1143001" cy="440536"/>
          </a:xfrm>
          <a:prstGeom prst="downArrow">
            <a:avLst/>
          </a:prstGeom>
          <a:solidFill>
            <a:schemeClr val="bg1">
              <a:lumMod val="75000"/>
              <a:alpha val="61961"/>
            </a:schemeClr>
          </a:solid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2" name="Group 1" descr="Decorative image: 10 icons of people, colored blue ">
            <a:extLst>
              <a:ext uri="{FF2B5EF4-FFF2-40B4-BE49-F238E27FC236}">
                <a16:creationId xmlns:a16="http://schemas.microsoft.com/office/drawing/2014/main" id="{7C6D17D2-CB1E-4050-B423-448D106D3E3A}"/>
              </a:ext>
            </a:extLst>
          </p:cNvPr>
          <p:cNvGrpSpPr/>
          <p:nvPr/>
        </p:nvGrpSpPr>
        <p:grpSpPr>
          <a:xfrm>
            <a:off x="252495" y="3171254"/>
            <a:ext cx="3363689" cy="511632"/>
            <a:chOff x="189402" y="3507220"/>
            <a:chExt cx="3363689" cy="511632"/>
          </a:xfrm>
        </p:grpSpPr>
        <p:pic>
          <p:nvPicPr>
            <p:cNvPr id="15" name="Graphic 14" descr="Man with solid fill">
              <a:extLst>
                <a:ext uri="{FF2B5EF4-FFF2-40B4-BE49-F238E27FC236}">
                  <a16:creationId xmlns:a16="http://schemas.microsoft.com/office/drawing/2014/main" id="{4D7F5089-ED0B-4B4E-82FF-B88A4BBB05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02" y="3507223"/>
              <a:ext cx="511629" cy="511629"/>
            </a:xfrm>
            <a:prstGeom prst="rect">
              <a:avLst/>
            </a:prstGeom>
          </p:spPr>
        </p:pic>
        <p:pic>
          <p:nvPicPr>
            <p:cNvPr id="16" name="Graphic 15" descr="Man with solid fill">
              <a:extLst>
                <a:ext uri="{FF2B5EF4-FFF2-40B4-BE49-F238E27FC236}">
                  <a16:creationId xmlns:a16="http://schemas.microsoft.com/office/drawing/2014/main" id="{92697ED4-A62A-4EC2-99C7-BD94EAA030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974" y="3507222"/>
              <a:ext cx="511629" cy="511629"/>
            </a:xfrm>
            <a:prstGeom prst="rect">
              <a:avLst/>
            </a:prstGeom>
          </p:spPr>
        </p:pic>
        <p:pic>
          <p:nvPicPr>
            <p:cNvPr id="19" name="Graphic 18" descr="Man with solid fill">
              <a:extLst>
                <a:ext uri="{FF2B5EF4-FFF2-40B4-BE49-F238E27FC236}">
                  <a16:creationId xmlns:a16="http://schemas.microsoft.com/office/drawing/2014/main" id="{EA2EB057-7A9F-4588-B6D0-32430EBBAFF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74" y="3507222"/>
              <a:ext cx="511629" cy="511629"/>
            </a:xfrm>
            <a:prstGeom prst="rect">
              <a:avLst/>
            </a:prstGeom>
          </p:spPr>
        </p:pic>
        <p:pic>
          <p:nvPicPr>
            <p:cNvPr id="20" name="Graphic 19" descr="Man with solid fill">
              <a:extLst>
                <a:ext uri="{FF2B5EF4-FFF2-40B4-BE49-F238E27FC236}">
                  <a16:creationId xmlns:a16="http://schemas.microsoft.com/office/drawing/2014/main" id="{0B1059AD-E1A7-4C80-834D-9871D7FC2B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7346" y="3507221"/>
              <a:ext cx="511629" cy="511629"/>
            </a:xfrm>
            <a:prstGeom prst="rect">
              <a:avLst/>
            </a:prstGeom>
          </p:spPr>
        </p:pic>
        <p:pic>
          <p:nvPicPr>
            <p:cNvPr id="22" name="Graphic 21" descr="Man with solid fill">
              <a:extLst>
                <a:ext uri="{FF2B5EF4-FFF2-40B4-BE49-F238E27FC236}">
                  <a16:creationId xmlns:a16="http://schemas.microsoft.com/office/drawing/2014/main" id="{EA99EAF5-AB49-4EF3-B9AA-8B5BF5A9E5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52146" y="3507223"/>
              <a:ext cx="511629" cy="511629"/>
            </a:xfrm>
            <a:prstGeom prst="rect">
              <a:avLst/>
            </a:prstGeom>
          </p:spPr>
        </p:pic>
        <p:pic>
          <p:nvPicPr>
            <p:cNvPr id="23" name="Graphic 22" descr="Man with solid fill">
              <a:extLst>
                <a:ext uri="{FF2B5EF4-FFF2-40B4-BE49-F238E27FC236}">
                  <a16:creationId xmlns:a16="http://schemas.microsoft.com/office/drawing/2014/main" id="{04B558F5-8C38-4232-83A6-43EAB9FD2D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78718" y="3507222"/>
              <a:ext cx="511629" cy="511629"/>
            </a:xfrm>
            <a:prstGeom prst="rect">
              <a:avLst/>
            </a:prstGeom>
          </p:spPr>
        </p:pic>
        <p:pic>
          <p:nvPicPr>
            <p:cNvPr id="24" name="Graphic 23" descr="Man with solid fill">
              <a:extLst>
                <a:ext uri="{FF2B5EF4-FFF2-40B4-BE49-F238E27FC236}">
                  <a16:creationId xmlns:a16="http://schemas.microsoft.com/office/drawing/2014/main" id="{54FAC0D4-2E17-42A6-ABE4-5ECA774443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83518" y="3507222"/>
              <a:ext cx="511629" cy="511629"/>
            </a:xfrm>
            <a:prstGeom prst="rect">
              <a:avLst/>
            </a:prstGeom>
          </p:spPr>
        </p:pic>
        <p:pic>
          <p:nvPicPr>
            <p:cNvPr id="25" name="Graphic 24" descr="Man with solid fill">
              <a:extLst>
                <a:ext uri="{FF2B5EF4-FFF2-40B4-BE49-F238E27FC236}">
                  <a16:creationId xmlns:a16="http://schemas.microsoft.com/office/drawing/2014/main" id="{6F3E62AD-A6F6-443D-9E26-A3630564E28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10090" y="3507221"/>
              <a:ext cx="511629" cy="511629"/>
            </a:xfrm>
            <a:prstGeom prst="rect">
              <a:avLst/>
            </a:prstGeom>
          </p:spPr>
        </p:pic>
        <p:pic>
          <p:nvPicPr>
            <p:cNvPr id="26" name="Graphic 25" descr="Man with solid fill">
              <a:extLst>
                <a:ext uri="{FF2B5EF4-FFF2-40B4-BE49-F238E27FC236}">
                  <a16:creationId xmlns:a16="http://schemas.microsoft.com/office/drawing/2014/main" id="{305DF99C-2D2C-42D4-B342-45F7A6D4E9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14890" y="3507221"/>
              <a:ext cx="511629" cy="511629"/>
            </a:xfrm>
            <a:prstGeom prst="rect">
              <a:avLst/>
            </a:prstGeom>
          </p:spPr>
        </p:pic>
        <p:pic>
          <p:nvPicPr>
            <p:cNvPr id="27" name="Graphic 26" descr="Man with solid fill">
              <a:extLst>
                <a:ext uri="{FF2B5EF4-FFF2-40B4-BE49-F238E27FC236}">
                  <a16:creationId xmlns:a16="http://schemas.microsoft.com/office/drawing/2014/main" id="{0E00B833-75BF-4277-AF91-26D85FF713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1462" y="3507220"/>
              <a:ext cx="511629" cy="511629"/>
            </a:xfrm>
            <a:prstGeom prst="rect">
              <a:avLst/>
            </a:prstGeom>
          </p:spPr>
        </p:pic>
      </p:grpSp>
      <p:sp>
        <p:nvSpPr>
          <p:cNvPr id="67" name="TextBox 66">
            <a:extLst>
              <a:ext uri="{FF2B5EF4-FFF2-40B4-BE49-F238E27FC236}">
                <a16:creationId xmlns:a16="http://schemas.microsoft.com/office/drawing/2014/main" id="{F7C43B50-679D-433D-9D81-3B95237BF9DF}"/>
              </a:ext>
            </a:extLst>
          </p:cNvPr>
          <p:cNvSpPr txBox="1"/>
          <p:nvPr/>
        </p:nvSpPr>
        <p:spPr>
          <a:xfrm>
            <a:off x="3725092" y="3155626"/>
            <a:ext cx="783961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71BC"/>
                </a:solidFill>
                <a:latin typeface="Tableau Book"/>
              </a:rPr>
              <a:t>34</a:t>
            </a:r>
            <a:r>
              <a:rPr kumimoji="0" lang="en-US" sz="2800" b="1" i="0" u="none" strike="noStrike" kern="1200" cap="none" spc="0" normalizeH="0" baseline="0" noProof="0" dirty="0">
                <a:ln>
                  <a:noFill/>
                </a:ln>
                <a:solidFill>
                  <a:srgbClr val="000000"/>
                </a:solidFill>
                <a:effectLst/>
                <a:uLnTx/>
                <a:uFillTx/>
                <a:latin typeface="Tableau Book"/>
                <a:ea typeface="+mn-ea"/>
                <a:cs typeface="+mn-cs"/>
              </a:rPr>
              <a:t> </a:t>
            </a:r>
            <a:r>
              <a:rPr lang="en-US" sz="1800" dirty="0">
                <a:solidFill>
                  <a:srgbClr val="000000"/>
                </a:solidFill>
                <a:latin typeface="Calibri" panose="020F0502020204030204" pitchFamily="34" charset="0"/>
                <a:cs typeface="Calibri" panose="020F0502020204030204" pitchFamily="34" charset="0"/>
              </a:rPr>
              <a:t>(or 10 in 10) </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reported having their </a:t>
            </a:r>
            <a:r>
              <a:rPr kumimoji="0" lang="en-US" sz="1800" b="1" i="0" u="none" strike="noStrike" kern="1200" cap="none" spc="0" normalizeH="0" baseline="0" noProof="0" dirty="0">
                <a:ln>
                  <a:noFill/>
                </a:ln>
                <a:solidFill>
                  <a:srgbClr val="000000"/>
                </a:solidFill>
                <a:effectLst/>
                <a:uLnTx/>
                <a:uFillTx/>
                <a:latin typeface="Tableau Book"/>
                <a:ea typeface="+mn-ea"/>
                <a:cs typeface="+mn-cs"/>
              </a:rPr>
              <a:t>mental health</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 impacted by COVID-19</a:t>
            </a:r>
            <a:endParaRPr kumimoji="0" lang="en-US" sz="1800" b="0" i="0" u="none" strike="noStrike" kern="1200" cap="none" spc="0" normalizeH="0" baseline="0" noProof="0" dirty="0">
              <a:ln>
                <a:noFill/>
              </a:ln>
              <a:solidFill>
                <a:srgbClr val="000000"/>
              </a:solidFill>
              <a:effectLst/>
              <a:uLnTx/>
              <a:uFillTx/>
              <a:latin typeface="Corbel" panose="020B0503020204020204"/>
              <a:ea typeface="+mn-ea"/>
              <a:cs typeface="+mn-cs"/>
            </a:endParaRPr>
          </a:p>
        </p:txBody>
      </p:sp>
      <p:pic>
        <p:nvPicPr>
          <p:cNvPr id="76" name="Graphic 75" descr="Decorative image: Mental Health  icon of a person's head 2 puzzle pieces with solid gray fill">
            <a:extLst>
              <a:ext uri="{FF2B5EF4-FFF2-40B4-BE49-F238E27FC236}">
                <a16:creationId xmlns:a16="http://schemas.microsoft.com/office/drawing/2014/main" id="{8D472DCF-F258-4AEC-9F4C-51F4EE3BD8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527042" y="3181147"/>
            <a:ext cx="529950" cy="529950"/>
          </a:xfrm>
          <a:prstGeom prst="rect">
            <a:avLst/>
          </a:prstGeom>
        </p:spPr>
      </p:pic>
      <p:grpSp>
        <p:nvGrpSpPr>
          <p:cNvPr id="80" name="Group 79" descr="Decorative image: 10 icons of people, being 8 colored blue and 2 colored gray">
            <a:extLst>
              <a:ext uri="{FF2B5EF4-FFF2-40B4-BE49-F238E27FC236}">
                <a16:creationId xmlns:a16="http://schemas.microsoft.com/office/drawing/2014/main" id="{FED52BD2-CCBE-49A3-878D-37B45BA05E47}"/>
              </a:ext>
            </a:extLst>
          </p:cNvPr>
          <p:cNvGrpSpPr/>
          <p:nvPr/>
        </p:nvGrpSpPr>
        <p:grpSpPr>
          <a:xfrm>
            <a:off x="267758" y="3863315"/>
            <a:ext cx="3363689" cy="511632"/>
            <a:chOff x="189402" y="4233790"/>
            <a:chExt cx="3363689" cy="511632"/>
          </a:xfrm>
        </p:grpSpPr>
        <p:pic>
          <p:nvPicPr>
            <p:cNvPr id="81" name="Graphic 80" descr="Man with solid fill">
              <a:extLst>
                <a:ext uri="{FF2B5EF4-FFF2-40B4-BE49-F238E27FC236}">
                  <a16:creationId xmlns:a16="http://schemas.microsoft.com/office/drawing/2014/main" id="{6895D86D-F147-4CBD-B745-5F7247AB7A2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02" y="4233793"/>
              <a:ext cx="511629" cy="511629"/>
            </a:xfrm>
            <a:prstGeom prst="rect">
              <a:avLst/>
            </a:prstGeom>
          </p:spPr>
        </p:pic>
        <p:pic>
          <p:nvPicPr>
            <p:cNvPr id="82" name="Graphic 81" descr="Man with solid fill">
              <a:extLst>
                <a:ext uri="{FF2B5EF4-FFF2-40B4-BE49-F238E27FC236}">
                  <a16:creationId xmlns:a16="http://schemas.microsoft.com/office/drawing/2014/main" id="{A2152B9C-C130-4DD8-AC47-C61083C8D50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974" y="4233792"/>
              <a:ext cx="511629" cy="511629"/>
            </a:xfrm>
            <a:prstGeom prst="rect">
              <a:avLst/>
            </a:prstGeom>
          </p:spPr>
        </p:pic>
        <p:pic>
          <p:nvPicPr>
            <p:cNvPr id="83" name="Graphic 82" descr="Man with solid fill">
              <a:extLst>
                <a:ext uri="{FF2B5EF4-FFF2-40B4-BE49-F238E27FC236}">
                  <a16:creationId xmlns:a16="http://schemas.microsoft.com/office/drawing/2014/main" id="{8D5D2D79-B828-40D3-BEB4-25C82C548C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74" y="4233792"/>
              <a:ext cx="511629" cy="511629"/>
            </a:xfrm>
            <a:prstGeom prst="rect">
              <a:avLst/>
            </a:prstGeom>
          </p:spPr>
        </p:pic>
        <p:pic>
          <p:nvPicPr>
            <p:cNvPr id="84" name="Graphic 83" descr="Man with solid fill">
              <a:extLst>
                <a:ext uri="{FF2B5EF4-FFF2-40B4-BE49-F238E27FC236}">
                  <a16:creationId xmlns:a16="http://schemas.microsoft.com/office/drawing/2014/main" id="{A8302EB3-0441-4049-AEEA-61BEB3D75C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7346" y="4233791"/>
              <a:ext cx="511629" cy="511629"/>
            </a:xfrm>
            <a:prstGeom prst="rect">
              <a:avLst/>
            </a:prstGeom>
          </p:spPr>
        </p:pic>
        <p:pic>
          <p:nvPicPr>
            <p:cNvPr id="85" name="Graphic 84" descr="Man with solid fill">
              <a:extLst>
                <a:ext uri="{FF2B5EF4-FFF2-40B4-BE49-F238E27FC236}">
                  <a16:creationId xmlns:a16="http://schemas.microsoft.com/office/drawing/2014/main" id="{166234E7-8683-4535-B3BE-4995888A0F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52146" y="4233793"/>
              <a:ext cx="511629" cy="511629"/>
            </a:xfrm>
            <a:prstGeom prst="rect">
              <a:avLst/>
            </a:prstGeom>
          </p:spPr>
        </p:pic>
        <p:pic>
          <p:nvPicPr>
            <p:cNvPr id="86" name="Graphic 85" descr="Man with solid fill">
              <a:extLst>
                <a:ext uri="{FF2B5EF4-FFF2-40B4-BE49-F238E27FC236}">
                  <a16:creationId xmlns:a16="http://schemas.microsoft.com/office/drawing/2014/main" id="{31C8B646-7E9D-4E05-8CAC-05844543C72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78718" y="4233792"/>
              <a:ext cx="511629" cy="511629"/>
            </a:xfrm>
            <a:prstGeom prst="rect">
              <a:avLst/>
            </a:prstGeom>
          </p:spPr>
        </p:pic>
        <p:pic>
          <p:nvPicPr>
            <p:cNvPr id="87" name="Graphic 86" descr="Man with solid fill">
              <a:extLst>
                <a:ext uri="{FF2B5EF4-FFF2-40B4-BE49-F238E27FC236}">
                  <a16:creationId xmlns:a16="http://schemas.microsoft.com/office/drawing/2014/main" id="{BA6CF131-F567-4498-A321-6E6F69E4B7E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83518" y="4233792"/>
              <a:ext cx="511629" cy="511629"/>
            </a:xfrm>
            <a:prstGeom prst="rect">
              <a:avLst/>
            </a:prstGeom>
          </p:spPr>
        </p:pic>
        <p:pic>
          <p:nvPicPr>
            <p:cNvPr id="88" name="Graphic 87" descr="Man with solid fill">
              <a:extLst>
                <a:ext uri="{FF2B5EF4-FFF2-40B4-BE49-F238E27FC236}">
                  <a16:creationId xmlns:a16="http://schemas.microsoft.com/office/drawing/2014/main" id="{333E02FD-2DEE-41C7-8602-D0D1426079F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10090" y="4233791"/>
              <a:ext cx="511629" cy="511629"/>
            </a:xfrm>
            <a:prstGeom prst="rect">
              <a:avLst/>
            </a:prstGeom>
          </p:spPr>
        </p:pic>
        <p:pic>
          <p:nvPicPr>
            <p:cNvPr id="89" name="Graphic 88" descr="Man with solid fill">
              <a:extLst>
                <a:ext uri="{FF2B5EF4-FFF2-40B4-BE49-F238E27FC236}">
                  <a16:creationId xmlns:a16="http://schemas.microsoft.com/office/drawing/2014/main" id="{295A9AFB-2AD3-4974-AA76-23BF324FBA2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14890" y="4233791"/>
              <a:ext cx="511629" cy="511629"/>
            </a:xfrm>
            <a:prstGeom prst="rect">
              <a:avLst/>
            </a:prstGeom>
          </p:spPr>
        </p:pic>
        <p:pic>
          <p:nvPicPr>
            <p:cNvPr id="90" name="Graphic 89" descr="Man with solid fill">
              <a:extLst>
                <a:ext uri="{FF2B5EF4-FFF2-40B4-BE49-F238E27FC236}">
                  <a16:creationId xmlns:a16="http://schemas.microsoft.com/office/drawing/2014/main" id="{381C0B24-D185-48DA-9883-609CD4F2F5C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41462" y="4233790"/>
              <a:ext cx="511629" cy="511629"/>
            </a:xfrm>
            <a:prstGeom prst="rect">
              <a:avLst/>
            </a:prstGeom>
          </p:spPr>
        </p:pic>
      </p:grpSp>
      <p:sp>
        <p:nvSpPr>
          <p:cNvPr id="78" name="TextBox 77">
            <a:extLst>
              <a:ext uri="{FF2B5EF4-FFF2-40B4-BE49-F238E27FC236}">
                <a16:creationId xmlns:a16="http://schemas.microsoft.com/office/drawing/2014/main" id="{51EA28EE-7D31-4773-8784-F0F75D30999F}"/>
              </a:ext>
            </a:extLst>
          </p:cNvPr>
          <p:cNvSpPr txBox="1"/>
          <p:nvPr/>
        </p:nvSpPr>
        <p:spPr>
          <a:xfrm>
            <a:off x="3725092" y="3883481"/>
            <a:ext cx="8377832" cy="523220"/>
          </a:xfrm>
          <a:prstGeom prst="rect">
            <a:avLst/>
          </a:prstGeom>
          <a:noFill/>
        </p:spPr>
        <p:txBody>
          <a:bodyPr wrap="square">
            <a:spAutoFit/>
          </a:bodyPr>
          <a:lstStyle>
            <a:defPPr>
              <a:defRPr lang="en-US"/>
            </a:defPPr>
            <a:lvl1pPr marR="0" lvl="0" indent="0" fontAlgn="auto">
              <a:lnSpc>
                <a:spcPct val="100000"/>
              </a:lnSpc>
              <a:spcBef>
                <a:spcPts val="0"/>
              </a:spcBef>
              <a:spcAft>
                <a:spcPts val="0"/>
              </a:spcAft>
              <a:buClrTx/>
              <a:buSzTx/>
              <a:buFontTx/>
              <a:buNone/>
              <a:tabLst/>
              <a:defRPr sz="2800" b="1">
                <a:solidFill>
                  <a:srgbClr val="0071BC"/>
                </a:solidFill>
                <a:latin typeface="Tableau Book"/>
              </a:defRPr>
            </a:lvl1pPr>
          </a:lstStyle>
          <a:p>
            <a:r>
              <a:rPr lang="en-US" dirty="0"/>
              <a:t>29 </a:t>
            </a:r>
            <a:r>
              <a:rPr lang="en-US" sz="1800" b="0" dirty="0">
                <a:solidFill>
                  <a:srgbClr val="000000"/>
                </a:solidFill>
                <a:latin typeface="Calibri" panose="020F0502020204030204" pitchFamily="34" charset="0"/>
                <a:cs typeface="Calibri" panose="020F0502020204030204" pitchFamily="34" charset="0"/>
              </a:rPr>
              <a:t>(or 8 in 10) reported having their </a:t>
            </a:r>
            <a:r>
              <a:rPr lang="en-US" sz="1800" dirty="0">
                <a:solidFill>
                  <a:srgbClr val="000000"/>
                </a:solidFill>
                <a:latin typeface="Calibri" panose="020F0502020204030204" pitchFamily="34" charset="0"/>
                <a:cs typeface="Calibri" panose="020F0502020204030204" pitchFamily="34" charset="0"/>
              </a:rPr>
              <a:t>physical health</a:t>
            </a:r>
            <a:r>
              <a:rPr lang="en-US" sz="1800" b="0" dirty="0">
                <a:solidFill>
                  <a:srgbClr val="000000"/>
                </a:solidFill>
                <a:latin typeface="Calibri" panose="020F0502020204030204" pitchFamily="34" charset="0"/>
                <a:cs typeface="Calibri" panose="020F0502020204030204" pitchFamily="34" charset="0"/>
              </a:rPr>
              <a:t> impacted by COVID-19</a:t>
            </a:r>
          </a:p>
        </p:txBody>
      </p:sp>
      <p:pic>
        <p:nvPicPr>
          <p:cNvPr id="91" name="Graphic 90" descr="Heart with pulse with black solid fill">
            <a:extLst>
              <a:ext uri="{FF2B5EF4-FFF2-40B4-BE49-F238E27FC236}">
                <a16:creationId xmlns:a16="http://schemas.microsoft.com/office/drawing/2014/main" id="{DB183824-DDB3-4937-A31E-FF5389EC48E8}"/>
              </a:ext>
              <a:ext uri="{C183D7F6-B498-43B3-948B-1728B52AA6E4}">
                <adec:decorative xmlns:adec="http://schemas.microsoft.com/office/drawing/2017/decorative" val="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481373" y="3894580"/>
            <a:ext cx="597273" cy="597273"/>
          </a:xfrm>
          <a:prstGeom prst="rect">
            <a:avLst/>
          </a:prstGeom>
        </p:spPr>
      </p:pic>
      <p:grpSp>
        <p:nvGrpSpPr>
          <p:cNvPr id="3" name="Group 2" descr="Decorative image: 10 icons of people, being 8 colored blue and 2 colored gray">
            <a:extLst>
              <a:ext uri="{FF2B5EF4-FFF2-40B4-BE49-F238E27FC236}">
                <a16:creationId xmlns:a16="http://schemas.microsoft.com/office/drawing/2014/main" id="{1DD9B13D-C983-47C3-8F65-81975F29FEC5}"/>
              </a:ext>
            </a:extLst>
          </p:cNvPr>
          <p:cNvGrpSpPr/>
          <p:nvPr/>
        </p:nvGrpSpPr>
        <p:grpSpPr>
          <a:xfrm>
            <a:off x="262329" y="4588208"/>
            <a:ext cx="3363689" cy="511632"/>
            <a:chOff x="189402" y="4233790"/>
            <a:chExt cx="3363689" cy="511632"/>
          </a:xfrm>
        </p:grpSpPr>
        <p:pic>
          <p:nvPicPr>
            <p:cNvPr id="37" name="Graphic 36" descr="Man with solid fill">
              <a:extLst>
                <a:ext uri="{FF2B5EF4-FFF2-40B4-BE49-F238E27FC236}">
                  <a16:creationId xmlns:a16="http://schemas.microsoft.com/office/drawing/2014/main" id="{52290332-A915-44E2-9AAC-732477E9DE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02" y="4233793"/>
              <a:ext cx="511629" cy="511629"/>
            </a:xfrm>
            <a:prstGeom prst="rect">
              <a:avLst/>
            </a:prstGeom>
          </p:spPr>
        </p:pic>
        <p:pic>
          <p:nvPicPr>
            <p:cNvPr id="38" name="Graphic 37" descr="Man with solid fill">
              <a:extLst>
                <a:ext uri="{FF2B5EF4-FFF2-40B4-BE49-F238E27FC236}">
                  <a16:creationId xmlns:a16="http://schemas.microsoft.com/office/drawing/2014/main" id="{AC2B1467-1B7F-4F06-9A08-FE049FC38F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974" y="4233792"/>
              <a:ext cx="511629" cy="511629"/>
            </a:xfrm>
            <a:prstGeom prst="rect">
              <a:avLst/>
            </a:prstGeom>
          </p:spPr>
        </p:pic>
        <p:pic>
          <p:nvPicPr>
            <p:cNvPr id="39" name="Graphic 38" descr="Man with solid fill">
              <a:extLst>
                <a:ext uri="{FF2B5EF4-FFF2-40B4-BE49-F238E27FC236}">
                  <a16:creationId xmlns:a16="http://schemas.microsoft.com/office/drawing/2014/main" id="{1A882A5E-25B3-4D80-913C-5F98342CDB8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74" y="4233792"/>
              <a:ext cx="511629" cy="511629"/>
            </a:xfrm>
            <a:prstGeom prst="rect">
              <a:avLst/>
            </a:prstGeom>
          </p:spPr>
        </p:pic>
        <p:pic>
          <p:nvPicPr>
            <p:cNvPr id="40" name="Graphic 39" descr="Man with solid fill">
              <a:extLst>
                <a:ext uri="{FF2B5EF4-FFF2-40B4-BE49-F238E27FC236}">
                  <a16:creationId xmlns:a16="http://schemas.microsoft.com/office/drawing/2014/main" id="{2D172A49-39C0-4BA7-AC79-0A29DBACA6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7346" y="4233791"/>
              <a:ext cx="511629" cy="511629"/>
            </a:xfrm>
            <a:prstGeom prst="rect">
              <a:avLst/>
            </a:prstGeom>
          </p:spPr>
        </p:pic>
        <p:pic>
          <p:nvPicPr>
            <p:cNvPr id="41" name="Graphic 40" descr="Man with solid fill">
              <a:extLst>
                <a:ext uri="{FF2B5EF4-FFF2-40B4-BE49-F238E27FC236}">
                  <a16:creationId xmlns:a16="http://schemas.microsoft.com/office/drawing/2014/main" id="{FB7A28E4-26FC-4123-9852-38F031169D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52146" y="4233793"/>
              <a:ext cx="511629" cy="511629"/>
            </a:xfrm>
            <a:prstGeom prst="rect">
              <a:avLst/>
            </a:prstGeom>
          </p:spPr>
        </p:pic>
        <p:pic>
          <p:nvPicPr>
            <p:cNvPr id="42" name="Graphic 41" descr="Man with solid fill">
              <a:extLst>
                <a:ext uri="{FF2B5EF4-FFF2-40B4-BE49-F238E27FC236}">
                  <a16:creationId xmlns:a16="http://schemas.microsoft.com/office/drawing/2014/main" id="{CABC270D-5BBD-45C5-BF49-2722EEF881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78718" y="4233792"/>
              <a:ext cx="511629" cy="511629"/>
            </a:xfrm>
            <a:prstGeom prst="rect">
              <a:avLst/>
            </a:prstGeom>
          </p:spPr>
        </p:pic>
        <p:pic>
          <p:nvPicPr>
            <p:cNvPr id="43" name="Graphic 42" descr="Man with solid fill">
              <a:extLst>
                <a:ext uri="{FF2B5EF4-FFF2-40B4-BE49-F238E27FC236}">
                  <a16:creationId xmlns:a16="http://schemas.microsoft.com/office/drawing/2014/main" id="{D99E15F7-65C2-4784-9296-920683FCBC5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83518" y="4233792"/>
              <a:ext cx="511629" cy="511629"/>
            </a:xfrm>
            <a:prstGeom prst="rect">
              <a:avLst/>
            </a:prstGeom>
          </p:spPr>
        </p:pic>
        <p:pic>
          <p:nvPicPr>
            <p:cNvPr id="44" name="Graphic 43" descr="Man with solid fill">
              <a:extLst>
                <a:ext uri="{FF2B5EF4-FFF2-40B4-BE49-F238E27FC236}">
                  <a16:creationId xmlns:a16="http://schemas.microsoft.com/office/drawing/2014/main" id="{CAE1C71A-4E7F-49D5-9BC7-B78D898FDB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10090" y="4233791"/>
              <a:ext cx="511629" cy="511629"/>
            </a:xfrm>
            <a:prstGeom prst="rect">
              <a:avLst/>
            </a:prstGeom>
          </p:spPr>
        </p:pic>
        <p:pic>
          <p:nvPicPr>
            <p:cNvPr id="45" name="Graphic 44" descr="Man with solid fill">
              <a:extLst>
                <a:ext uri="{FF2B5EF4-FFF2-40B4-BE49-F238E27FC236}">
                  <a16:creationId xmlns:a16="http://schemas.microsoft.com/office/drawing/2014/main" id="{85C71DF5-81CF-40DA-8EB8-135382A9605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14890" y="4233791"/>
              <a:ext cx="511629" cy="511629"/>
            </a:xfrm>
            <a:prstGeom prst="rect">
              <a:avLst/>
            </a:prstGeom>
          </p:spPr>
        </p:pic>
        <p:pic>
          <p:nvPicPr>
            <p:cNvPr id="46" name="Graphic 45" descr="Man with solid fill">
              <a:extLst>
                <a:ext uri="{FF2B5EF4-FFF2-40B4-BE49-F238E27FC236}">
                  <a16:creationId xmlns:a16="http://schemas.microsoft.com/office/drawing/2014/main" id="{37F687E1-24C6-4CB7-A05B-A74390C5A7E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41462" y="4233790"/>
              <a:ext cx="511629" cy="511629"/>
            </a:xfrm>
            <a:prstGeom prst="rect">
              <a:avLst/>
            </a:prstGeom>
          </p:spPr>
        </p:pic>
      </p:grpSp>
      <p:sp>
        <p:nvSpPr>
          <p:cNvPr id="68" name="TextBox 67">
            <a:extLst>
              <a:ext uri="{FF2B5EF4-FFF2-40B4-BE49-F238E27FC236}">
                <a16:creationId xmlns:a16="http://schemas.microsoft.com/office/drawing/2014/main" id="{610176B7-F177-4ECE-B59C-FBC3B3CDD01B}"/>
              </a:ext>
            </a:extLst>
          </p:cNvPr>
          <p:cNvSpPr txBox="1"/>
          <p:nvPr/>
        </p:nvSpPr>
        <p:spPr>
          <a:xfrm>
            <a:off x="3725092" y="4608441"/>
            <a:ext cx="7138239"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71BC"/>
                </a:solidFill>
                <a:latin typeface="Tableau Book"/>
              </a:rPr>
              <a:t>28</a:t>
            </a:r>
            <a:r>
              <a:rPr kumimoji="0" lang="en-US" sz="2800" b="1" i="0" u="none" strike="noStrike" kern="1200" cap="none" spc="0" normalizeH="0" baseline="0" noProof="0" dirty="0">
                <a:ln>
                  <a:noFill/>
                </a:ln>
                <a:solidFill>
                  <a:srgbClr val="000000"/>
                </a:solidFill>
                <a:effectLst/>
                <a:uLnTx/>
                <a:uFillTx/>
                <a:latin typeface="Tableau Book"/>
                <a:ea typeface="+mn-ea"/>
                <a:cs typeface="+mn-cs"/>
              </a:rPr>
              <a:t> </a:t>
            </a:r>
            <a:r>
              <a:rPr lang="en-US" dirty="0">
                <a:solidFill>
                  <a:srgbClr val="000000"/>
                </a:solidFill>
                <a:latin typeface="Tableau Book"/>
              </a:rPr>
              <a:t>(8 in 10) reported </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having their </a:t>
            </a:r>
            <a:r>
              <a:rPr kumimoji="0" lang="en-US" sz="1800" b="1" i="0" u="none" strike="noStrike" kern="1200" cap="none" spc="0" normalizeH="0" baseline="0" noProof="0" dirty="0">
                <a:ln>
                  <a:noFill/>
                </a:ln>
                <a:solidFill>
                  <a:srgbClr val="000000"/>
                </a:solidFill>
                <a:effectLst/>
                <a:uLnTx/>
                <a:uFillTx/>
                <a:latin typeface="Tableau Book"/>
                <a:ea typeface="+mn-ea"/>
                <a:cs typeface="+mn-cs"/>
              </a:rPr>
              <a:t>finances</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 impacted by COVID-19</a:t>
            </a:r>
            <a:endParaRPr kumimoji="0" lang="en-US" sz="1800" b="0" i="0" u="none" strike="noStrike" kern="1200" cap="none" spc="0" normalizeH="0" baseline="0" noProof="0" dirty="0">
              <a:ln>
                <a:noFill/>
              </a:ln>
              <a:solidFill>
                <a:srgbClr val="000000"/>
              </a:solidFill>
              <a:effectLst/>
              <a:uLnTx/>
              <a:uFillTx/>
              <a:latin typeface="Corbel" panose="020B0503020204020204"/>
              <a:ea typeface="+mn-ea"/>
              <a:cs typeface="+mn-cs"/>
            </a:endParaRPr>
          </a:p>
        </p:txBody>
      </p:sp>
      <p:pic>
        <p:nvPicPr>
          <p:cNvPr id="77" name="Graphic 76" descr="Decorative image: Money with solid gray fill">
            <a:extLst>
              <a:ext uri="{FF2B5EF4-FFF2-40B4-BE49-F238E27FC236}">
                <a16:creationId xmlns:a16="http://schemas.microsoft.com/office/drawing/2014/main" id="{8A14EF78-6287-4108-AE0A-AFC3CAE7619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504860" y="4583940"/>
            <a:ext cx="550300" cy="550300"/>
          </a:xfrm>
          <a:prstGeom prst="rect">
            <a:avLst/>
          </a:prstGeom>
        </p:spPr>
      </p:pic>
      <p:grpSp>
        <p:nvGrpSpPr>
          <p:cNvPr id="5" name="Group 4" descr="Decorative image: 10 icons of people, being 6 colored blue and 6 colored gray">
            <a:extLst>
              <a:ext uri="{FF2B5EF4-FFF2-40B4-BE49-F238E27FC236}">
                <a16:creationId xmlns:a16="http://schemas.microsoft.com/office/drawing/2014/main" id="{C7F983B3-13D5-4CD2-A0A0-F016774759D0}"/>
              </a:ext>
            </a:extLst>
          </p:cNvPr>
          <p:cNvGrpSpPr/>
          <p:nvPr/>
        </p:nvGrpSpPr>
        <p:grpSpPr>
          <a:xfrm>
            <a:off x="252495" y="5328365"/>
            <a:ext cx="3363689" cy="511632"/>
            <a:chOff x="189402" y="4955744"/>
            <a:chExt cx="3363689" cy="511632"/>
          </a:xfrm>
        </p:grpSpPr>
        <p:pic>
          <p:nvPicPr>
            <p:cNvPr id="47" name="Graphic 46" descr="Man with solid fill">
              <a:extLst>
                <a:ext uri="{FF2B5EF4-FFF2-40B4-BE49-F238E27FC236}">
                  <a16:creationId xmlns:a16="http://schemas.microsoft.com/office/drawing/2014/main" id="{1CD74363-C3A3-4D30-B0BB-67C578567E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02" y="4955747"/>
              <a:ext cx="511629" cy="511629"/>
            </a:xfrm>
            <a:prstGeom prst="rect">
              <a:avLst/>
            </a:prstGeom>
          </p:spPr>
        </p:pic>
        <p:pic>
          <p:nvPicPr>
            <p:cNvPr id="48" name="Graphic 47" descr="Man with solid fill">
              <a:extLst>
                <a:ext uri="{FF2B5EF4-FFF2-40B4-BE49-F238E27FC236}">
                  <a16:creationId xmlns:a16="http://schemas.microsoft.com/office/drawing/2014/main" id="{E906F1E4-A797-4C00-9938-CD783F3F46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974" y="4955746"/>
              <a:ext cx="511629" cy="511629"/>
            </a:xfrm>
            <a:prstGeom prst="rect">
              <a:avLst/>
            </a:prstGeom>
          </p:spPr>
        </p:pic>
        <p:pic>
          <p:nvPicPr>
            <p:cNvPr id="49" name="Graphic 48" descr="Man with solid fill">
              <a:extLst>
                <a:ext uri="{FF2B5EF4-FFF2-40B4-BE49-F238E27FC236}">
                  <a16:creationId xmlns:a16="http://schemas.microsoft.com/office/drawing/2014/main" id="{8A9F6202-5241-4BDC-91F5-28BB48D794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74" y="4955746"/>
              <a:ext cx="511629" cy="511629"/>
            </a:xfrm>
            <a:prstGeom prst="rect">
              <a:avLst/>
            </a:prstGeom>
          </p:spPr>
        </p:pic>
        <p:pic>
          <p:nvPicPr>
            <p:cNvPr id="50" name="Graphic 49" descr="Man with solid fill">
              <a:extLst>
                <a:ext uri="{FF2B5EF4-FFF2-40B4-BE49-F238E27FC236}">
                  <a16:creationId xmlns:a16="http://schemas.microsoft.com/office/drawing/2014/main" id="{1C342F17-CFA6-45FC-BD5E-EC717B234AF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7346" y="4955745"/>
              <a:ext cx="511629" cy="511629"/>
            </a:xfrm>
            <a:prstGeom prst="rect">
              <a:avLst/>
            </a:prstGeom>
          </p:spPr>
        </p:pic>
        <p:pic>
          <p:nvPicPr>
            <p:cNvPr id="51" name="Graphic 50" descr="Man with solid fill">
              <a:extLst>
                <a:ext uri="{FF2B5EF4-FFF2-40B4-BE49-F238E27FC236}">
                  <a16:creationId xmlns:a16="http://schemas.microsoft.com/office/drawing/2014/main" id="{336969CC-7F7D-4770-B346-0BD0BE998E3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52146" y="4955747"/>
              <a:ext cx="511629" cy="511629"/>
            </a:xfrm>
            <a:prstGeom prst="rect">
              <a:avLst/>
            </a:prstGeom>
          </p:spPr>
        </p:pic>
        <p:pic>
          <p:nvPicPr>
            <p:cNvPr id="52" name="Graphic 51" descr="Man with solid fill">
              <a:extLst>
                <a:ext uri="{FF2B5EF4-FFF2-40B4-BE49-F238E27FC236}">
                  <a16:creationId xmlns:a16="http://schemas.microsoft.com/office/drawing/2014/main" id="{6889CA13-4634-4E03-87CF-DF25F4F232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78718" y="4955746"/>
              <a:ext cx="511629" cy="511629"/>
            </a:xfrm>
            <a:prstGeom prst="rect">
              <a:avLst/>
            </a:prstGeom>
          </p:spPr>
        </p:pic>
        <p:pic>
          <p:nvPicPr>
            <p:cNvPr id="53" name="Graphic 52" descr="Man with solid fill">
              <a:extLst>
                <a:ext uri="{FF2B5EF4-FFF2-40B4-BE49-F238E27FC236}">
                  <a16:creationId xmlns:a16="http://schemas.microsoft.com/office/drawing/2014/main" id="{D1255F98-52D6-4C3C-AC72-32DE1632B84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83518" y="4955746"/>
              <a:ext cx="511629" cy="511629"/>
            </a:xfrm>
            <a:prstGeom prst="rect">
              <a:avLst/>
            </a:prstGeom>
          </p:spPr>
        </p:pic>
        <p:pic>
          <p:nvPicPr>
            <p:cNvPr id="54" name="Graphic 53" descr="Man with solid fill">
              <a:extLst>
                <a:ext uri="{FF2B5EF4-FFF2-40B4-BE49-F238E27FC236}">
                  <a16:creationId xmlns:a16="http://schemas.microsoft.com/office/drawing/2014/main" id="{B4C97D01-CB3D-4BAE-914C-82CBCAE9F3C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410090" y="4955745"/>
              <a:ext cx="511629" cy="511629"/>
            </a:xfrm>
            <a:prstGeom prst="rect">
              <a:avLst/>
            </a:prstGeom>
          </p:spPr>
        </p:pic>
        <p:pic>
          <p:nvPicPr>
            <p:cNvPr id="55" name="Graphic 54" descr="Man with solid fill">
              <a:extLst>
                <a:ext uri="{FF2B5EF4-FFF2-40B4-BE49-F238E27FC236}">
                  <a16:creationId xmlns:a16="http://schemas.microsoft.com/office/drawing/2014/main" id="{5E918F53-74F5-4489-A497-7140526BD4A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14890" y="4955745"/>
              <a:ext cx="511629" cy="511629"/>
            </a:xfrm>
            <a:prstGeom prst="rect">
              <a:avLst/>
            </a:prstGeom>
          </p:spPr>
        </p:pic>
        <p:pic>
          <p:nvPicPr>
            <p:cNvPr id="56" name="Graphic 55" descr="Man with solid fill">
              <a:extLst>
                <a:ext uri="{FF2B5EF4-FFF2-40B4-BE49-F238E27FC236}">
                  <a16:creationId xmlns:a16="http://schemas.microsoft.com/office/drawing/2014/main" id="{8952B075-9B73-42A6-B4E0-5C5DA20AA55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41462" y="4955744"/>
              <a:ext cx="511629" cy="511629"/>
            </a:xfrm>
            <a:prstGeom prst="rect">
              <a:avLst/>
            </a:prstGeom>
          </p:spPr>
        </p:pic>
      </p:grpSp>
      <p:sp>
        <p:nvSpPr>
          <p:cNvPr id="70" name="TextBox 69">
            <a:extLst>
              <a:ext uri="{FF2B5EF4-FFF2-40B4-BE49-F238E27FC236}">
                <a16:creationId xmlns:a16="http://schemas.microsoft.com/office/drawing/2014/main" id="{F3C72125-2E34-49F0-B697-0D36D0447B0F}"/>
              </a:ext>
            </a:extLst>
          </p:cNvPr>
          <p:cNvSpPr txBox="1"/>
          <p:nvPr/>
        </p:nvSpPr>
        <p:spPr>
          <a:xfrm>
            <a:off x="3725092" y="5370940"/>
            <a:ext cx="766777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71BC"/>
                </a:solidFill>
                <a:latin typeface="Tableau Book"/>
              </a:rPr>
              <a:t>21</a:t>
            </a:r>
            <a:r>
              <a:rPr kumimoji="0" lang="en-US" sz="2800" b="1" i="0" u="none" strike="noStrike" kern="1200" cap="none" spc="0" normalizeH="0" baseline="0" noProof="0" dirty="0">
                <a:ln>
                  <a:noFill/>
                </a:ln>
                <a:solidFill>
                  <a:srgbClr val="000000"/>
                </a:solidFill>
                <a:effectLst/>
                <a:uLnTx/>
                <a:uFillTx/>
                <a:latin typeface="Tableau Book"/>
                <a:ea typeface="+mn-ea"/>
                <a:cs typeface="+mn-cs"/>
              </a:rPr>
              <a:t> </a:t>
            </a:r>
            <a:r>
              <a:rPr lang="en-US" sz="1800" dirty="0">
                <a:solidFill>
                  <a:srgbClr val="000000"/>
                </a:solidFill>
                <a:latin typeface="Calibri" panose="020F0502020204030204" pitchFamily="34" charset="0"/>
                <a:cs typeface="Calibri" panose="020F0502020204030204" pitchFamily="34" charset="0"/>
              </a:rPr>
              <a:t>(or 6 in 10) </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reported having their </a:t>
            </a:r>
            <a:r>
              <a:rPr kumimoji="0" lang="en-US" sz="1800" b="1" i="0" u="none" strike="noStrike" kern="1200" cap="none" spc="0" normalizeH="0" baseline="0" noProof="0" dirty="0">
                <a:ln>
                  <a:noFill/>
                </a:ln>
                <a:solidFill>
                  <a:srgbClr val="000000"/>
                </a:solidFill>
                <a:effectLst/>
                <a:uLnTx/>
                <a:uFillTx/>
                <a:latin typeface="Tableau Book"/>
                <a:ea typeface="+mn-ea"/>
                <a:cs typeface="+mn-cs"/>
              </a:rPr>
              <a:t>work/employment </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impacted by COVID-19</a:t>
            </a:r>
            <a:endParaRPr kumimoji="0" lang="en-US" sz="1800" b="0" i="0" u="none" strike="noStrike" kern="1200" cap="none" spc="0" normalizeH="0" baseline="0" noProof="0" dirty="0">
              <a:ln>
                <a:noFill/>
              </a:ln>
              <a:solidFill>
                <a:srgbClr val="000000"/>
              </a:solidFill>
              <a:effectLst/>
              <a:uLnTx/>
              <a:uFillTx/>
              <a:latin typeface="Corbel" panose="020B0503020204020204"/>
              <a:ea typeface="+mn-ea"/>
              <a:cs typeface="+mn-cs"/>
            </a:endParaRPr>
          </a:p>
        </p:txBody>
      </p:sp>
      <p:pic>
        <p:nvPicPr>
          <p:cNvPr id="74" name="Graphic 73" descr="Decorative image: Employee badge with solid gray fill">
            <a:extLst>
              <a:ext uri="{FF2B5EF4-FFF2-40B4-BE49-F238E27FC236}">
                <a16:creationId xmlns:a16="http://schemas.microsoft.com/office/drawing/2014/main" id="{022328BF-7A04-469D-97DE-8C95A607EAE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477294" y="5328365"/>
            <a:ext cx="575989" cy="575989"/>
          </a:xfrm>
          <a:prstGeom prst="rect">
            <a:avLst/>
          </a:prstGeom>
        </p:spPr>
      </p:pic>
      <p:grpSp>
        <p:nvGrpSpPr>
          <p:cNvPr id="6" name="Group 5" descr="Decorative image: 10 icons of people, being 4 colored blue and 6 colored gray">
            <a:extLst>
              <a:ext uri="{FF2B5EF4-FFF2-40B4-BE49-F238E27FC236}">
                <a16:creationId xmlns:a16="http://schemas.microsoft.com/office/drawing/2014/main" id="{BC522BF7-C281-4C66-B152-B335C7D3BDEA}"/>
              </a:ext>
              <a:ext uri="{C183D7F6-B498-43B3-948B-1728B52AA6E4}">
                <adec:decorative xmlns:adec="http://schemas.microsoft.com/office/drawing/2017/decorative" val="0"/>
              </a:ext>
            </a:extLst>
          </p:cNvPr>
          <p:cNvGrpSpPr/>
          <p:nvPr/>
        </p:nvGrpSpPr>
        <p:grpSpPr>
          <a:xfrm>
            <a:off x="252496" y="6073804"/>
            <a:ext cx="3363689" cy="511632"/>
            <a:chOff x="189402" y="5682313"/>
            <a:chExt cx="3363689" cy="511632"/>
          </a:xfrm>
        </p:grpSpPr>
        <p:pic>
          <p:nvPicPr>
            <p:cNvPr id="57" name="Graphic 56" descr="Man with solid fill">
              <a:extLst>
                <a:ext uri="{FF2B5EF4-FFF2-40B4-BE49-F238E27FC236}">
                  <a16:creationId xmlns:a16="http://schemas.microsoft.com/office/drawing/2014/main" id="{9B547569-AB7C-4115-96AD-FC72C7EC12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02" y="5682316"/>
              <a:ext cx="511629" cy="511629"/>
            </a:xfrm>
            <a:prstGeom prst="rect">
              <a:avLst/>
            </a:prstGeom>
          </p:spPr>
        </p:pic>
        <p:pic>
          <p:nvPicPr>
            <p:cNvPr id="58" name="Graphic 57" descr="Man with solid fill">
              <a:extLst>
                <a:ext uri="{FF2B5EF4-FFF2-40B4-BE49-F238E27FC236}">
                  <a16:creationId xmlns:a16="http://schemas.microsoft.com/office/drawing/2014/main" id="{80D11BA3-0ABA-4A65-81DE-9EBD39D8525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974" y="5682315"/>
              <a:ext cx="511629" cy="511629"/>
            </a:xfrm>
            <a:prstGeom prst="rect">
              <a:avLst/>
            </a:prstGeom>
          </p:spPr>
        </p:pic>
        <p:pic>
          <p:nvPicPr>
            <p:cNvPr id="59" name="Graphic 58" descr="Man with solid fill">
              <a:extLst>
                <a:ext uri="{FF2B5EF4-FFF2-40B4-BE49-F238E27FC236}">
                  <a16:creationId xmlns:a16="http://schemas.microsoft.com/office/drawing/2014/main" id="{1C3A9825-252A-4506-8C0F-73D653EC22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74" y="5682315"/>
              <a:ext cx="511629" cy="511629"/>
            </a:xfrm>
            <a:prstGeom prst="rect">
              <a:avLst/>
            </a:prstGeom>
          </p:spPr>
        </p:pic>
        <p:pic>
          <p:nvPicPr>
            <p:cNvPr id="60" name="Graphic 59" descr="Man with solid fill">
              <a:extLst>
                <a:ext uri="{FF2B5EF4-FFF2-40B4-BE49-F238E27FC236}">
                  <a16:creationId xmlns:a16="http://schemas.microsoft.com/office/drawing/2014/main" id="{E438A8AA-4DEE-48A0-A9FA-0ECD19FE563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7346" y="5682314"/>
              <a:ext cx="511629" cy="511629"/>
            </a:xfrm>
            <a:prstGeom prst="rect">
              <a:avLst/>
            </a:prstGeom>
          </p:spPr>
        </p:pic>
        <p:pic>
          <p:nvPicPr>
            <p:cNvPr id="61" name="Graphic 60" descr="Man with solid fill">
              <a:extLst>
                <a:ext uri="{FF2B5EF4-FFF2-40B4-BE49-F238E27FC236}">
                  <a16:creationId xmlns:a16="http://schemas.microsoft.com/office/drawing/2014/main" id="{0FDFABDE-8037-4AD5-A424-2A37D4E1A53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52146" y="5682316"/>
              <a:ext cx="511629" cy="511629"/>
            </a:xfrm>
            <a:prstGeom prst="rect">
              <a:avLst/>
            </a:prstGeom>
          </p:spPr>
        </p:pic>
        <p:pic>
          <p:nvPicPr>
            <p:cNvPr id="62" name="Graphic 61" descr="Man with solid fill">
              <a:extLst>
                <a:ext uri="{FF2B5EF4-FFF2-40B4-BE49-F238E27FC236}">
                  <a16:creationId xmlns:a16="http://schemas.microsoft.com/office/drawing/2014/main" id="{BF79733F-CEB0-4F6F-B3B4-113AB4235D7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78718" y="5682315"/>
              <a:ext cx="511629" cy="511629"/>
            </a:xfrm>
            <a:prstGeom prst="rect">
              <a:avLst/>
            </a:prstGeom>
          </p:spPr>
        </p:pic>
        <p:pic>
          <p:nvPicPr>
            <p:cNvPr id="63" name="Graphic 62" descr="Man with solid fill">
              <a:extLst>
                <a:ext uri="{FF2B5EF4-FFF2-40B4-BE49-F238E27FC236}">
                  <a16:creationId xmlns:a16="http://schemas.microsoft.com/office/drawing/2014/main" id="{FB73DC0C-AE07-4279-874B-B27CEE69869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83518" y="5682315"/>
              <a:ext cx="511629" cy="511629"/>
            </a:xfrm>
            <a:prstGeom prst="rect">
              <a:avLst/>
            </a:prstGeom>
          </p:spPr>
        </p:pic>
        <p:pic>
          <p:nvPicPr>
            <p:cNvPr id="64" name="Graphic 63" descr="Man with solid fill">
              <a:extLst>
                <a:ext uri="{FF2B5EF4-FFF2-40B4-BE49-F238E27FC236}">
                  <a16:creationId xmlns:a16="http://schemas.microsoft.com/office/drawing/2014/main" id="{D56DAC2A-FDBB-4428-9470-E4F5FD2EC51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410090" y="5682314"/>
              <a:ext cx="511629" cy="511629"/>
            </a:xfrm>
            <a:prstGeom prst="rect">
              <a:avLst/>
            </a:prstGeom>
          </p:spPr>
        </p:pic>
        <p:pic>
          <p:nvPicPr>
            <p:cNvPr id="65" name="Graphic 64" descr="Man with solid fill">
              <a:extLst>
                <a:ext uri="{FF2B5EF4-FFF2-40B4-BE49-F238E27FC236}">
                  <a16:creationId xmlns:a16="http://schemas.microsoft.com/office/drawing/2014/main" id="{E5B528C1-5A0F-401C-B990-53FE0F6A75C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14890" y="5682314"/>
              <a:ext cx="511629" cy="511629"/>
            </a:xfrm>
            <a:prstGeom prst="rect">
              <a:avLst/>
            </a:prstGeom>
          </p:spPr>
        </p:pic>
        <p:pic>
          <p:nvPicPr>
            <p:cNvPr id="66" name="Graphic 65" descr="Man with solid fill">
              <a:extLst>
                <a:ext uri="{FF2B5EF4-FFF2-40B4-BE49-F238E27FC236}">
                  <a16:creationId xmlns:a16="http://schemas.microsoft.com/office/drawing/2014/main" id="{CD7F5FD2-0590-44E5-B6A3-D17C9E67DEE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41462" y="5682313"/>
              <a:ext cx="511629" cy="511629"/>
            </a:xfrm>
            <a:prstGeom prst="rect">
              <a:avLst/>
            </a:prstGeom>
          </p:spPr>
        </p:pic>
      </p:grpSp>
      <p:sp>
        <p:nvSpPr>
          <p:cNvPr id="71" name="TextBox 70">
            <a:extLst>
              <a:ext uri="{FF2B5EF4-FFF2-40B4-BE49-F238E27FC236}">
                <a16:creationId xmlns:a16="http://schemas.microsoft.com/office/drawing/2014/main" id="{6CF79E23-DDFC-43D3-A0F8-A3DAF02FFB56}"/>
              </a:ext>
            </a:extLst>
          </p:cNvPr>
          <p:cNvSpPr txBox="1"/>
          <p:nvPr/>
        </p:nvSpPr>
        <p:spPr>
          <a:xfrm>
            <a:off x="3725092" y="6077215"/>
            <a:ext cx="755408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1BC"/>
                </a:solidFill>
                <a:effectLst/>
                <a:uLnTx/>
                <a:uFillTx/>
                <a:latin typeface="Tableau Book"/>
                <a:ea typeface="+mn-ea"/>
                <a:cs typeface="+mn-cs"/>
              </a:rPr>
              <a:t>15</a:t>
            </a:r>
            <a:r>
              <a:rPr kumimoji="0" lang="en-US" sz="2800" b="1" i="0" u="none" strike="noStrike" kern="1200" cap="none" spc="0" normalizeH="0" baseline="0" noProof="0" dirty="0">
                <a:ln>
                  <a:noFill/>
                </a:ln>
                <a:solidFill>
                  <a:srgbClr val="000000"/>
                </a:solidFill>
                <a:effectLst/>
                <a:uLnTx/>
                <a:uFillTx/>
                <a:latin typeface="Tableau Book"/>
                <a:ea typeface="+mn-ea"/>
                <a:cs typeface="+mn-cs"/>
              </a:rPr>
              <a:t> </a:t>
            </a:r>
            <a:r>
              <a:rPr lang="en-US" sz="1800" dirty="0">
                <a:solidFill>
                  <a:srgbClr val="000000"/>
                </a:solidFill>
                <a:latin typeface="Calibri" panose="020F0502020204030204" pitchFamily="34" charset="0"/>
                <a:cs typeface="Calibri" panose="020F0502020204030204" pitchFamily="34" charset="0"/>
              </a:rPr>
              <a:t>(or 4 in 10) </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reported having their </a:t>
            </a:r>
            <a:r>
              <a:rPr kumimoji="0" lang="en-US" sz="1800" b="1" i="0" u="none" strike="noStrike" kern="1200" cap="none" spc="0" normalizeH="0" baseline="0" noProof="0" dirty="0">
                <a:ln>
                  <a:noFill/>
                </a:ln>
                <a:solidFill>
                  <a:srgbClr val="000000"/>
                </a:solidFill>
                <a:effectLst/>
                <a:uLnTx/>
                <a:uFillTx/>
                <a:latin typeface="Tableau Book"/>
                <a:ea typeface="+mn-ea"/>
                <a:cs typeface="+mn-cs"/>
              </a:rPr>
              <a:t>housing situation </a:t>
            </a:r>
            <a:r>
              <a:rPr kumimoji="0" lang="en-US" sz="1800" b="0" i="0" u="none" strike="noStrike" kern="1200" cap="none" spc="0" normalizeH="0" baseline="0" noProof="0" dirty="0">
                <a:ln>
                  <a:noFill/>
                </a:ln>
                <a:solidFill>
                  <a:srgbClr val="000000"/>
                </a:solidFill>
                <a:effectLst/>
                <a:uLnTx/>
                <a:uFillTx/>
                <a:latin typeface="Tableau Book"/>
                <a:ea typeface="+mn-ea"/>
                <a:cs typeface="+mn-cs"/>
              </a:rPr>
              <a:t>impacted by COVID-19</a:t>
            </a:r>
            <a:endParaRPr kumimoji="0" lang="en-US" sz="1800" b="0" i="0" u="none" strike="noStrike" kern="1200" cap="none" spc="0" normalizeH="0" baseline="0" noProof="0" dirty="0">
              <a:ln>
                <a:noFill/>
              </a:ln>
              <a:solidFill>
                <a:srgbClr val="000000"/>
              </a:solidFill>
              <a:effectLst/>
              <a:uLnTx/>
              <a:uFillTx/>
              <a:latin typeface="Corbel" panose="020B0503020204020204"/>
              <a:ea typeface="+mn-ea"/>
              <a:cs typeface="+mn-cs"/>
            </a:endParaRPr>
          </a:p>
        </p:txBody>
      </p:sp>
      <p:pic>
        <p:nvPicPr>
          <p:cNvPr id="75" name="Graphic 74" descr="Decorative image: House with solid gray fill">
            <a:extLst>
              <a:ext uri="{FF2B5EF4-FFF2-40B4-BE49-F238E27FC236}">
                <a16:creationId xmlns:a16="http://schemas.microsoft.com/office/drawing/2014/main" id="{278F7F67-BD87-458D-945A-5B074C2CD27F}"/>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1474618" y="6098479"/>
            <a:ext cx="575989" cy="575989"/>
          </a:xfrm>
          <a:prstGeom prst="rect">
            <a:avLst/>
          </a:prstGeom>
        </p:spPr>
      </p:pic>
    </p:spTree>
    <p:extLst>
      <p:ext uri="{BB962C8B-B14F-4D97-AF65-F5344CB8AC3E}">
        <p14:creationId xmlns:p14="http://schemas.microsoft.com/office/powerpoint/2010/main" val="113494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Graphic 72" descr="Decorative image: Employee badge with solid black fill">
            <a:extLst>
              <a:ext uri="{FF2B5EF4-FFF2-40B4-BE49-F238E27FC236}">
                <a16:creationId xmlns:a16="http://schemas.microsoft.com/office/drawing/2014/main" id="{1CC7423C-4339-4BF0-9040-E9CB56584AA5}"/>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010" y="345160"/>
            <a:ext cx="575989" cy="575989"/>
          </a:xfrm>
          <a:prstGeom prst="rect">
            <a:avLst/>
          </a:prstGeom>
        </p:spPr>
      </p:pic>
      <p:sp>
        <p:nvSpPr>
          <p:cNvPr id="74" name="Title 73">
            <a:extLst>
              <a:ext uri="{FF2B5EF4-FFF2-40B4-BE49-F238E27FC236}">
                <a16:creationId xmlns:a16="http://schemas.microsoft.com/office/drawing/2014/main" id="{80F57007-2C47-4215-B448-2F1A037C99AC}"/>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Work/Employment </a:t>
            </a:r>
            <a:r>
              <a:rPr lang="en-US" sz="3200" dirty="0">
                <a:solidFill>
                  <a:schemeClr val="bg1"/>
                </a:solidFill>
              </a:rPr>
              <a:t>(part 1)</a:t>
            </a:r>
          </a:p>
        </p:txBody>
      </p:sp>
      <p:sp>
        <p:nvSpPr>
          <p:cNvPr id="17" name="Rectangle: Rounded Corners 16">
            <a:extLst>
              <a:ext uri="{FF2B5EF4-FFF2-40B4-BE49-F238E27FC236}">
                <a16:creationId xmlns:a16="http://schemas.microsoft.com/office/drawing/2014/main" id="{BD9505CB-D191-49B7-854D-FF6CEC464F90}"/>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descr="Decorative image: 10 icons of people, being 6 colored blue and 4 colored black">
            <a:extLst>
              <a:ext uri="{FF2B5EF4-FFF2-40B4-BE49-F238E27FC236}">
                <a16:creationId xmlns:a16="http://schemas.microsoft.com/office/drawing/2014/main" id="{4CC5196D-4F15-4F0B-856B-797D321F4C2A}"/>
              </a:ext>
            </a:extLst>
          </p:cNvPr>
          <p:cNvGrpSpPr/>
          <p:nvPr/>
        </p:nvGrpSpPr>
        <p:grpSpPr>
          <a:xfrm>
            <a:off x="8121034" y="267100"/>
            <a:ext cx="3363689" cy="511632"/>
            <a:chOff x="8121034" y="267100"/>
            <a:chExt cx="3363689" cy="511632"/>
          </a:xfrm>
        </p:grpSpPr>
        <p:pic>
          <p:nvPicPr>
            <p:cNvPr id="37" name="Graphic 36">
              <a:extLst>
                <a:ext uri="{FF2B5EF4-FFF2-40B4-BE49-F238E27FC236}">
                  <a16:creationId xmlns:a16="http://schemas.microsoft.com/office/drawing/2014/main" id="{52290332-A915-44E2-9AAC-732477E9DE2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21034" y="267103"/>
              <a:ext cx="511629" cy="511629"/>
            </a:xfrm>
            <a:prstGeom prst="rect">
              <a:avLst/>
            </a:prstGeom>
          </p:spPr>
        </p:pic>
        <p:pic>
          <p:nvPicPr>
            <p:cNvPr id="38" name="Graphic 37">
              <a:extLst>
                <a:ext uri="{FF2B5EF4-FFF2-40B4-BE49-F238E27FC236}">
                  <a16:creationId xmlns:a16="http://schemas.microsoft.com/office/drawing/2014/main" id="{AC2B1467-1B7F-4F06-9A08-FE049FC38F47}"/>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47606" y="267102"/>
              <a:ext cx="511629" cy="511629"/>
            </a:xfrm>
            <a:prstGeom prst="rect">
              <a:avLst/>
            </a:prstGeom>
          </p:spPr>
        </p:pic>
        <p:pic>
          <p:nvPicPr>
            <p:cNvPr id="39" name="Graphic 38">
              <a:extLst>
                <a:ext uri="{FF2B5EF4-FFF2-40B4-BE49-F238E27FC236}">
                  <a16:creationId xmlns:a16="http://schemas.microsoft.com/office/drawing/2014/main" id="{1A882A5E-25B3-4D80-913C-5F98342CDB8F}"/>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52406" y="267102"/>
              <a:ext cx="511629" cy="511629"/>
            </a:xfrm>
            <a:prstGeom prst="rect">
              <a:avLst/>
            </a:prstGeom>
          </p:spPr>
        </p:pic>
        <p:pic>
          <p:nvPicPr>
            <p:cNvPr id="40" name="Graphic 39">
              <a:extLst>
                <a:ext uri="{FF2B5EF4-FFF2-40B4-BE49-F238E27FC236}">
                  <a16:creationId xmlns:a16="http://schemas.microsoft.com/office/drawing/2014/main" id="{2D172A49-39C0-4BA7-AC79-0A29DBACA6D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78978" y="267101"/>
              <a:ext cx="511629" cy="511629"/>
            </a:xfrm>
            <a:prstGeom prst="rect">
              <a:avLst/>
            </a:prstGeom>
          </p:spPr>
        </p:pic>
        <p:pic>
          <p:nvPicPr>
            <p:cNvPr id="41" name="Graphic 40">
              <a:extLst>
                <a:ext uri="{FF2B5EF4-FFF2-40B4-BE49-F238E27FC236}">
                  <a16:creationId xmlns:a16="http://schemas.microsoft.com/office/drawing/2014/main" id="{FB7A28E4-26FC-4123-9852-38F031169D9A}"/>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83778" y="267103"/>
              <a:ext cx="511629" cy="511629"/>
            </a:xfrm>
            <a:prstGeom prst="rect">
              <a:avLst/>
            </a:prstGeom>
          </p:spPr>
        </p:pic>
        <p:pic>
          <p:nvPicPr>
            <p:cNvPr id="42" name="Graphic 41">
              <a:extLst>
                <a:ext uri="{FF2B5EF4-FFF2-40B4-BE49-F238E27FC236}">
                  <a16:creationId xmlns:a16="http://schemas.microsoft.com/office/drawing/2014/main" id="{CABC270D-5BBD-45C5-BF49-2722EEF881D4}"/>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10350" y="267102"/>
              <a:ext cx="511629" cy="511629"/>
            </a:xfrm>
            <a:prstGeom prst="rect">
              <a:avLst/>
            </a:prstGeom>
          </p:spPr>
        </p:pic>
        <p:pic>
          <p:nvPicPr>
            <p:cNvPr id="43" name="Graphic 42">
              <a:extLst>
                <a:ext uri="{FF2B5EF4-FFF2-40B4-BE49-F238E27FC236}">
                  <a16:creationId xmlns:a16="http://schemas.microsoft.com/office/drawing/2014/main" id="{D99E15F7-65C2-4784-9296-920683FCBC59}"/>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5150" y="267102"/>
              <a:ext cx="511629" cy="511629"/>
            </a:xfrm>
            <a:prstGeom prst="rect">
              <a:avLst/>
            </a:prstGeom>
          </p:spPr>
        </p:pic>
        <p:pic>
          <p:nvPicPr>
            <p:cNvPr id="44" name="Graphic 43">
              <a:extLst>
                <a:ext uri="{FF2B5EF4-FFF2-40B4-BE49-F238E27FC236}">
                  <a16:creationId xmlns:a16="http://schemas.microsoft.com/office/drawing/2014/main" id="{CAE1C71A-4E7F-49D5-9BC7-B78D898FDB4B}"/>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341722" y="267101"/>
              <a:ext cx="511629" cy="511629"/>
            </a:xfrm>
            <a:prstGeom prst="rect">
              <a:avLst/>
            </a:prstGeom>
          </p:spPr>
        </p:pic>
        <p:pic>
          <p:nvPicPr>
            <p:cNvPr id="45" name="Graphic 44">
              <a:extLst>
                <a:ext uri="{FF2B5EF4-FFF2-40B4-BE49-F238E27FC236}">
                  <a16:creationId xmlns:a16="http://schemas.microsoft.com/office/drawing/2014/main" id="{85C71DF5-81CF-40DA-8EB8-135382A96054}"/>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646522" y="267101"/>
              <a:ext cx="511629" cy="511629"/>
            </a:xfrm>
            <a:prstGeom prst="rect">
              <a:avLst/>
            </a:prstGeom>
          </p:spPr>
        </p:pic>
        <p:pic>
          <p:nvPicPr>
            <p:cNvPr id="46" name="Graphic 45">
              <a:extLst>
                <a:ext uri="{FF2B5EF4-FFF2-40B4-BE49-F238E27FC236}">
                  <a16:creationId xmlns:a16="http://schemas.microsoft.com/office/drawing/2014/main" id="{37F687E1-24C6-4CB7-A05B-A74390C5A7E5}"/>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973094" y="267100"/>
              <a:ext cx="511629" cy="511629"/>
            </a:xfrm>
            <a:prstGeom prst="rect">
              <a:avLst/>
            </a:prstGeom>
          </p:spPr>
        </p:pic>
      </p:grpSp>
      <p:sp>
        <p:nvSpPr>
          <p:cNvPr id="68" name="TextBox 67">
            <a:extLst>
              <a:ext uri="{FF2B5EF4-FFF2-40B4-BE49-F238E27FC236}">
                <a16:creationId xmlns:a16="http://schemas.microsoft.com/office/drawing/2014/main" id="{610176B7-F177-4ECE-B59C-FBC3B3CDD01B}"/>
              </a:ext>
            </a:extLst>
          </p:cNvPr>
          <p:cNvSpPr txBox="1"/>
          <p:nvPr/>
        </p:nvSpPr>
        <p:spPr>
          <a:xfrm>
            <a:off x="7979466" y="778729"/>
            <a:ext cx="3973395" cy="707886"/>
          </a:xfrm>
          <a:prstGeom prst="rect">
            <a:avLst/>
          </a:prstGeom>
          <a:noFill/>
        </p:spPr>
        <p:txBody>
          <a:bodyPr wrap="square">
            <a:spAutoFit/>
          </a:bodyPr>
          <a:lstStyle/>
          <a:p>
            <a:pPr algn="ctr"/>
            <a:r>
              <a:rPr lang="en-US" sz="2400" b="1" dirty="0">
                <a:solidFill>
                  <a:srgbClr val="000000"/>
                </a:solidFill>
                <a:latin typeface="Calibri" panose="020F0502020204030204" pitchFamily="34" charset="0"/>
                <a:cs typeface="Calibri" panose="020F0502020204030204" pitchFamily="34" charset="0"/>
              </a:rPr>
              <a:t>21 </a:t>
            </a:r>
            <a:r>
              <a:rPr lang="en-US" sz="2000" b="1" dirty="0">
                <a:solidFill>
                  <a:srgbClr val="000000"/>
                </a:solidFill>
                <a:latin typeface="Calibri" panose="020F0502020204030204" pitchFamily="34" charset="0"/>
                <a:cs typeface="Calibri" panose="020F0502020204030204" pitchFamily="34" charset="0"/>
              </a:rPr>
              <a:t>in</a:t>
            </a:r>
            <a:r>
              <a:rPr lang="en-US" sz="2400" b="1" dirty="0">
                <a:solidFill>
                  <a:srgbClr val="000000"/>
                </a:solidFill>
                <a:latin typeface="Calibri" panose="020F0502020204030204" pitchFamily="34" charset="0"/>
                <a:cs typeface="Calibri" panose="020F0502020204030204" pitchFamily="34" charset="0"/>
              </a:rPr>
              <a:t> 35 </a:t>
            </a:r>
            <a:r>
              <a:rPr lang="en-US" sz="1600" dirty="0">
                <a:solidFill>
                  <a:srgbClr val="000000"/>
                </a:solidFill>
                <a:latin typeface="Calibri" panose="020F0502020204030204" pitchFamily="34" charset="0"/>
                <a:cs typeface="Calibri" panose="020F0502020204030204" pitchFamily="34" charset="0"/>
              </a:rPr>
              <a:t>(or 6 in 10) reported </a:t>
            </a:r>
            <a:r>
              <a:rPr lang="en-US" sz="1600" dirty="0">
                <a:solidFill>
                  <a:srgbClr val="000000"/>
                </a:solidFill>
                <a:effectLst/>
                <a:latin typeface="Calibri" panose="020F0502020204030204" pitchFamily="34" charset="0"/>
                <a:cs typeface="Calibri" panose="020F0502020204030204" pitchFamily="34" charset="0"/>
              </a:rPr>
              <a:t>having their </a:t>
            </a:r>
            <a:r>
              <a:rPr lang="en-US" sz="1600" b="1" dirty="0">
                <a:solidFill>
                  <a:srgbClr val="000000"/>
                </a:solidFill>
                <a:latin typeface="Calibri" panose="020F0502020204030204" pitchFamily="34" charset="0"/>
                <a:cs typeface="Calibri" panose="020F0502020204030204" pitchFamily="34" charset="0"/>
              </a:rPr>
              <a:t>w</a:t>
            </a:r>
            <a:r>
              <a:rPr lang="en-US" sz="1600" b="1" dirty="0">
                <a:solidFill>
                  <a:srgbClr val="000000"/>
                </a:solidFill>
                <a:effectLst/>
                <a:latin typeface="Calibri" panose="020F0502020204030204" pitchFamily="34" charset="0"/>
                <a:cs typeface="Calibri" panose="020F0502020204030204" pitchFamily="34" charset="0"/>
              </a:rPr>
              <a:t>ork/employment </a:t>
            </a:r>
            <a:r>
              <a:rPr lang="en-US" sz="1600" dirty="0">
                <a:solidFill>
                  <a:srgbClr val="000000"/>
                </a:solidFill>
                <a:effectLst/>
                <a:latin typeface="Calibri" panose="020F0502020204030204" pitchFamily="34" charset="0"/>
                <a:cs typeface="Calibri" panose="020F0502020204030204" pitchFamily="34" charset="0"/>
              </a:rPr>
              <a:t>impacted by COVID-19</a:t>
            </a:r>
            <a:endParaRPr lang="en-US" sz="1600" dirty="0">
              <a:latin typeface="Calibri" panose="020F0502020204030204" pitchFamily="34" charset="0"/>
              <a:cs typeface="Calibri" panose="020F0502020204030204" pitchFamily="34" charset="0"/>
            </a:endParaRPr>
          </a:p>
        </p:txBody>
      </p:sp>
      <p:grpSp>
        <p:nvGrpSpPr>
          <p:cNvPr id="4" name="Group 3" descr="Decorative image: tag with an icon of a person with solid gray fill">
            <a:extLst>
              <a:ext uri="{FF2B5EF4-FFF2-40B4-BE49-F238E27FC236}">
                <a16:creationId xmlns:a16="http://schemas.microsoft.com/office/drawing/2014/main" id="{FF4C27AB-47E2-4BB7-AA86-F62E01706286}"/>
              </a:ext>
            </a:extLst>
          </p:cNvPr>
          <p:cNvGrpSpPr/>
          <p:nvPr/>
        </p:nvGrpSpPr>
        <p:grpSpPr>
          <a:xfrm>
            <a:off x="11431113" y="1339590"/>
            <a:ext cx="785303" cy="785303"/>
            <a:chOff x="11431113" y="1339590"/>
            <a:chExt cx="785303" cy="785303"/>
          </a:xfrm>
        </p:grpSpPr>
        <p:pic>
          <p:nvPicPr>
            <p:cNvPr id="85" name="Graphic 84" descr="Decorative image: tag with an icon of a person with solid gray fill">
              <a:extLst>
                <a:ext uri="{FF2B5EF4-FFF2-40B4-BE49-F238E27FC236}">
                  <a16:creationId xmlns:a16="http://schemas.microsoft.com/office/drawing/2014/main" id="{610DECC8-3450-49EB-A598-01BAA582E2F0}"/>
                </a:ext>
                <a:ext uri="{C183D7F6-B498-43B3-948B-1728B52AA6E4}">
                  <adec:decorative xmlns:adec="http://schemas.microsoft.com/office/drawing/2017/decorative" val="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5654055" flipV="1">
              <a:off x="11431113" y="1339590"/>
              <a:ext cx="785303" cy="785303"/>
            </a:xfrm>
            <a:prstGeom prst="rect">
              <a:avLst/>
            </a:prstGeom>
          </p:spPr>
        </p:pic>
        <p:pic>
          <p:nvPicPr>
            <p:cNvPr id="47" name="Graphic 46">
              <a:extLst>
                <a:ext uri="{FF2B5EF4-FFF2-40B4-BE49-F238E27FC236}">
                  <a16:creationId xmlns:a16="http://schemas.microsoft.com/office/drawing/2014/main" id="{4A4B4F1D-AEF6-40B5-935C-000F95A6479E}"/>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744286" y="1618172"/>
              <a:ext cx="272963" cy="272963"/>
            </a:xfrm>
            <a:prstGeom prst="rect">
              <a:avLst/>
            </a:prstGeom>
          </p:spPr>
        </p:pic>
      </p:grpSp>
      <p:pic>
        <p:nvPicPr>
          <p:cNvPr id="34" name="Graphic 33" descr="Decorative image: icon of a person with solid gray fill">
            <a:extLst>
              <a:ext uri="{FF2B5EF4-FFF2-40B4-BE49-F238E27FC236}">
                <a16:creationId xmlns:a16="http://schemas.microsoft.com/office/drawing/2014/main" id="{DB05360F-75D5-4549-B56A-BBE325F8E17E}"/>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680288" y="1802755"/>
            <a:ext cx="480068" cy="480068"/>
          </a:xfrm>
          <a:prstGeom prst="rect">
            <a:avLst/>
          </a:prstGeom>
        </p:spPr>
      </p:pic>
      <p:sp>
        <p:nvSpPr>
          <p:cNvPr id="33" name="Rectangle 32">
            <a:extLst>
              <a:ext uri="{FF2B5EF4-FFF2-40B4-BE49-F238E27FC236}">
                <a16:creationId xmlns:a16="http://schemas.microsoft.com/office/drawing/2014/main" id="{146E9337-5063-4CCA-A1C5-0F5885D53953}"/>
              </a:ext>
              <a:ext uri="{C183D7F6-B498-43B3-948B-1728B52AA6E4}">
                <adec:decorative xmlns:adec="http://schemas.microsoft.com/office/drawing/2017/decorative" val="1"/>
              </a:ext>
            </a:extLst>
          </p:cNvPr>
          <p:cNvSpPr/>
          <p:nvPr/>
        </p:nvSpPr>
        <p:spPr>
          <a:xfrm rot="5400000">
            <a:off x="5635009" y="244803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0" name="TextBox 29">
            <a:extLst>
              <a:ext uri="{FF2B5EF4-FFF2-40B4-BE49-F238E27FC236}">
                <a16:creationId xmlns:a16="http://schemas.microsoft.com/office/drawing/2014/main" id="{E43344AF-4065-4A20-9659-22F28D973CF6}"/>
              </a:ext>
            </a:extLst>
          </p:cNvPr>
          <p:cNvSpPr txBox="1"/>
          <p:nvPr/>
        </p:nvSpPr>
        <p:spPr>
          <a:xfrm>
            <a:off x="6570268" y="1732834"/>
            <a:ext cx="3700130"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Of the 35 people interviewed:</a:t>
            </a:r>
          </a:p>
        </p:txBody>
      </p:sp>
      <p:sp>
        <p:nvSpPr>
          <p:cNvPr id="31" name="TextBox 30">
            <a:extLst>
              <a:ext uri="{FF2B5EF4-FFF2-40B4-BE49-F238E27FC236}">
                <a16:creationId xmlns:a16="http://schemas.microsoft.com/office/drawing/2014/main" id="{3AE5DBAC-314A-41B5-8D3E-4D6455C9E740}"/>
              </a:ext>
            </a:extLst>
          </p:cNvPr>
          <p:cNvSpPr txBox="1"/>
          <p:nvPr/>
        </p:nvSpPr>
        <p:spPr>
          <a:xfrm>
            <a:off x="6496107" y="2069812"/>
            <a:ext cx="5529308" cy="2715295"/>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8  </a:t>
            </a:r>
            <a:r>
              <a:rPr lang="en-US" dirty="0">
                <a:cs typeface="Calibri" panose="020F0502020204030204" pitchFamily="34" charset="0"/>
              </a:rPr>
              <a:t>stopped working to care for self or others in the household</a:t>
            </a:r>
          </a:p>
          <a:p>
            <a:pPr marL="228600" indent="0">
              <a:buNone/>
            </a:pPr>
            <a:r>
              <a:rPr lang="en-US" b="1" dirty="0">
                <a:cs typeface="Calibri" panose="020F0502020204030204" pitchFamily="34" charset="0"/>
              </a:rPr>
              <a:t>6 </a:t>
            </a:r>
            <a:r>
              <a:rPr lang="en-US" dirty="0">
                <a:cs typeface="Calibri" panose="020F0502020204030204" pitchFamily="34" charset="0"/>
              </a:rPr>
              <a:t> lost my job, and got a new one</a:t>
            </a:r>
          </a:p>
          <a:p>
            <a:pPr marL="228600" indent="0">
              <a:buNone/>
            </a:pPr>
            <a:r>
              <a:rPr lang="en-US" b="1" dirty="0">
                <a:cs typeface="Calibri" panose="020F0502020204030204" pitchFamily="34" charset="0"/>
              </a:rPr>
              <a:t>6  </a:t>
            </a:r>
            <a:r>
              <a:rPr lang="en-US" dirty="0">
                <a:cs typeface="Calibri" panose="020F0502020204030204" pitchFamily="34" charset="0"/>
              </a:rPr>
              <a:t>other situation</a:t>
            </a:r>
          </a:p>
          <a:p>
            <a:pPr marL="228600" indent="0">
              <a:buNone/>
            </a:pPr>
            <a:r>
              <a:rPr lang="en-US" b="1" dirty="0">
                <a:cs typeface="Calibri" panose="020F0502020204030204" pitchFamily="34" charset="0"/>
              </a:rPr>
              <a:t>4  </a:t>
            </a:r>
            <a:r>
              <a:rPr lang="en-US" dirty="0">
                <a:cs typeface="Calibri" panose="020F0502020204030204" pitchFamily="34" charset="0"/>
              </a:rPr>
              <a:t>my workplace closed due to COVID</a:t>
            </a:r>
          </a:p>
          <a:p>
            <a:pPr marL="228600" indent="0">
              <a:buNone/>
            </a:pPr>
            <a:r>
              <a:rPr lang="en-US" b="1" dirty="0">
                <a:cs typeface="Calibri" panose="020F0502020204030204" pitchFamily="34" charset="0"/>
              </a:rPr>
              <a:t>4 </a:t>
            </a:r>
            <a:r>
              <a:rPr lang="en-US" dirty="0">
                <a:cs typeface="Calibri" panose="020F0502020204030204" pitchFamily="34" charset="0"/>
              </a:rPr>
              <a:t> got a new job</a:t>
            </a:r>
          </a:p>
          <a:p>
            <a:pPr marL="228600" indent="0">
              <a:buNone/>
            </a:pPr>
            <a:r>
              <a:rPr lang="en-US" b="1" dirty="0">
                <a:cs typeface="Calibri" panose="020F0502020204030204" pitchFamily="34" charset="0"/>
              </a:rPr>
              <a:t>4  </a:t>
            </a:r>
            <a:r>
              <a:rPr lang="en-US" dirty="0">
                <a:cs typeface="Calibri" panose="020F0502020204030204" pitchFamily="34" charset="0"/>
              </a:rPr>
              <a:t>sought out new or additional sources of income</a:t>
            </a:r>
          </a:p>
          <a:p>
            <a:pPr marL="228600" indent="0">
              <a:buNone/>
            </a:pPr>
            <a:r>
              <a:rPr lang="en-US" b="1" dirty="0">
                <a:cs typeface="Calibri" panose="020F0502020204030204" pitchFamily="34" charset="0"/>
              </a:rPr>
              <a:t>4  </a:t>
            </a:r>
            <a:r>
              <a:rPr lang="en-US" dirty="0">
                <a:cs typeface="Calibri" panose="020F0502020204030204" pitchFamily="34" charset="0"/>
              </a:rPr>
              <a:t>got furloughed (laid off, temporarily) or had work hours cut</a:t>
            </a:r>
          </a:p>
          <a:p>
            <a:pPr marL="228600" indent="0">
              <a:buNone/>
            </a:pPr>
            <a:r>
              <a:rPr lang="en-US" b="1" dirty="0">
                <a:cs typeface="Calibri" panose="020F0502020204030204" pitchFamily="34" charset="0"/>
              </a:rPr>
              <a:t>3 </a:t>
            </a:r>
            <a:r>
              <a:rPr lang="en-US" dirty="0">
                <a:cs typeface="Calibri" panose="020F0502020204030204" pitchFamily="34" charset="0"/>
              </a:rPr>
              <a:t> lost my job, and have not found another one yet</a:t>
            </a:r>
          </a:p>
          <a:p>
            <a:pPr marL="228600" indent="0">
              <a:buNone/>
            </a:pPr>
            <a:r>
              <a:rPr lang="en-US" b="1" dirty="0">
                <a:cs typeface="Calibri" panose="020F0502020204030204" pitchFamily="34" charset="0"/>
              </a:rPr>
              <a:t>2  </a:t>
            </a:r>
            <a:r>
              <a:rPr lang="en-US" dirty="0">
                <a:cs typeface="Calibri" panose="020F0502020204030204" pitchFamily="34" charset="0"/>
              </a:rPr>
              <a:t>lost my job, and am not looking for another right now</a:t>
            </a:r>
          </a:p>
          <a:p>
            <a:pPr marL="228600" indent="0">
              <a:buNone/>
            </a:pPr>
            <a:r>
              <a:rPr lang="en-US" b="1" dirty="0">
                <a:cs typeface="Calibri" panose="020F0502020204030204" pitchFamily="34" charset="0"/>
              </a:rPr>
              <a:t>1  </a:t>
            </a:r>
            <a:r>
              <a:rPr lang="en-US" dirty="0">
                <a:cs typeface="Calibri" panose="020F0502020204030204" pitchFamily="34" charset="0"/>
              </a:rPr>
              <a:t>got a pay (or hours) cut</a:t>
            </a:r>
          </a:p>
        </p:txBody>
      </p:sp>
      <p:sp>
        <p:nvSpPr>
          <p:cNvPr id="7" name="TextBox 6">
            <a:extLst>
              <a:ext uri="{FF2B5EF4-FFF2-40B4-BE49-F238E27FC236}">
                <a16:creationId xmlns:a16="http://schemas.microsoft.com/office/drawing/2014/main" id="{8B7182E1-F111-4DA4-8D21-595BCF2E5DF1}"/>
              </a:ext>
              <a:ext uri="{C183D7F6-B498-43B3-948B-1728B52AA6E4}">
                <adec:decorative xmlns:adec="http://schemas.microsoft.com/office/drawing/2017/decorative" val="0"/>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90" name="Graphic 89" descr="Decorative image: icon of 3 people sitting around a table with solid gray fill">
            <a:extLst>
              <a:ext uri="{FF2B5EF4-FFF2-40B4-BE49-F238E27FC236}">
                <a16:creationId xmlns:a16="http://schemas.microsoft.com/office/drawing/2014/main" id="{96677B3F-72C4-4541-8E06-84F524666AA3}"/>
              </a:ext>
              <a:ext uri="{C183D7F6-B498-43B3-948B-1728B52AA6E4}">
                <adec:decorative xmlns:adec="http://schemas.microsoft.com/office/drawing/2017/decorative" val="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49999" y="1536009"/>
            <a:ext cx="562592" cy="562592"/>
          </a:xfrm>
          <a:prstGeom prst="rect">
            <a:avLst/>
          </a:prstGeom>
        </p:spPr>
      </p:pic>
      <p:pic>
        <p:nvPicPr>
          <p:cNvPr id="91" name="Graphic 90" descr="Decorative image: icon of a person with solid gray fill">
            <a:extLst>
              <a:ext uri="{FF2B5EF4-FFF2-40B4-BE49-F238E27FC236}">
                <a16:creationId xmlns:a16="http://schemas.microsoft.com/office/drawing/2014/main" id="{67F9BAB0-6437-4EBB-9EA1-03BF7B9971F6}"/>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91261" y="2198931"/>
            <a:ext cx="480068" cy="480068"/>
          </a:xfrm>
          <a:prstGeom prst="rect">
            <a:avLst/>
          </a:prstGeom>
        </p:spPr>
      </p:pic>
      <p:sp>
        <p:nvSpPr>
          <p:cNvPr id="87" name="Rectangle 86">
            <a:extLst>
              <a:ext uri="{FF2B5EF4-FFF2-40B4-BE49-F238E27FC236}">
                <a16:creationId xmlns:a16="http://schemas.microsoft.com/office/drawing/2014/main" id="{F0958FE5-03C8-41BD-AB51-DA464AA43902}"/>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5" name="TextBox 74">
            <a:extLst>
              <a:ext uri="{FF2B5EF4-FFF2-40B4-BE49-F238E27FC236}">
                <a16:creationId xmlns:a16="http://schemas.microsoft.com/office/drawing/2014/main" id="{B7F9E4D1-4033-4F6C-B171-095023BF0ED4}"/>
              </a:ext>
            </a:extLst>
          </p:cNvPr>
          <p:cNvSpPr txBox="1"/>
          <p:nvPr/>
        </p:nvSpPr>
        <p:spPr>
          <a:xfrm>
            <a:off x="817173" y="1914840"/>
            <a:ext cx="4514243" cy="3242234"/>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Having to quit/not return to work/change jobs due to the need to protect against COVID-19</a:t>
            </a:r>
          </a:p>
          <a:p>
            <a:r>
              <a:rPr lang="en-US" dirty="0">
                <a:cs typeface="Calibri" panose="020F0502020204030204" pitchFamily="34" charset="0"/>
              </a:rPr>
              <a:t>Having work hours cut or being furloughed</a:t>
            </a:r>
          </a:p>
          <a:p>
            <a:r>
              <a:rPr lang="en-US" dirty="0">
                <a:cs typeface="Calibri" panose="020F0502020204030204" pitchFamily="34" charset="0"/>
              </a:rPr>
              <a:t>Having workplace close</a:t>
            </a:r>
          </a:p>
          <a:p>
            <a:r>
              <a:rPr lang="en-US" dirty="0">
                <a:cs typeface="Calibri" panose="020F0502020204030204" pitchFamily="34" charset="0"/>
              </a:rPr>
              <a:t>Mental health issues related to COVID leading to loss of job</a:t>
            </a:r>
          </a:p>
          <a:p>
            <a:r>
              <a:rPr lang="en-US" dirty="0">
                <a:cs typeface="Calibri" panose="020F0502020204030204" pitchFamily="34" charset="0"/>
              </a:rPr>
              <a:t>Increased difficulties to get a new job</a:t>
            </a:r>
          </a:p>
          <a:p>
            <a:r>
              <a:rPr lang="en-US" dirty="0">
                <a:cs typeface="Calibri" panose="020F0502020204030204" pitchFamily="34" charset="0"/>
              </a:rPr>
              <a:t>Having to shift to working from home</a:t>
            </a:r>
          </a:p>
          <a:p>
            <a:r>
              <a:rPr lang="en-US" dirty="0">
                <a:cs typeface="Calibri" panose="020F0502020204030204" pitchFamily="34" charset="0"/>
              </a:rPr>
              <a:t>Decreased demand for and the ability of business owner to provide services</a:t>
            </a:r>
          </a:p>
          <a:p>
            <a:r>
              <a:rPr lang="en-US" dirty="0">
                <a:cs typeface="Calibri" panose="020F0502020204030204" pitchFamily="34" charset="0"/>
              </a:rPr>
              <a:t>Getting more flexibility at work, e.g. being allowed to work from home</a:t>
            </a:r>
          </a:p>
        </p:txBody>
      </p:sp>
      <p:pic>
        <p:nvPicPr>
          <p:cNvPr id="76" name="Graphic 75" descr="Decorative image: gray comment box with a plus sign inside">
            <a:extLst>
              <a:ext uri="{FF2B5EF4-FFF2-40B4-BE49-F238E27FC236}">
                <a16:creationId xmlns:a16="http://schemas.microsoft.com/office/drawing/2014/main" id="{7BF82B35-8FE1-4EEB-A720-0C7732A72140}"/>
              </a:ext>
              <a:ext uri="{C183D7F6-B498-43B3-948B-1728B52AA6E4}">
                <adec:decorative xmlns:adec="http://schemas.microsoft.com/office/drawing/2017/decorative" val="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734840" y="4796845"/>
            <a:ext cx="403852" cy="403852"/>
          </a:xfrm>
          <a:prstGeom prst="rect">
            <a:avLst/>
          </a:prstGeom>
        </p:spPr>
      </p:pic>
      <p:sp>
        <p:nvSpPr>
          <p:cNvPr id="35" name="TextBox 34">
            <a:extLst>
              <a:ext uri="{FF2B5EF4-FFF2-40B4-BE49-F238E27FC236}">
                <a16:creationId xmlns:a16="http://schemas.microsoft.com/office/drawing/2014/main" id="{19249C0C-C04B-4A3B-A74B-6498A6FFFA71}"/>
              </a:ext>
            </a:extLst>
          </p:cNvPr>
          <p:cNvSpPr txBox="1"/>
          <p:nvPr/>
        </p:nvSpPr>
        <p:spPr>
          <a:xfrm>
            <a:off x="761999" y="5047899"/>
            <a:ext cx="4514243"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Having more work opportunities available with increase in telework</a:t>
            </a:r>
          </a:p>
        </p:txBody>
      </p:sp>
      <p:pic>
        <p:nvPicPr>
          <p:cNvPr id="95" name="Graphic 94" descr="Decorative image: gray comment box with a plus sign inside">
            <a:extLst>
              <a:ext uri="{FF2B5EF4-FFF2-40B4-BE49-F238E27FC236}">
                <a16:creationId xmlns:a16="http://schemas.microsoft.com/office/drawing/2014/main" id="{D5F644B0-6396-4D27-8421-79518E823981}"/>
              </a:ext>
              <a:ext uri="{C183D7F6-B498-43B3-948B-1728B52AA6E4}">
                <adec:decorative xmlns:adec="http://schemas.microsoft.com/office/drawing/2017/decorative" val="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537769" y="5280161"/>
            <a:ext cx="403852" cy="403852"/>
          </a:xfrm>
          <a:prstGeom prst="rect">
            <a:avLst/>
          </a:prstGeom>
        </p:spPr>
      </p:pic>
      <p:sp>
        <p:nvSpPr>
          <p:cNvPr id="48" name="Rounded Rectangle 3">
            <a:extLst>
              <a:ext uri="{FF2B5EF4-FFF2-40B4-BE49-F238E27FC236}">
                <a16:creationId xmlns:a16="http://schemas.microsoft.com/office/drawing/2014/main" id="{2E05BE70-C194-464A-8D22-664EA66B6FBE}"/>
              </a:ext>
              <a:ext uri="{C183D7F6-B498-43B3-948B-1728B52AA6E4}">
                <adec:decorative xmlns:adec="http://schemas.microsoft.com/office/drawing/2017/decorative" val="1"/>
              </a:ext>
            </a:extLst>
          </p:cNvPr>
          <p:cNvSpPr/>
          <p:nvPr/>
        </p:nvSpPr>
        <p:spPr>
          <a:xfrm>
            <a:off x="5731901" y="4919769"/>
            <a:ext cx="6385001" cy="1826908"/>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49" name="Graphic 48" descr="Closed quotation mark">
            <a:extLst>
              <a:ext uri="{FF2B5EF4-FFF2-40B4-BE49-F238E27FC236}">
                <a16:creationId xmlns:a16="http://schemas.microsoft.com/office/drawing/2014/main" id="{DF5629D7-A338-4978-8E65-5F3BE0A34467}"/>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flipH="1">
            <a:off x="5609704" y="4970302"/>
            <a:ext cx="564648" cy="564648"/>
          </a:xfrm>
          <a:prstGeom prst="rect">
            <a:avLst/>
          </a:prstGeom>
        </p:spPr>
      </p:pic>
      <p:sp>
        <p:nvSpPr>
          <p:cNvPr id="50" name="TextBox 49">
            <a:extLst>
              <a:ext uri="{FF2B5EF4-FFF2-40B4-BE49-F238E27FC236}">
                <a16:creationId xmlns:a16="http://schemas.microsoft.com/office/drawing/2014/main" id="{235AF89A-7C19-4FBC-923F-F2F3378E8CEA}"/>
              </a:ext>
            </a:extLst>
          </p:cNvPr>
          <p:cNvSpPr txBox="1"/>
          <p:nvPr/>
        </p:nvSpPr>
        <p:spPr>
          <a:xfrm>
            <a:off x="6056126" y="5165394"/>
            <a:ext cx="6050936" cy="1323439"/>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Because I'm immunosuppressed, at high risk for COVID, I decided to just work online. And that really impacted the hours that I'm working. I'm working less because of that.  They don't have a lot of the online work for me to do. Not as much as when I was working in-person.</a:t>
            </a:r>
            <a:endParaRPr lang="en-US" sz="2400" i="1" dirty="0">
              <a:latin typeface="Calibri" panose="020F0502020204030204" pitchFamily="34" charset="0"/>
              <a:ea typeface="+mn-lt"/>
              <a:cs typeface="Calibri" panose="020F0502020204030204" pitchFamily="34" charset="0"/>
            </a:endParaRPr>
          </a:p>
          <a:p>
            <a:r>
              <a:rPr lang="en-US" sz="1600" i="1" dirty="0">
                <a:latin typeface="Calibri" panose="020F0502020204030204" pitchFamily="34" charset="0"/>
                <a:ea typeface="+mn-lt"/>
                <a:cs typeface="Calibri" panose="020F0502020204030204" pitchFamily="34" charset="0"/>
              </a:rPr>
              <a:t>-Interviewee</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119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3">
            <a:extLst>
              <a:ext uri="{FF2B5EF4-FFF2-40B4-BE49-F238E27FC236}">
                <a16:creationId xmlns:a16="http://schemas.microsoft.com/office/drawing/2014/main" id="{E43F3D01-38F8-4B03-97F6-1D6839A0ECA5}"/>
              </a:ext>
              <a:ext uri="{C183D7F6-B498-43B3-948B-1728B52AA6E4}">
                <adec:decorative xmlns:adec="http://schemas.microsoft.com/office/drawing/2017/decorative" val="1"/>
              </a:ext>
            </a:extLst>
          </p:cNvPr>
          <p:cNvSpPr/>
          <p:nvPr/>
        </p:nvSpPr>
        <p:spPr>
          <a:xfrm>
            <a:off x="1398280" y="5283599"/>
            <a:ext cx="9671797" cy="1535489"/>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73" name="Graphic 72" descr="Decorative image: Employee badge with solid black fill">
            <a:extLst>
              <a:ext uri="{FF2B5EF4-FFF2-40B4-BE49-F238E27FC236}">
                <a16:creationId xmlns:a16="http://schemas.microsoft.com/office/drawing/2014/main" id="{1CC7423C-4339-4BF0-9040-E9CB56584AA5}"/>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010" y="345160"/>
            <a:ext cx="575989" cy="575989"/>
          </a:xfrm>
          <a:prstGeom prst="rect">
            <a:avLst/>
          </a:prstGeom>
        </p:spPr>
      </p:pic>
      <p:sp>
        <p:nvSpPr>
          <p:cNvPr id="74" name="Title 73">
            <a:extLst>
              <a:ext uri="{FF2B5EF4-FFF2-40B4-BE49-F238E27FC236}">
                <a16:creationId xmlns:a16="http://schemas.microsoft.com/office/drawing/2014/main" id="{80F57007-2C47-4215-B448-2F1A037C99AC}"/>
              </a:ext>
            </a:extLst>
          </p:cNvPr>
          <p:cNvSpPr txBox="1">
            <a:spLocks noGrp="1"/>
          </p:cNvSpPr>
          <p:nvPr>
            <p:ph type="title" idx="4294967295"/>
          </p:nvPr>
        </p:nvSpPr>
        <p:spPr>
          <a:xfrm>
            <a:off x="804241" y="370228"/>
            <a:ext cx="575146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Work/Employment </a:t>
            </a:r>
            <a:r>
              <a:rPr lang="en-US" sz="3200" b="0" i="0" kern="1200" baseline="0" dirty="0">
                <a:solidFill>
                  <a:schemeClr val="bg1"/>
                </a:solidFill>
                <a:effectLst/>
              </a:rPr>
              <a:t>(part 2)</a:t>
            </a:r>
            <a:endParaRPr kumimoji="0" lang="en-US"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
        <p:nvSpPr>
          <p:cNvPr id="17" name="Rectangle: Rounded Corners 16">
            <a:extLst>
              <a:ext uri="{FF2B5EF4-FFF2-40B4-BE49-F238E27FC236}">
                <a16:creationId xmlns:a16="http://schemas.microsoft.com/office/drawing/2014/main" id="{BD9505CB-D191-49B7-854D-FF6CEC464F90}"/>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Graphic 14" descr="Decorative image: icon of a person with solid gray fill">
            <a:extLst>
              <a:ext uri="{FF2B5EF4-FFF2-40B4-BE49-F238E27FC236}">
                <a16:creationId xmlns:a16="http://schemas.microsoft.com/office/drawing/2014/main" id="{252423F9-C9E3-4D6E-8BCC-0B7A0ECF3F6D}"/>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1261" y="1645257"/>
            <a:ext cx="480068" cy="480068"/>
          </a:xfrm>
          <a:prstGeom prst="rect">
            <a:avLst/>
          </a:prstGeom>
        </p:spPr>
      </p:pic>
      <p:sp>
        <p:nvSpPr>
          <p:cNvPr id="14" name="Rectangle 13">
            <a:extLst>
              <a:ext uri="{FF2B5EF4-FFF2-40B4-BE49-F238E27FC236}">
                <a16:creationId xmlns:a16="http://schemas.microsoft.com/office/drawing/2014/main" id="{891386F8-187F-4D61-AFA1-E73C17E96BBA}"/>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3" name="TextBox 12">
            <a:extLst>
              <a:ext uri="{FF2B5EF4-FFF2-40B4-BE49-F238E27FC236}">
                <a16:creationId xmlns:a16="http://schemas.microsoft.com/office/drawing/2014/main" id="{565A7C88-5514-46F4-8870-03CBD417DF1C}"/>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Participants were also asked:</a:t>
            </a:r>
          </a:p>
        </p:txBody>
      </p:sp>
      <p:sp>
        <p:nvSpPr>
          <p:cNvPr id="19" name="TextBox 18">
            <a:extLst>
              <a:ext uri="{FF2B5EF4-FFF2-40B4-BE49-F238E27FC236}">
                <a16:creationId xmlns:a16="http://schemas.microsoft.com/office/drawing/2014/main" id="{7A4B4FF0-B36C-47CE-B368-6C90C8365F2C}"/>
              </a:ext>
            </a:extLst>
          </p:cNvPr>
          <p:cNvSpPr txBox="1"/>
          <p:nvPr/>
        </p:nvSpPr>
        <p:spPr>
          <a:xfrm>
            <a:off x="1028030" y="1911185"/>
            <a:ext cx="6094378" cy="369332"/>
          </a:xfrm>
          <a:prstGeom prst="rect">
            <a:avLst/>
          </a:prstGeom>
          <a:noFill/>
        </p:spPr>
        <p:txBody>
          <a:bodyPr wrap="square">
            <a:spAutoFit/>
          </a:bodyPr>
          <a:lstStyle/>
          <a:p>
            <a:r>
              <a:rPr lang="en-US" sz="1800" dirty="0">
                <a:solidFill>
                  <a:srgbClr val="333333"/>
                </a:solidFill>
                <a:effectLst/>
                <a:latin typeface="Tableau Light"/>
              </a:rPr>
              <a:t>What is your current source of income?</a:t>
            </a:r>
            <a:endParaRPr lang="en-US" dirty="0"/>
          </a:p>
        </p:txBody>
      </p:sp>
      <p:graphicFrame>
        <p:nvGraphicFramePr>
          <p:cNvPr id="16" name="Chart 15" descr="Bar chart showing that 15 respondents answered I receive benefits: SSI/SSDI (Social Security/Disability)&#10;8 respondents answered I don't work and I am NOT looking&#10;7 respondents answered I am unable to work&#10;7 respondents answered I receive benefits:  Other&#10;6 respondents answered lost my job, and got a new one&#10;6 respondents answered I don't work but I am looking&#10;4 respondents answered my workplace closed due to COVID&#10;3 respondents answered lost my job, and have not found another one yet&#10;2 respondents answered lost my job, and am not looking for another right now&#10;0 respondents answered I receive benefits: TANF (Temporary Assistance for Needy Families) &#10;0 respondents answered I receive benefits: VA Benefits (Military or Veteran's Assistance)">
            <a:extLst>
              <a:ext uri="{FF2B5EF4-FFF2-40B4-BE49-F238E27FC236}">
                <a16:creationId xmlns:a16="http://schemas.microsoft.com/office/drawing/2014/main" id="{0D859574-45C6-43CB-B092-153E84117F62}"/>
              </a:ext>
            </a:extLst>
          </p:cNvPr>
          <p:cNvGraphicFramePr>
            <a:graphicFrameLocks/>
          </p:cNvGraphicFramePr>
          <p:nvPr>
            <p:extLst>
              <p:ext uri="{D42A27DB-BD31-4B8C-83A1-F6EECF244321}">
                <p14:modId xmlns:p14="http://schemas.microsoft.com/office/powerpoint/2010/main" val="3714531824"/>
              </p:ext>
            </p:extLst>
          </p:nvPr>
        </p:nvGraphicFramePr>
        <p:xfrm>
          <a:off x="1028030" y="2219194"/>
          <a:ext cx="10639412" cy="2741295"/>
        </p:xfrm>
        <a:graphic>
          <a:graphicData uri="http://schemas.openxmlformats.org/drawingml/2006/chart">
            <c:chart xmlns:c="http://schemas.openxmlformats.org/drawingml/2006/chart" xmlns:r="http://schemas.openxmlformats.org/officeDocument/2006/relationships" r:id="rId7"/>
          </a:graphicData>
        </a:graphic>
      </p:graphicFrame>
      <p:pic>
        <p:nvPicPr>
          <p:cNvPr id="12" name="Graphic 11" descr="Closed quotation mark">
            <a:extLst>
              <a:ext uri="{FF2B5EF4-FFF2-40B4-BE49-F238E27FC236}">
                <a16:creationId xmlns:a16="http://schemas.microsoft.com/office/drawing/2014/main" id="{550DF060-1158-4566-9A4C-D54CD61531E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1398280" y="5225931"/>
            <a:ext cx="564648" cy="564648"/>
          </a:xfrm>
          <a:prstGeom prst="rect">
            <a:avLst/>
          </a:prstGeom>
        </p:spPr>
      </p:pic>
      <p:sp>
        <p:nvSpPr>
          <p:cNvPr id="49" name="TextBox 48">
            <a:extLst>
              <a:ext uri="{FF2B5EF4-FFF2-40B4-BE49-F238E27FC236}">
                <a16:creationId xmlns:a16="http://schemas.microsoft.com/office/drawing/2014/main" id="{DB41D896-0A52-49FD-805A-E29B737DC33D}"/>
              </a:ext>
            </a:extLst>
          </p:cNvPr>
          <p:cNvSpPr txBox="1"/>
          <p:nvPr/>
        </p:nvSpPr>
        <p:spPr>
          <a:xfrm>
            <a:off x="1799617" y="5416482"/>
            <a:ext cx="9270460"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will add that some positives that came out of it – that people who have disabilities... would have liked to have seen adapted a lot faster that [the] pandemic made possible –  was the push towards remote work. I don't drive or anything like that.  So going into work I was always very limited... Now that there are so many options out there that are purely remote that gives me a lot more opportunity to be able to find employment. </a:t>
            </a:r>
          </a:p>
          <a:p>
            <a:r>
              <a:rPr lang="en-US" dirty="0"/>
              <a:t>-KCDC</a:t>
            </a:r>
          </a:p>
        </p:txBody>
      </p:sp>
      <p:pic>
        <p:nvPicPr>
          <p:cNvPr id="11" name="Graphic 10" descr="Decorative image: gray comment box with a plus sign inside">
            <a:extLst>
              <a:ext uri="{FF2B5EF4-FFF2-40B4-BE49-F238E27FC236}">
                <a16:creationId xmlns:a16="http://schemas.microsoft.com/office/drawing/2014/main" id="{AD17DD99-6206-45FD-B413-4379DC9D5FB8}"/>
              </a:ext>
              <a:ext uri="{C183D7F6-B498-43B3-948B-1728B52AA6E4}">
                <adec:decorative xmlns:adec="http://schemas.microsoft.com/office/drawing/2017/decorative" val="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897357" y="6245031"/>
            <a:ext cx="574057" cy="574057"/>
          </a:xfrm>
          <a:prstGeom prst="rect">
            <a:avLst/>
          </a:prstGeom>
        </p:spPr>
      </p:pic>
      <p:sp>
        <p:nvSpPr>
          <p:cNvPr id="20" name="TextBox 19">
            <a:extLst>
              <a:ext uri="{FF2B5EF4-FFF2-40B4-BE49-F238E27FC236}">
                <a16:creationId xmlns:a16="http://schemas.microsoft.com/office/drawing/2014/main" id="{315969DE-5273-4B8C-8482-CED10B2A32C4}"/>
              </a:ext>
              <a:ext uri="{C183D7F6-B498-43B3-948B-1728B52AA6E4}">
                <adec:decorative xmlns:adec="http://schemas.microsoft.com/office/drawing/2017/decorative" val="1"/>
              </a:ext>
            </a:extLst>
          </p:cNvPr>
          <p:cNvSpPr txBox="1"/>
          <p:nvPr/>
        </p:nvSpPr>
        <p:spPr>
          <a:xfrm>
            <a:off x="7198311" y="4864268"/>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responses</a:t>
            </a:r>
          </a:p>
        </p:txBody>
      </p:sp>
    </p:spTree>
    <p:extLst>
      <p:ext uri="{BB962C8B-B14F-4D97-AF65-F5344CB8AC3E}">
        <p14:creationId xmlns:p14="http://schemas.microsoft.com/office/powerpoint/2010/main" val="3318296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Decorative image: Money with solid gray fill">
            <a:extLst>
              <a:ext uri="{FF2B5EF4-FFF2-40B4-BE49-F238E27FC236}">
                <a16:creationId xmlns:a16="http://schemas.microsoft.com/office/drawing/2014/main" id="{448C9C38-C1F8-4DB2-84F2-6B8DCD5D3F36}"/>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2521" y="384875"/>
            <a:ext cx="550300" cy="550300"/>
          </a:xfrm>
          <a:prstGeom prst="rect">
            <a:avLst/>
          </a:prstGeom>
        </p:spPr>
      </p:pic>
      <p:sp>
        <p:nvSpPr>
          <p:cNvPr id="7" name="Title 6">
            <a:extLst>
              <a:ext uri="{FF2B5EF4-FFF2-40B4-BE49-F238E27FC236}">
                <a16:creationId xmlns:a16="http://schemas.microsoft.com/office/drawing/2014/main" id="{E3F2723A-8B0E-4D8B-9CFE-03059589F015}"/>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Finances </a:t>
            </a:r>
            <a:r>
              <a:rPr lang="en-US" sz="3200" b="0" i="0" kern="1200" baseline="0" dirty="0">
                <a:solidFill>
                  <a:schemeClr val="bg1"/>
                </a:solidFill>
                <a:effectLst/>
              </a:rPr>
              <a:t>(part 1)</a:t>
            </a:r>
            <a:endParaRPr lang="en-US" dirty="0">
              <a:solidFill>
                <a:schemeClr val="bg1"/>
              </a:solidFill>
              <a:effectLst/>
            </a:endParaRPr>
          </a:p>
        </p:txBody>
      </p:sp>
      <p:sp>
        <p:nvSpPr>
          <p:cNvPr id="33" name="Rectangle: Rounded Corners 32">
            <a:extLst>
              <a:ext uri="{FF2B5EF4-FFF2-40B4-BE49-F238E27FC236}">
                <a16:creationId xmlns:a16="http://schemas.microsoft.com/office/drawing/2014/main" id="{6540FCAE-C1C9-4FA6-A36A-A45B55723AC5}"/>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descr="Decorative image: 10 icons of people, being 8 colored blue and 2 colored black">
            <a:extLst>
              <a:ext uri="{FF2B5EF4-FFF2-40B4-BE49-F238E27FC236}">
                <a16:creationId xmlns:a16="http://schemas.microsoft.com/office/drawing/2014/main" id="{16CD631D-CC62-4036-BE32-2590ED1D31FB}"/>
              </a:ext>
            </a:extLst>
          </p:cNvPr>
          <p:cNvGrpSpPr/>
          <p:nvPr/>
        </p:nvGrpSpPr>
        <p:grpSpPr>
          <a:xfrm>
            <a:off x="8121034" y="267100"/>
            <a:ext cx="3363689" cy="511632"/>
            <a:chOff x="8121034" y="267100"/>
            <a:chExt cx="3363689" cy="511632"/>
          </a:xfrm>
        </p:grpSpPr>
        <p:pic>
          <p:nvPicPr>
            <p:cNvPr id="10" name="Graphic 9">
              <a:extLst>
                <a:ext uri="{FF2B5EF4-FFF2-40B4-BE49-F238E27FC236}">
                  <a16:creationId xmlns:a16="http://schemas.microsoft.com/office/drawing/2014/main" id="{9CEE3D29-61D0-4550-A12A-13D741793F7D}"/>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21034" y="267103"/>
              <a:ext cx="511629" cy="511629"/>
            </a:xfrm>
            <a:prstGeom prst="rect">
              <a:avLst/>
            </a:prstGeom>
          </p:spPr>
        </p:pic>
        <p:pic>
          <p:nvPicPr>
            <p:cNvPr id="11" name="Graphic 10">
              <a:extLst>
                <a:ext uri="{FF2B5EF4-FFF2-40B4-BE49-F238E27FC236}">
                  <a16:creationId xmlns:a16="http://schemas.microsoft.com/office/drawing/2014/main" id="{99F52B72-BF6A-49F9-9AD4-95F9940F5AA4}"/>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52406" y="267102"/>
              <a:ext cx="511629" cy="511629"/>
            </a:xfrm>
            <a:prstGeom prst="rect">
              <a:avLst/>
            </a:prstGeom>
          </p:spPr>
        </p:pic>
        <p:pic>
          <p:nvPicPr>
            <p:cNvPr id="12" name="Graphic 11">
              <a:extLst>
                <a:ext uri="{FF2B5EF4-FFF2-40B4-BE49-F238E27FC236}">
                  <a16:creationId xmlns:a16="http://schemas.microsoft.com/office/drawing/2014/main" id="{6EB4F35F-F6F1-4904-A189-0AABD4E0C2A1}"/>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78978" y="267101"/>
              <a:ext cx="511629" cy="511629"/>
            </a:xfrm>
            <a:prstGeom prst="rect">
              <a:avLst/>
            </a:prstGeom>
          </p:spPr>
        </p:pic>
        <p:pic>
          <p:nvPicPr>
            <p:cNvPr id="13" name="Graphic 12">
              <a:extLst>
                <a:ext uri="{FF2B5EF4-FFF2-40B4-BE49-F238E27FC236}">
                  <a16:creationId xmlns:a16="http://schemas.microsoft.com/office/drawing/2014/main" id="{DA6A8EA6-6F51-4D27-9B5D-3601D8714D5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10350" y="267102"/>
              <a:ext cx="511629" cy="511629"/>
            </a:xfrm>
            <a:prstGeom prst="rect">
              <a:avLst/>
            </a:prstGeom>
          </p:spPr>
        </p:pic>
        <p:pic>
          <p:nvPicPr>
            <p:cNvPr id="14" name="Graphic 13">
              <a:extLst>
                <a:ext uri="{FF2B5EF4-FFF2-40B4-BE49-F238E27FC236}">
                  <a16:creationId xmlns:a16="http://schemas.microsoft.com/office/drawing/2014/main" id="{30238FFD-CA3B-481E-B53A-01AACEE2E505}"/>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15150" y="267102"/>
              <a:ext cx="511629" cy="511629"/>
            </a:xfrm>
            <a:prstGeom prst="rect">
              <a:avLst/>
            </a:prstGeom>
          </p:spPr>
        </p:pic>
        <p:pic>
          <p:nvPicPr>
            <p:cNvPr id="15" name="Graphic 14">
              <a:extLst>
                <a:ext uri="{FF2B5EF4-FFF2-40B4-BE49-F238E27FC236}">
                  <a16:creationId xmlns:a16="http://schemas.microsoft.com/office/drawing/2014/main" id="{883F1821-81DD-48DF-AD35-A73DAF731AFC}"/>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41722" y="267101"/>
              <a:ext cx="511629" cy="511629"/>
            </a:xfrm>
            <a:prstGeom prst="rect">
              <a:avLst/>
            </a:prstGeom>
          </p:spPr>
        </p:pic>
        <p:pic>
          <p:nvPicPr>
            <p:cNvPr id="16" name="Graphic 15">
              <a:extLst>
                <a:ext uri="{FF2B5EF4-FFF2-40B4-BE49-F238E27FC236}">
                  <a16:creationId xmlns:a16="http://schemas.microsoft.com/office/drawing/2014/main" id="{7D70630F-DA6F-451A-A193-48F056CF1550}"/>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646522" y="267101"/>
              <a:ext cx="511629" cy="511629"/>
            </a:xfrm>
            <a:prstGeom prst="rect">
              <a:avLst/>
            </a:prstGeom>
          </p:spPr>
        </p:pic>
        <p:pic>
          <p:nvPicPr>
            <p:cNvPr id="18" name="Graphic 17">
              <a:extLst>
                <a:ext uri="{FF2B5EF4-FFF2-40B4-BE49-F238E27FC236}">
                  <a16:creationId xmlns:a16="http://schemas.microsoft.com/office/drawing/2014/main" id="{AFC6A3E0-A58C-4CBD-B46B-190BB3E64524}"/>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973094" y="267100"/>
              <a:ext cx="511629" cy="511629"/>
            </a:xfrm>
            <a:prstGeom prst="rect">
              <a:avLst/>
            </a:prstGeom>
          </p:spPr>
        </p:pic>
        <p:pic>
          <p:nvPicPr>
            <p:cNvPr id="34" name="Graphic 33">
              <a:extLst>
                <a:ext uri="{FF2B5EF4-FFF2-40B4-BE49-F238E27FC236}">
                  <a16:creationId xmlns:a16="http://schemas.microsoft.com/office/drawing/2014/main" id="{65323729-EB82-4FAA-AE1E-7CE7CAE4CCA6}"/>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47606" y="267102"/>
              <a:ext cx="511629" cy="511629"/>
            </a:xfrm>
            <a:prstGeom prst="rect">
              <a:avLst/>
            </a:prstGeom>
          </p:spPr>
        </p:pic>
        <p:pic>
          <p:nvPicPr>
            <p:cNvPr id="35" name="Graphic 34">
              <a:extLst>
                <a:ext uri="{FF2B5EF4-FFF2-40B4-BE49-F238E27FC236}">
                  <a16:creationId xmlns:a16="http://schemas.microsoft.com/office/drawing/2014/main" id="{6CE32240-BFC2-4BC1-B316-5E218ABB0D5A}"/>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83778" y="267103"/>
              <a:ext cx="511629" cy="511629"/>
            </a:xfrm>
            <a:prstGeom prst="rect">
              <a:avLst/>
            </a:prstGeom>
          </p:spPr>
        </p:pic>
      </p:grpSp>
      <p:sp>
        <p:nvSpPr>
          <p:cNvPr id="19" name="TextBox 18">
            <a:extLst>
              <a:ext uri="{FF2B5EF4-FFF2-40B4-BE49-F238E27FC236}">
                <a16:creationId xmlns:a16="http://schemas.microsoft.com/office/drawing/2014/main" id="{BB3BE74D-21AE-4A78-AC81-5303BC2C7750}"/>
              </a:ext>
            </a:extLst>
          </p:cNvPr>
          <p:cNvSpPr txBox="1"/>
          <p:nvPr/>
        </p:nvSpPr>
        <p:spPr>
          <a:xfrm>
            <a:off x="8032597" y="778729"/>
            <a:ext cx="3725619" cy="707886"/>
          </a:xfrm>
          <a:prstGeom prst="rect">
            <a:avLst/>
          </a:prstGeom>
          <a:noFill/>
        </p:spPr>
        <p:txBody>
          <a:bodyPr wrap="square">
            <a:spAutoFit/>
          </a:bodyPr>
          <a:lstStyle/>
          <a:p>
            <a:pPr algn="ctr"/>
            <a:r>
              <a:rPr lang="en-US" sz="2400" b="1" dirty="0">
                <a:solidFill>
                  <a:srgbClr val="000000"/>
                </a:solidFill>
                <a:latin typeface="Calibri" panose="020F0502020204030204" pitchFamily="34" charset="0"/>
                <a:cs typeface="Calibri" panose="020F0502020204030204" pitchFamily="34" charset="0"/>
              </a:rPr>
              <a:t>28 </a:t>
            </a:r>
            <a:r>
              <a:rPr lang="en-US" sz="2000" b="1" dirty="0">
                <a:solidFill>
                  <a:srgbClr val="000000"/>
                </a:solidFill>
                <a:latin typeface="Calibri" panose="020F0502020204030204" pitchFamily="34" charset="0"/>
                <a:cs typeface="Calibri" panose="020F0502020204030204" pitchFamily="34" charset="0"/>
              </a:rPr>
              <a:t>in</a:t>
            </a:r>
            <a:r>
              <a:rPr lang="en-US" sz="2400" b="1" dirty="0">
                <a:solidFill>
                  <a:srgbClr val="000000"/>
                </a:solidFill>
                <a:latin typeface="Calibri" panose="020F0502020204030204" pitchFamily="34" charset="0"/>
                <a:cs typeface="Calibri" panose="020F0502020204030204" pitchFamily="34" charset="0"/>
              </a:rPr>
              <a:t> 35 </a:t>
            </a:r>
            <a:r>
              <a:rPr lang="en-US" sz="1600" dirty="0">
                <a:solidFill>
                  <a:srgbClr val="000000"/>
                </a:solidFill>
                <a:latin typeface="Calibri" panose="020F0502020204030204" pitchFamily="34" charset="0"/>
                <a:cs typeface="Calibri" panose="020F0502020204030204" pitchFamily="34" charset="0"/>
              </a:rPr>
              <a:t>(or 8 in 10) </a:t>
            </a:r>
            <a:r>
              <a:rPr lang="en-US" sz="1600" dirty="0">
                <a:solidFill>
                  <a:srgbClr val="000000"/>
                </a:solidFill>
                <a:effectLst/>
                <a:latin typeface="Calibri" panose="020F0502020204030204" pitchFamily="34" charset="0"/>
                <a:cs typeface="Calibri" panose="020F0502020204030204" pitchFamily="34" charset="0"/>
              </a:rPr>
              <a:t>reported having their </a:t>
            </a:r>
            <a:r>
              <a:rPr lang="en-US" sz="1600" b="1" dirty="0">
                <a:solidFill>
                  <a:srgbClr val="000000"/>
                </a:solidFill>
                <a:latin typeface="Calibri" panose="020F0502020204030204" pitchFamily="34" charset="0"/>
                <a:cs typeface="Calibri" panose="020F0502020204030204" pitchFamily="34" charset="0"/>
              </a:rPr>
              <a:t>finances </a:t>
            </a:r>
            <a:r>
              <a:rPr lang="en-US" sz="1600" dirty="0">
                <a:solidFill>
                  <a:srgbClr val="000000"/>
                </a:solidFill>
                <a:effectLst/>
                <a:latin typeface="Calibri" panose="020F0502020204030204" pitchFamily="34" charset="0"/>
                <a:cs typeface="Calibri" panose="020F0502020204030204" pitchFamily="34" charset="0"/>
              </a:rPr>
              <a:t>impacted by COVID-19</a:t>
            </a:r>
            <a:endParaRPr lang="en-US" sz="1600" dirty="0">
              <a:latin typeface="Calibri" panose="020F0502020204030204" pitchFamily="34" charset="0"/>
              <a:cs typeface="Calibri" panose="020F0502020204030204" pitchFamily="34" charset="0"/>
            </a:endParaRPr>
          </a:p>
        </p:txBody>
      </p:sp>
      <p:grpSp>
        <p:nvGrpSpPr>
          <p:cNvPr id="4" name="Group 3" descr="Decorative image: tag with an icon of a person with solid gray fill">
            <a:extLst>
              <a:ext uri="{FF2B5EF4-FFF2-40B4-BE49-F238E27FC236}">
                <a16:creationId xmlns:a16="http://schemas.microsoft.com/office/drawing/2014/main" id="{C9F7EA84-5947-4F9C-9A06-9A4507867B75}"/>
              </a:ext>
            </a:extLst>
          </p:cNvPr>
          <p:cNvGrpSpPr/>
          <p:nvPr/>
        </p:nvGrpSpPr>
        <p:grpSpPr>
          <a:xfrm>
            <a:off x="11431113" y="1339590"/>
            <a:ext cx="785303" cy="785303"/>
            <a:chOff x="11431113" y="1339590"/>
            <a:chExt cx="785303" cy="785303"/>
          </a:xfrm>
        </p:grpSpPr>
        <p:pic>
          <p:nvPicPr>
            <p:cNvPr id="25" name="Graphic 24">
              <a:extLst>
                <a:ext uri="{FF2B5EF4-FFF2-40B4-BE49-F238E27FC236}">
                  <a16:creationId xmlns:a16="http://schemas.microsoft.com/office/drawing/2014/main" id="{66B928ED-BCFA-4776-A4DC-DEDD7D973730}"/>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5654055" flipV="1">
              <a:off x="11431113" y="1339590"/>
              <a:ext cx="785303" cy="785303"/>
            </a:xfrm>
            <a:prstGeom prst="rect">
              <a:avLst/>
            </a:prstGeom>
          </p:spPr>
        </p:pic>
        <p:pic>
          <p:nvPicPr>
            <p:cNvPr id="26" name="Graphic 25">
              <a:extLst>
                <a:ext uri="{FF2B5EF4-FFF2-40B4-BE49-F238E27FC236}">
                  <a16:creationId xmlns:a16="http://schemas.microsoft.com/office/drawing/2014/main" id="{CE6F0948-16C8-4184-BDD5-787452FE2F58}"/>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731390" y="1595759"/>
              <a:ext cx="272963" cy="272963"/>
            </a:xfrm>
            <a:prstGeom prst="rect">
              <a:avLst/>
            </a:prstGeom>
          </p:spPr>
        </p:pic>
      </p:grpSp>
      <p:pic>
        <p:nvPicPr>
          <p:cNvPr id="37" name="Graphic 36" descr="Decorative image: icon of a person with solid gray fill">
            <a:extLst>
              <a:ext uri="{FF2B5EF4-FFF2-40B4-BE49-F238E27FC236}">
                <a16:creationId xmlns:a16="http://schemas.microsoft.com/office/drawing/2014/main" id="{3BFA9314-6FC2-41E4-8F66-570E8B1AD4C4}"/>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096000" y="1920200"/>
            <a:ext cx="480068" cy="480068"/>
          </a:xfrm>
          <a:prstGeom prst="rect">
            <a:avLst/>
          </a:prstGeom>
        </p:spPr>
      </p:pic>
      <p:sp>
        <p:nvSpPr>
          <p:cNvPr id="36" name="Rectangle 35">
            <a:extLst>
              <a:ext uri="{FF2B5EF4-FFF2-40B4-BE49-F238E27FC236}">
                <a16:creationId xmlns:a16="http://schemas.microsoft.com/office/drawing/2014/main" id="{8F8896B6-B4BE-4BEC-A503-12EDEF39DDB1}"/>
              </a:ext>
              <a:ext uri="{C183D7F6-B498-43B3-948B-1728B52AA6E4}">
                <adec:decorative xmlns:adec="http://schemas.microsoft.com/office/drawing/2017/decorative" val="1"/>
              </a:ext>
            </a:extLst>
          </p:cNvPr>
          <p:cNvSpPr/>
          <p:nvPr/>
        </p:nvSpPr>
        <p:spPr>
          <a:xfrm rot="5400000">
            <a:off x="6050721" y="2565482"/>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1" name="TextBox 30">
            <a:extLst>
              <a:ext uri="{FF2B5EF4-FFF2-40B4-BE49-F238E27FC236}">
                <a16:creationId xmlns:a16="http://schemas.microsoft.com/office/drawing/2014/main" id="{80543C06-49B4-48BD-9248-CB2F818E569C}"/>
              </a:ext>
            </a:extLst>
          </p:cNvPr>
          <p:cNvSpPr txBox="1"/>
          <p:nvPr/>
        </p:nvSpPr>
        <p:spPr>
          <a:xfrm>
            <a:off x="6985980" y="1850279"/>
            <a:ext cx="3700130"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Of the 35 people interviewed:</a:t>
            </a:r>
          </a:p>
        </p:txBody>
      </p:sp>
      <p:sp>
        <p:nvSpPr>
          <p:cNvPr id="32" name="TextBox 31">
            <a:extLst>
              <a:ext uri="{FF2B5EF4-FFF2-40B4-BE49-F238E27FC236}">
                <a16:creationId xmlns:a16="http://schemas.microsoft.com/office/drawing/2014/main" id="{7FFEF3ED-06F2-4999-8CDE-2EE79C628C63}"/>
              </a:ext>
            </a:extLst>
          </p:cNvPr>
          <p:cNvSpPr txBox="1"/>
          <p:nvPr/>
        </p:nvSpPr>
        <p:spPr>
          <a:xfrm>
            <a:off x="6911819" y="2187257"/>
            <a:ext cx="5151353" cy="2978764"/>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18  </a:t>
            </a:r>
            <a:r>
              <a:rPr lang="en-US" dirty="0">
                <a:cs typeface="Calibri" panose="020F0502020204030204" pitchFamily="34" charset="0"/>
              </a:rPr>
              <a:t>cut back on savings</a:t>
            </a:r>
          </a:p>
          <a:p>
            <a:pPr marL="228600" indent="0">
              <a:buNone/>
            </a:pPr>
            <a:r>
              <a:rPr lang="en-US" b="1" dirty="0">
                <a:cs typeface="Calibri" panose="020F0502020204030204" pitchFamily="34" charset="0"/>
              </a:rPr>
              <a:t>17  </a:t>
            </a:r>
            <a:r>
              <a:rPr lang="en-US" dirty="0">
                <a:cs typeface="Calibri" panose="020F0502020204030204" pitchFamily="34" charset="0"/>
              </a:rPr>
              <a:t>did not have enough money to buy food (on one or more occasions)</a:t>
            </a:r>
          </a:p>
          <a:p>
            <a:pPr marL="228600" indent="0">
              <a:buNone/>
            </a:pPr>
            <a:r>
              <a:rPr lang="en-US" b="1" dirty="0">
                <a:cs typeface="Calibri" panose="020F0502020204030204" pitchFamily="34" charset="0"/>
              </a:rPr>
              <a:t>16  </a:t>
            </a:r>
            <a:r>
              <a:rPr lang="en-US" dirty="0">
                <a:cs typeface="Calibri" panose="020F0502020204030204" pitchFamily="34" charset="0"/>
              </a:rPr>
              <a:t>accumulated more debt than normal (had more/higher bills than normal)</a:t>
            </a:r>
          </a:p>
          <a:p>
            <a:pPr marL="228600" indent="0">
              <a:buNone/>
            </a:pPr>
            <a:r>
              <a:rPr lang="en-US" b="1" dirty="0">
                <a:cs typeface="Calibri" panose="020F0502020204030204" pitchFamily="34" charset="0"/>
              </a:rPr>
              <a:t>12  </a:t>
            </a:r>
            <a:r>
              <a:rPr lang="en-US" dirty="0">
                <a:cs typeface="Calibri" panose="020F0502020204030204" pitchFamily="34" charset="0"/>
              </a:rPr>
              <a:t>did not have money to pay for my medication/treatment</a:t>
            </a:r>
          </a:p>
          <a:p>
            <a:pPr marL="228600" indent="0">
              <a:buNone/>
            </a:pPr>
            <a:r>
              <a:rPr lang="en-US" b="1" dirty="0">
                <a:cs typeface="Calibri" panose="020F0502020204030204" pitchFamily="34" charset="0"/>
              </a:rPr>
              <a:t>12  </a:t>
            </a:r>
            <a:r>
              <a:rPr lang="en-US" dirty="0">
                <a:cs typeface="Calibri" panose="020F0502020204030204" pitchFamily="34" charset="0"/>
              </a:rPr>
              <a:t>delayed paying other bills</a:t>
            </a:r>
          </a:p>
          <a:p>
            <a:pPr marL="228600" indent="0">
              <a:buNone/>
            </a:pPr>
            <a:r>
              <a:rPr lang="en-US" b="1" dirty="0">
                <a:cs typeface="Calibri" panose="020F0502020204030204" pitchFamily="34" charset="0"/>
              </a:rPr>
              <a:t>12  </a:t>
            </a:r>
            <a:r>
              <a:rPr lang="en-US" dirty="0">
                <a:cs typeface="Calibri" panose="020F0502020204030204" pitchFamily="34" charset="0"/>
              </a:rPr>
              <a:t>delayed paying my rent or mortgage</a:t>
            </a:r>
          </a:p>
          <a:p>
            <a:pPr marL="228600" indent="0">
              <a:buNone/>
            </a:pPr>
            <a:r>
              <a:rPr lang="en-US" b="1" dirty="0">
                <a:cs typeface="Calibri" panose="020F0502020204030204" pitchFamily="34" charset="0"/>
              </a:rPr>
              <a:t>8  </a:t>
            </a:r>
            <a:r>
              <a:rPr lang="en-US" dirty="0">
                <a:cs typeface="Calibri" panose="020F0502020204030204" pitchFamily="34" charset="0"/>
              </a:rPr>
              <a:t>provided financial support for family member or friend</a:t>
            </a:r>
          </a:p>
          <a:p>
            <a:pPr marL="228600" indent="0">
              <a:buNone/>
            </a:pPr>
            <a:r>
              <a:rPr lang="en-US" b="1" dirty="0">
                <a:cs typeface="Calibri" panose="020F0502020204030204" pitchFamily="34" charset="0"/>
              </a:rPr>
              <a:t>3  </a:t>
            </a:r>
            <a:r>
              <a:rPr lang="en-US" dirty="0">
                <a:cs typeface="Calibri" panose="020F0502020204030204" pitchFamily="34" charset="0"/>
              </a:rPr>
              <a:t>lost access to my health insurance</a:t>
            </a:r>
          </a:p>
        </p:txBody>
      </p:sp>
      <p:sp>
        <p:nvSpPr>
          <p:cNvPr id="24" name="TextBox 23">
            <a:extLst>
              <a:ext uri="{FF2B5EF4-FFF2-40B4-BE49-F238E27FC236}">
                <a16:creationId xmlns:a16="http://schemas.microsoft.com/office/drawing/2014/main" id="{6104BB9B-823B-4D8C-8753-339215CC33FD}"/>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28" name="Graphic 27" descr="Decorative image: icon of 3 people sitting around a table with solid gray fill">
            <a:extLst>
              <a:ext uri="{FF2B5EF4-FFF2-40B4-BE49-F238E27FC236}">
                <a16:creationId xmlns:a16="http://schemas.microsoft.com/office/drawing/2014/main" id="{AFF69457-8F3F-4651-8A22-0271668E477F}"/>
              </a:ext>
              <a:ext uri="{C183D7F6-B498-43B3-948B-1728B52AA6E4}">
                <adec:decorative xmlns:adec="http://schemas.microsoft.com/office/drawing/2017/decorative" val="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49999" y="1536009"/>
            <a:ext cx="562592" cy="562592"/>
          </a:xfrm>
          <a:prstGeom prst="rect">
            <a:avLst/>
          </a:prstGeom>
        </p:spPr>
      </p:pic>
      <p:pic>
        <p:nvPicPr>
          <p:cNvPr id="29" name="Graphic 28" descr="Decorative image: icon of a person with solid gray fill">
            <a:extLst>
              <a:ext uri="{FF2B5EF4-FFF2-40B4-BE49-F238E27FC236}">
                <a16:creationId xmlns:a16="http://schemas.microsoft.com/office/drawing/2014/main" id="{6C44451A-7D32-4935-91B2-CC6068988619}"/>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91261" y="2198931"/>
            <a:ext cx="480068" cy="480068"/>
          </a:xfrm>
          <a:prstGeom prst="rect">
            <a:avLst/>
          </a:prstGeom>
        </p:spPr>
      </p:pic>
      <p:sp>
        <p:nvSpPr>
          <p:cNvPr id="20" name="TextBox 19">
            <a:extLst>
              <a:ext uri="{FF2B5EF4-FFF2-40B4-BE49-F238E27FC236}">
                <a16:creationId xmlns:a16="http://schemas.microsoft.com/office/drawing/2014/main" id="{A21890BF-785A-4DA3-9ABA-D678B7F15213}"/>
              </a:ext>
            </a:extLst>
          </p:cNvPr>
          <p:cNvSpPr txBox="1"/>
          <p:nvPr/>
        </p:nvSpPr>
        <p:spPr>
          <a:xfrm>
            <a:off x="817173" y="1914840"/>
            <a:ext cx="4439425" cy="4032642"/>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Having to rely on family or friends for financial support</a:t>
            </a:r>
          </a:p>
          <a:p>
            <a:r>
              <a:rPr lang="en-US" sz="1600" dirty="0">
                <a:latin typeface="Calibri" panose="020F0502020204030204" pitchFamily="34" charset="0"/>
                <a:cs typeface="Calibri" panose="020F0502020204030204" pitchFamily="34" charset="0"/>
              </a:rPr>
              <a:t>Applying for financial support  from relief programs</a:t>
            </a:r>
            <a:endParaRPr lang="en-US" dirty="0">
              <a:cs typeface="Calibri" panose="020F0502020204030204" pitchFamily="34" charset="0"/>
            </a:endParaRPr>
          </a:p>
          <a:p>
            <a:r>
              <a:rPr lang="en-US" dirty="0">
                <a:cs typeface="Calibri" panose="020F0502020204030204" pitchFamily="34" charset="0"/>
              </a:rPr>
              <a:t>Struggling or not being able to pay rent</a:t>
            </a:r>
          </a:p>
          <a:p>
            <a:r>
              <a:rPr lang="en-US" dirty="0">
                <a:cs typeface="Calibri" panose="020F0502020204030204" pitchFamily="34" charset="0"/>
              </a:rPr>
              <a:t>Using savings to pay bills </a:t>
            </a:r>
          </a:p>
          <a:p>
            <a:r>
              <a:rPr lang="en-US" dirty="0">
                <a:cs typeface="Calibri" panose="020F0502020204030204" pitchFamily="34" charset="0"/>
              </a:rPr>
              <a:t>Cutting back on savings </a:t>
            </a:r>
          </a:p>
          <a:p>
            <a:r>
              <a:rPr lang="en-US" dirty="0">
                <a:cs typeface="Calibri" panose="020F0502020204030204" pitchFamily="34" charset="0"/>
              </a:rPr>
              <a:t>Accumulating debt  </a:t>
            </a:r>
          </a:p>
          <a:p>
            <a:r>
              <a:rPr lang="en-US" dirty="0">
                <a:cs typeface="Calibri" panose="020F0502020204030204" pitchFamily="34" charset="0"/>
              </a:rPr>
              <a:t>Not being able to afford mental health services</a:t>
            </a:r>
          </a:p>
          <a:p>
            <a:r>
              <a:rPr lang="en-US" dirty="0">
                <a:cs typeface="Calibri" panose="020F0502020204030204" pitchFamily="34" charset="0"/>
              </a:rPr>
              <a:t>Not being able to afford medical supplies</a:t>
            </a:r>
          </a:p>
          <a:p>
            <a:r>
              <a:rPr lang="en-US" dirty="0">
                <a:cs typeface="Calibri" panose="020F0502020204030204" pitchFamily="34" charset="0"/>
              </a:rPr>
              <a:t>Having expenses from medical procedures increase financial hardship </a:t>
            </a:r>
          </a:p>
          <a:p>
            <a:r>
              <a:rPr lang="en-US" dirty="0">
                <a:cs typeface="Calibri" panose="020F0502020204030204" pitchFamily="34" charset="0"/>
              </a:rPr>
              <a:t>Having to spend money to get food delivered </a:t>
            </a:r>
          </a:p>
          <a:p>
            <a:r>
              <a:rPr lang="en-US" dirty="0">
                <a:cs typeface="Calibri" panose="020F0502020204030204" pitchFamily="34" charset="0"/>
              </a:rPr>
              <a:t>Having more financial support available </a:t>
            </a:r>
          </a:p>
        </p:txBody>
      </p:sp>
      <p:pic>
        <p:nvPicPr>
          <p:cNvPr id="21" name="Graphic 20" descr="Decorative image: gray comment box with a plus sign inside">
            <a:extLst>
              <a:ext uri="{FF2B5EF4-FFF2-40B4-BE49-F238E27FC236}">
                <a16:creationId xmlns:a16="http://schemas.microsoft.com/office/drawing/2014/main" id="{8F9240F8-A152-4DF6-AA76-69ED1B96DECF}"/>
              </a:ext>
              <a:ext uri="{C183D7F6-B498-43B3-948B-1728B52AA6E4}">
                <adec:decorative xmlns:adec="http://schemas.microsoft.com/office/drawing/2017/decorative" val="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669062" y="5598430"/>
            <a:ext cx="403852" cy="403852"/>
          </a:xfrm>
          <a:prstGeom prst="rect">
            <a:avLst/>
          </a:prstGeom>
        </p:spPr>
      </p:pic>
      <p:sp>
        <p:nvSpPr>
          <p:cNvPr id="27" name="Rectangle 26">
            <a:extLst>
              <a:ext uri="{FF2B5EF4-FFF2-40B4-BE49-F238E27FC236}">
                <a16:creationId xmlns:a16="http://schemas.microsoft.com/office/drawing/2014/main" id="{DE0BCEF3-91AD-4DE7-83FD-698EDB96D4F6}"/>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0" name="Rounded Rectangle 3">
            <a:extLst>
              <a:ext uri="{FF2B5EF4-FFF2-40B4-BE49-F238E27FC236}">
                <a16:creationId xmlns:a16="http://schemas.microsoft.com/office/drawing/2014/main" id="{E3716834-C5B5-460B-BFE7-F7E77428E14E}"/>
              </a:ext>
              <a:ext uri="{C183D7F6-B498-43B3-948B-1728B52AA6E4}">
                <adec:decorative xmlns:adec="http://schemas.microsoft.com/office/drawing/2017/decorative" val="1"/>
              </a:ext>
            </a:extLst>
          </p:cNvPr>
          <p:cNvSpPr/>
          <p:nvPr/>
        </p:nvSpPr>
        <p:spPr>
          <a:xfrm>
            <a:off x="5869097" y="5336872"/>
            <a:ext cx="6059015" cy="1346479"/>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41" name="Graphic 40" descr="Closed quotation mark">
            <a:extLst>
              <a:ext uri="{FF2B5EF4-FFF2-40B4-BE49-F238E27FC236}">
                <a16:creationId xmlns:a16="http://schemas.microsoft.com/office/drawing/2014/main" id="{099EEEB8-70EC-4DD9-B16E-EF73829031F6}"/>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flipH="1">
            <a:off x="5612676" y="5387406"/>
            <a:ext cx="564648" cy="564648"/>
          </a:xfrm>
          <a:prstGeom prst="rect">
            <a:avLst/>
          </a:prstGeom>
        </p:spPr>
      </p:pic>
      <p:sp>
        <p:nvSpPr>
          <p:cNvPr id="42" name="TextBox 41">
            <a:extLst>
              <a:ext uri="{FF2B5EF4-FFF2-40B4-BE49-F238E27FC236}">
                <a16:creationId xmlns:a16="http://schemas.microsoft.com/office/drawing/2014/main" id="{99BBED1C-3725-45B0-B345-E1590820853A}"/>
              </a:ext>
            </a:extLst>
          </p:cNvPr>
          <p:cNvSpPr txBox="1"/>
          <p:nvPr/>
        </p:nvSpPr>
        <p:spPr>
          <a:xfrm>
            <a:off x="6059098" y="5582498"/>
            <a:ext cx="5651300" cy="830997"/>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The cost of living took off. You're not working and you just get that check once a month and it goes so fast. It's hard to survive.</a:t>
            </a:r>
          </a:p>
          <a:p>
            <a:r>
              <a:rPr lang="en-US" sz="1600" i="1" dirty="0">
                <a:latin typeface="Calibri" panose="020F0502020204030204" pitchFamily="34" charset="0"/>
                <a:ea typeface="+mn-lt"/>
                <a:cs typeface="Calibri" panose="020F0502020204030204" pitchFamily="34" charset="0"/>
              </a:rPr>
              <a:t>-Interviewee</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7041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3">
            <a:extLst>
              <a:ext uri="{FF2B5EF4-FFF2-40B4-BE49-F238E27FC236}">
                <a16:creationId xmlns:a16="http://schemas.microsoft.com/office/drawing/2014/main" id="{BCB3CFFE-737A-4D14-9613-8B6A267CE8BD}"/>
              </a:ext>
              <a:ext uri="{C183D7F6-B498-43B3-948B-1728B52AA6E4}">
                <adec:decorative xmlns:adec="http://schemas.microsoft.com/office/drawing/2017/decorative" val="1"/>
              </a:ext>
            </a:extLst>
          </p:cNvPr>
          <p:cNvSpPr/>
          <p:nvPr/>
        </p:nvSpPr>
        <p:spPr>
          <a:xfrm>
            <a:off x="2068941" y="4978116"/>
            <a:ext cx="8336422" cy="191693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6" name="Graphic 5" descr="Decorative image: Money with solid gray fill">
            <a:extLst>
              <a:ext uri="{FF2B5EF4-FFF2-40B4-BE49-F238E27FC236}">
                <a16:creationId xmlns:a16="http://schemas.microsoft.com/office/drawing/2014/main" id="{448C9C38-C1F8-4DB2-84F2-6B8DCD5D3F36}"/>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2521" y="384875"/>
            <a:ext cx="550300" cy="550300"/>
          </a:xfrm>
          <a:prstGeom prst="rect">
            <a:avLst/>
          </a:prstGeom>
        </p:spPr>
      </p:pic>
      <p:sp>
        <p:nvSpPr>
          <p:cNvPr id="7" name="Title 6">
            <a:extLst>
              <a:ext uri="{FF2B5EF4-FFF2-40B4-BE49-F238E27FC236}">
                <a16:creationId xmlns:a16="http://schemas.microsoft.com/office/drawing/2014/main" id="{E3F2723A-8B0E-4D8B-9CFE-03059589F015}"/>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Finances </a:t>
            </a:r>
            <a:r>
              <a:rPr kumimoji="0" lang="en-US"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(part 2)</a:t>
            </a:r>
          </a:p>
        </p:txBody>
      </p:sp>
      <p:sp>
        <p:nvSpPr>
          <p:cNvPr id="33" name="Rectangle: Rounded Corners 32">
            <a:extLst>
              <a:ext uri="{FF2B5EF4-FFF2-40B4-BE49-F238E27FC236}">
                <a16:creationId xmlns:a16="http://schemas.microsoft.com/office/drawing/2014/main" id="{6540FCAE-C1C9-4FA6-A36A-A45B55723AC5}"/>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3" name="Graphic 42" descr="Decorative image: icon of a person with solid gray fill">
            <a:extLst>
              <a:ext uri="{FF2B5EF4-FFF2-40B4-BE49-F238E27FC236}">
                <a16:creationId xmlns:a16="http://schemas.microsoft.com/office/drawing/2014/main" id="{71ED7144-EEDF-459B-93D8-699A8A6557BF}"/>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1261" y="1645257"/>
            <a:ext cx="480068" cy="480068"/>
          </a:xfrm>
          <a:prstGeom prst="rect">
            <a:avLst/>
          </a:prstGeom>
        </p:spPr>
      </p:pic>
      <p:sp>
        <p:nvSpPr>
          <p:cNvPr id="37" name="Rectangle 36">
            <a:extLst>
              <a:ext uri="{FF2B5EF4-FFF2-40B4-BE49-F238E27FC236}">
                <a16:creationId xmlns:a16="http://schemas.microsoft.com/office/drawing/2014/main" id="{2238BB3A-D4AE-45DC-9E02-5B61A1D1F42D}"/>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6" name="TextBox 35">
            <a:extLst>
              <a:ext uri="{FF2B5EF4-FFF2-40B4-BE49-F238E27FC236}">
                <a16:creationId xmlns:a16="http://schemas.microsoft.com/office/drawing/2014/main" id="{DAEB7275-5947-416F-8F45-0633294CDE89}"/>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Participants were also asked:</a:t>
            </a:r>
          </a:p>
        </p:txBody>
      </p:sp>
      <p:sp>
        <p:nvSpPr>
          <p:cNvPr id="16" name="TextBox 15">
            <a:extLst>
              <a:ext uri="{FF2B5EF4-FFF2-40B4-BE49-F238E27FC236}">
                <a16:creationId xmlns:a16="http://schemas.microsoft.com/office/drawing/2014/main" id="{EBADC361-97EC-4081-AD3B-88A18278B8AF}"/>
              </a:ext>
            </a:extLst>
          </p:cNvPr>
          <p:cNvSpPr txBox="1"/>
          <p:nvPr/>
        </p:nvSpPr>
        <p:spPr>
          <a:xfrm>
            <a:off x="1223506" y="1885291"/>
            <a:ext cx="10663694" cy="369332"/>
          </a:xfrm>
          <a:prstGeom prst="rect">
            <a:avLst/>
          </a:prstGeom>
          <a:noFill/>
        </p:spPr>
        <p:txBody>
          <a:bodyPr wrap="square">
            <a:spAutoFit/>
          </a:bodyPr>
          <a:lstStyle/>
          <a:p>
            <a:r>
              <a:rPr lang="en-US" sz="1800" i="0" u="none" strike="noStrike" dirty="0">
                <a:solidFill>
                  <a:srgbClr val="333333"/>
                </a:solidFill>
                <a:effectLst/>
                <a:latin typeface="Calibri" panose="020F0502020204030204" pitchFamily="34" charset="0"/>
                <a:cs typeface="Calibri" panose="020F0502020204030204" pitchFamily="34" charset="0"/>
              </a:rPr>
              <a:t>Have you received funds from a relief program related to COVID-19 (e.g. utility discount, rent assistance)?</a:t>
            </a:r>
            <a:r>
              <a:rPr lang="en-US" dirty="0">
                <a:latin typeface="Calibri" panose="020F0502020204030204" pitchFamily="34" charset="0"/>
                <a:cs typeface="Calibri" panose="020F0502020204030204" pitchFamily="34" charset="0"/>
              </a:rPr>
              <a:t> </a:t>
            </a:r>
          </a:p>
        </p:txBody>
      </p:sp>
      <p:graphicFrame>
        <p:nvGraphicFramePr>
          <p:cNvPr id="14" name="Chart 13" descr="Bar chart showing that 10 respondents answered  No, I didn’t need it&#10;9 respondents answered  Yes, I applied by myself&#10;8 respondents answered  Yes, a third party helped me (i.e. friend, family member, CBO)&#10;6 respondents answered  No, I didn’t know about these resource&#10;2 respondents answered  No, I applied but did not receive (e.g. did not meet the criteria)">
            <a:extLst>
              <a:ext uri="{FF2B5EF4-FFF2-40B4-BE49-F238E27FC236}">
                <a16:creationId xmlns:a16="http://schemas.microsoft.com/office/drawing/2014/main" id="{F6CC101E-AFB4-4633-9D8A-F05BA21B7417}"/>
              </a:ext>
            </a:extLst>
          </p:cNvPr>
          <p:cNvGraphicFramePr>
            <a:graphicFrameLocks/>
          </p:cNvGraphicFramePr>
          <p:nvPr>
            <p:extLst>
              <p:ext uri="{D42A27DB-BD31-4B8C-83A1-F6EECF244321}">
                <p14:modId xmlns:p14="http://schemas.microsoft.com/office/powerpoint/2010/main" val="1055514400"/>
              </p:ext>
            </p:extLst>
          </p:nvPr>
        </p:nvGraphicFramePr>
        <p:xfrm>
          <a:off x="1665838" y="2076783"/>
          <a:ext cx="8223058" cy="2739390"/>
        </p:xfrm>
        <a:graphic>
          <a:graphicData uri="http://schemas.openxmlformats.org/drawingml/2006/chart">
            <c:chart xmlns:c="http://schemas.openxmlformats.org/drawingml/2006/chart" xmlns:r="http://schemas.openxmlformats.org/officeDocument/2006/relationships" r:id="rId7"/>
          </a:graphicData>
        </a:graphic>
      </p:graphicFrame>
      <p:pic>
        <p:nvPicPr>
          <p:cNvPr id="31" name="Graphic 30" descr="Closed quotation mark">
            <a:extLst>
              <a:ext uri="{FF2B5EF4-FFF2-40B4-BE49-F238E27FC236}">
                <a16:creationId xmlns:a16="http://schemas.microsoft.com/office/drawing/2014/main" id="{7FE6EB13-8F0B-42FA-A31B-C6E8AC92C8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1884001" y="5176112"/>
            <a:ext cx="564648" cy="564648"/>
          </a:xfrm>
          <a:prstGeom prst="rect">
            <a:avLst/>
          </a:prstGeom>
        </p:spPr>
      </p:pic>
      <p:sp>
        <p:nvSpPr>
          <p:cNvPr id="30" name="TextBox 29">
            <a:extLst>
              <a:ext uri="{FF2B5EF4-FFF2-40B4-BE49-F238E27FC236}">
                <a16:creationId xmlns:a16="http://schemas.microsoft.com/office/drawing/2014/main" id="{E388A3E9-73E0-4AE7-A34F-A4AF291625B9}"/>
              </a:ext>
            </a:extLst>
          </p:cNvPr>
          <p:cNvSpPr txBox="1"/>
          <p:nvPr/>
        </p:nvSpPr>
        <p:spPr>
          <a:xfrm>
            <a:off x="2367510" y="5314878"/>
            <a:ext cx="7959476"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sz="1600" i="1" dirty="0">
                <a:latin typeface="Calibri" panose="020F0502020204030204" pitchFamily="34" charset="0"/>
                <a:ea typeface="+mn-lt"/>
                <a:cs typeface="Calibri" panose="020F0502020204030204" pitchFamily="34" charset="0"/>
              </a:rPr>
              <a:t>...with my lack of job stability because of the pandemic and not having employers that are aligned with my safety standards... I've racked up I think almost $10,000 in debt and credit card debt being in between jobs and needing to support my family and pay rent. And um you know, I had to turn to other ways of income being, you know, doing Instacart.</a:t>
            </a:r>
            <a:endParaRPr lang="en-US" sz="2400" i="1" dirty="0">
              <a:latin typeface="Calibri" panose="020F0502020204030204" pitchFamily="34" charset="0"/>
              <a:ea typeface="+mn-lt"/>
              <a:cs typeface="Calibri" panose="020F0502020204030204" pitchFamily="34" charset="0"/>
            </a:endParaRPr>
          </a:p>
          <a:p>
            <a:r>
              <a:rPr lang="en-US" sz="1600" i="1" dirty="0">
                <a:latin typeface="Calibri" panose="020F0502020204030204" pitchFamily="34" charset="0"/>
                <a:ea typeface="+mn-lt"/>
                <a:cs typeface="Calibri" panose="020F0502020204030204" pitchFamily="34" charset="0"/>
              </a:rPr>
              <a:t>-Interviewee</a:t>
            </a:r>
            <a:endParaRPr lang="en-US" dirty="0"/>
          </a:p>
        </p:txBody>
      </p:sp>
      <p:sp>
        <p:nvSpPr>
          <p:cNvPr id="17" name="TextBox 16">
            <a:extLst>
              <a:ext uri="{FF2B5EF4-FFF2-40B4-BE49-F238E27FC236}">
                <a16:creationId xmlns:a16="http://schemas.microsoft.com/office/drawing/2014/main" id="{8DFD4664-9FF4-4C60-893F-2562B8E4D64D}"/>
              </a:ext>
              <a:ext uri="{C183D7F6-B498-43B3-948B-1728B52AA6E4}">
                <adec:decorative xmlns:adec="http://schemas.microsoft.com/office/drawing/2017/decorative" val="1"/>
              </a:ext>
            </a:extLst>
          </p:cNvPr>
          <p:cNvSpPr txBox="1"/>
          <p:nvPr/>
        </p:nvSpPr>
        <p:spPr>
          <a:xfrm>
            <a:off x="5715249" y="4783830"/>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responses</a:t>
            </a:r>
          </a:p>
        </p:txBody>
      </p:sp>
    </p:spTree>
    <p:extLst>
      <p:ext uri="{BB962C8B-B14F-4D97-AF65-F5344CB8AC3E}">
        <p14:creationId xmlns:p14="http://schemas.microsoft.com/office/powerpoint/2010/main" val="157532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raphic 33" descr="Decorative image: Plate with utensils with solid black fill">
            <a:extLst>
              <a:ext uri="{FF2B5EF4-FFF2-40B4-BE49-F238E27FC236}">
                <a16:creationId xmlns:a16="http://schemas.microsoft.com/office/drawing/2014/main" id="{E32581F2-8856-4C9F-B1CF-4A88D2A7A1B0}"/>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2875" y="370228"/>
            <a:ext cx="613742" cy="613742"/>
          </a:xfrm>
          <a:prstGeom prst="rect">
            <a:avLst/>
          </a:prstGeom>
        </p:spPr>
      </p:pic>
      <p:sp>
        <p:nvSpPr>
          <p:cNvPr id="35" name="Title 34">
            <a:extLst>
              <a:ext uri="{FF2B5EF4-FFF2-40B4-BE49-F238E27FC236}">
                <a16:creationId xmlns:a16="http://schemas.microsoft.com/office/drawing/2014/main" id="{91C38794-7857-4BFC-848F-3922DBA78BA2}"/>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Food security</a:t>
            </a:r>
          </a:p>
        </p:txBody>
      </p:sp>
      <p:sp>
        <p:nvSpPr>
          <p:cNvPr id="33" name="Rectangle: Rounded Corners 32">
            <a:extLst>
              <a:ext uri="{FF2B5EF4-FFF2-40B4-BE49-F238E27FC236}">
                <a16:creationId xmlns:a16="http://schemas.microsoft.com/office/drawing/2014/main" id="{6540FCAE-C1C9-4FA6-A36A-A45B55723AC5}"/>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C10D2B00-599C-4CB6-90DF-4E52AAA5BC7D}"/>
              </a:ext>
            </a:extLst>
          </p:cNvPr>
          <p:cNvSpPr txBox="1"/>
          <p:nvPr/>
        </p:nvSpPr>
        <p:spPr>
          <a:xfrm>
            <a:off x="897593" y="1535489"/>
            <a:ext cx="4465013" cy="369332"/>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a:t>
            </a:r>
          </a:p>
        </p:txBody>
      </p:sp>
      <p:pic>
        <p:nvPicPr>
          <p:cNvPr id="56" name="Graphic 55" descr="Decorative image: icon of 3 people sitting around a table with solid gray fill">
            <a:extLst>
              <a:ext uri="{FF2B5EF4-FFF2-40B4-BE49-F238E27FC236}">
                <a16:creationId xmlns:a16="http://schemas.microsoft.com/office/drawing/2014/main" id="{8A075B19-D252-4A20-A75F-A2EFE329A99C}"/>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536009"/>
            <a:ext cx="562592" cy="562592"/>
          </a:xfrm>
          <a:prstGeom prst="rect">
            <a:avLst/>
          </a:prstGeom>
        </p:spPr>
      </p:pic>
      <p:pic>
        <p:nvPicPr>
          <p:cNvPr id="57" name="Graphic 56" descr="Decorative image: icon of a person with solid gray fill">
            <a:extLst>
              <a:ext uri="{FF2B5EF4-FFF2-40B4-BE49-F238E27FC236}">
                <a16:creationId xmlns:a16="http://schemas.microsoft.com/office/drawing/2014/main" id="{787FEFE6-5F86-44B6-9B92-C94F1FC8AC5D}"/>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1261" y="2198931"/>
            <a:ext cx="480068" cy="480068"/>
          </a:xfrm>
          <a:prstGeom prst="rect">
            <a:avLst/>
          </a:prstGeom>
        </p:spPr>
      </p:pic>
      <p:sp>
        <p:nvSpPr>
          <p:cNvPr id="55" name="Rectangle 54">
            <a:extLst>
              <a:ext uri="{FF2B5EF4-FFF2-40B4-BE49-F238E27FC236}">
                <a16:creationId xmlns:a16="http://schemas.microsoft.com/office/drawing/2014/main" id="{E81BB1A9-78F1-4E6B-A7A3-5CC33534646B}"/>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8" name="TextBox 57">
            <a:extLst>
              <a:ext uri="{FF2B5EF4-FFF2-40B4-BE49-F238E27FC236}">
                <a16:creationId xmlns:a16="http://schemas.microsoft.com/office/drawing/2014/main" id="{569FD547-789A-4B84-B1E8-A505E619BAE4}"/>
              </a:ext>
            </a:extLst>
          </p:cNvPr>
          <p:cNvSpPr txBox="1"/>
          <p:nvPr/>
        </p:nvSpPr>
        <p:spPr>
          <a:xfrm>
            <a:off x="817173" y="1914840"/>
            <a:ext cx="4545433" cy="113447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Not having enough food</a:t>
            </a:r>
          </a:p>
          <a:p>
            <a:r>
              <a:rPr lang="en-US" dirty="0">
                <a:cs typeface="Calibri" panose="020F0502020204030204" pitchFamily="34" charset="0"/>
              </a:rPr>
              <a:t>Getting close to not having enough food</a:t>
            </a:r>
          </a:p>
          <a:p>
            <a:r>
              <a:rPr lang="en-US" dirty="0">
                <a:cs typeface="Calibri" panose="020F0502020204030204" pitchFamily="34" charset="0"/>
              </a:rPr>
              <a:t>Having access to support services helped with food security</a:t>
            </a:r>
          </a:p>
        </p:txBody>
      </p:sp>
      <p:pic>
        <p:nvPicPr>
          <p:cNvPr id="52" name="Graphic 51" descr="Decorative image: Open hand with plant with solid gray fill">
            <a:extLst>
              <a:ext uri="{FF2B5EF4-FFF2-40B4-BE49-F238E27FC236}">
                <a16:creationId xmlns:a16="http://schemas.microsoft.com/office/drawing/2014/main" id="{52C21FA4-2A8B-4006-AA15-DD94613E77FE}"/>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89860" y="2716834"/>
            <a:ext cx="316617" cy="316617"/>
          </a:xfrm>
          <a:prstGeom prst="rect">
            <a:avLst/>
          </a:prstGeom>
        </p:spPr>
      </p:pic>
      <p:sp>
        <p:nvSpPr>
          <p:cNvPr id="28" name="TextBox 27">
            <a:extLst>
              <a:ext uri="{FF2B5EF4-FFF2-40B4-BE49-F238E27FC236}">
                <a16:creationId xmlns:a16="http://schemas.microsoft.com/office/drawing/2014/main" id="{B945CC0D-63CD-483B-94BC-63E3311F2CFF}"/>
              </a:ext>
            </a:extLst>
          </p:cNvPr>
          <p:cNvSpPr txBox="1"/>
          <p:nvPr/>
        </p:nvSpPr>
        <p:spPr>
          <a:xfrm>
            <a:off x="801766" y="2953109"/>
            <a:ext cx="4545433"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Food maps made available by government agencies were not released accessibly </a:t>
            </a:r>
          </a:p>
        </p:txBody>
      </p:sp>
      <p:pic>
        <p:nvPicPr>
          <p:cNvPr id="53" name="Graphic 52" descr="Decorative image: Open hand with plant with solid gray fill">
            <a:extLst>
              <a:ext uri="{FF2B5EF4-FFF2-40B4-BE49-F238E27FC236}">
                <a16:creationId xmlns:a16="http://schemas.microsoft.com/office/drawing/2014/main" id="{94280089-DDE6-442B-A314-54561DD691F7}"/>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29415" y="3231698"/>
            <a:ext cx="316617" cy="316617"/>
          </a:xfrm>
          <a:prstGeom prst="rect">
            <a:avLst/>
          </a:prstGeom>
        </p:spPr>
      </p:pic>
      <p:pic>
        <p:nvPicPr>
          <p:cNvPr id="43" name="Graphic 42" descr="Decorative image: icon of a person with solid gray fill">
            <a:extLst>
              <a:ext uri="{FF2B5EF4-FFF2-40B4-BE49-F238E27FC236}">
                <a16:creationId xmlns:a16="http://schemas.microsoft.com/office/drawing/2014/main" id="{FA002353-4E38-44D8-B87D-E5E40BA8D041}"/>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1261" y="4507711"/>
            <a:ext cx="480068" cy="480068"/>
          </a:xfrm>
          <a:prstGeom prst="rect">
            <a:avLst/>
          </a:prstGeom>
        </p:spPr>
      </p:pic>
      <p:sp>
        <p:nvSpPr>
          <p:cNvPr id="42" name="Rectangle 41">
            <a:extLst>
              <a:ext uri="{FF2B5EF4-FFF2-40B4-BE49-F238E27FC236}">
                <a16:creationId xmlns:a16="http://schemas.microsoft.com/office/drawing/2014/main" id="{4696A3D6-6B81-4AFF-B756-B9BFB7245562}"/>
              </a:ext>
              <a:ext uri="{C183D7F6-B498-43B3-948B-1728B52AA6E4}">
                <adec:decorative xmlns:adec="http://schemas.microsoft.com/office/drawing/2017/decorative" val="1"/>
              </a:ext>
            </a:extLst>
          </p:cNvPr>
          <p:cNvSpPr/>
          <p:nvPr/>
        </p:nvSpPr>
        <p:spPr>
          <a:xfrm rot="5400000">
            <a:off x="145982" y="5152993"/>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1" name="TextBox 40">
            <a:extLst>
              <a:ext uri="{FF2B5EF4-FFF2-40B4-BE49-F238E27FC236}">
                <a16:creationId xmlns:a16="http://schemas.microsoft.com/office/drawing/2014/main" id="{70747B21-2C64-4FAF-8123-35633D9CA759}"/>
              </a:ext>
            </a:extLst>
          </p:cNvPr>
          <p:cNvSpPr txBox="1"/>
          <p:nvPr/>
        </p:nvSpPr>
        <p:spPr>
          <a:xfrm>
            <a:off x="1087594" y="4436214"/>
            <a:ext cx="3700130"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Of the 35 people interviewed:</a:t>
            </a:r>
          </a:p>
        </p:txBody>
      </p:sp>
      <p:sp>
        <p:nvSpPr>
          <p:cNvPr id="40" name="TextBox 39">
            <a:extLst>
              <a:ext uri="{FF2B5EF4-FFF2-40B4-BE49-F238E27FC236}">
                <a16:creationId xmlns:a16="http://schemas.microsoft.com/office/drawing/2014/main" id="{F554B079-CAED-484F-9C8B-7B4ADC522A1A}"/>
              </a:ext>
            </a:extLst>
          </p:cNvPr>
          <p:cNvSpPr txBox="1"/>
          <p:nvPr/>
        </p:nvSpPr>
        <p:spPr>
          <a:xfrm>
            <a:off x="1007080" y="4774768"/>
            <a:ext cx="4724379"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21</a:t>
            </a:r>
            <a:r>
              <a:rPr lang="en-US" dirty="0">
                <a:cs typeface="Calibri" panose="020F0502020204030204" pitchFamily="34" charset="0"/>
              </a:rPr>
              <a:t>  had a time where their food didn't last, and they </a:t>
            </a:r>
          </a:p>
          <a:p>
            <a:pPr marL="228600" indent="0">
              <a:spcAft>
                <a:spcPts val="200"/>
              </a:spcAft>
              <a:buNone/>
            </a:pPr>
            <a:r>
              <a:rPr lang="en-US" dirty="0">
                <a:cs typeface="Calibri" panose="020F0502020204030204" pitchFamily="34" charset="0"/>
              </a:rPr>
              <a:t>       didn't have money to get more</a:t>
            </a:r>
          </a:p>
        </p:txBody>
      </p:sp>
      <p:cxnSp>
        <p:nvCxnSpPr>
          <p:cNvPr id="47" name="Straight Connector 46" descr="Of these 21 people...">
            <a:extLst>
              <a:ext uri="{FF2B5EF4-FFF2-40B4-BE49-F238E27FC236}">
                <a16:creationId xmlns:a16="http://schemas.microsoft.com/office/drawing/2014/main" id="{883A9FE4-5650-4DAB-8F42-C30FF7CADA92}"/>
              </a:ext>
            </a:extLst>
          </p:cNvPr>
          <p:cNvCxnSpPr>
            <a:cxnSpLocks/>
          </p:cNvCxnSpPr>
          <p:nvPr/>
        </p:nvCxnSpPr>
        <p:spPr>
          <a:xfrm flipH="1">
            <a:off x="5628087" y="4972658"/>
            <a:ext cx="1007523"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2F665280-D8D6-468F-89A0-CCC273CE7316}"/>
              </a:ext>
            </a:extLst>
          </p:cNvPr>
          <p:cNvSpPr txBox="1"/>
          <p:nvPr/>
        </p:nvSpPr>
        <p:spPr>
          <a:xfrm>
            <a:off x="6460543" y="4692172"/>
            <a:ext cx="3636197"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spcAft>
                <a:spcPts val="200"/>
              </a:spcAft>
              <a:buNone/>
            </a:pPr>
            <a:r>
              <a:rPr lang="en-US" b="1" dirty="0">
                <a:cs typeface="Calibri" panose="020F0502020204030204" pitchFamily="34" charset="0"/>
              </a:rPr>
              <a:t>10</a:t>
            </a:r>
            <a:r>
              <a:rPr lang="en-US" dirty="0">
                <a:cs typeface="Calibri" panose="020F0502020204030204" pitchFamily="34" charset="0"/>
              </a:rPr>
              <a:t>  had not had a similar situation before the pandemic</a:t>
            </a:r>
          </a:p>
        </p:txBody>
      </p:sp>
      <p:sp>
        <p:nvSpPr>
          <p:cNvPr id="46" name="Rectangle 45">
            <a:extLst>
              <a:ext uri="{FF2B5EF4-FFF2-40B4-BE49-F238E27FC236}">
                <a16:creationId xmlns:a16="http://schemas.microsoft.com/office/drawing/2014/main" id="{A9FAF55B-F1B5-48F7-8FA4-73197A3C62DE}"/>
              </a:ext>
              <a:ext uri="{C183D7F6-B498-43B3-948B-1728B52AA6E4}">
                <adec:decorative xmlns:adec="http://schemas.microsoft.com/office/drawing/2017/decorative" val="1"/>
              </a:ext>
            </a:extLst>
          </p:cNvPr>
          <p:cNvSpPr/>
          <p:nvPr/>
        </p:nvSpPr>
        <p:spPr>
          <a:xfrm>
            <a:off x="6643824" y="4661250"/>
            <a:ext cx="3265787" cy="640090"/>
          </a:xfrm>
          <a:prstGeom prst="rect">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Rectangle 24">
            <a:extLst>
              <a:ext uri="{FF2B5EF4-FFF2-40B4-BE49-F238E27FC236}">
                <a16:creationId xmlns:a16="http://schemas.microsoft.com/office/drawing/2014/main" id="{C6040C95-6918-475C-940E-BA09B57D3AF7}"/>
              </a:ext>
              <a:ext uri="{C183D7F6-B498-43B3-948B-1728B52AA6E4}">
                <adec:decorative xmlns:adec="http://schemas.microsoft.com/office/drawing/2017/decorative" val="1"/>
              </a:ext>
            </a:extLst>
          </p:cNvPr>
          <p:cNvSpPr/>
          <p:nvPr/>
        </p:nvSpPr>
        <p:spPr>
          <a:xfrm>
            <a:off x="6643824" y="5474210"/>
            <a:ext cx="3265787" cy="640090"/>
          </a:xfrm>
          <a:prstGeom prst="rect">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255A852D-B68B-40D2-B7AE-3F9B50AB9966}"/>
              </a:ext>
            </a:extLst>
          </p:cNvPr>
          <p:cNvSpPr txBox="1"/>
          <p:nvPr/>
        </p:nvSpPr>
        <p:spPr>
          <a:xfrm>
            <a:off x="1007079" y="5412151"/>
            <a:ext cx="4724379" cy="87100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14  </a:t>
            </a:r>
            <a:r>
              <a:rPr lang="en-US" dirty="0">
                <a:cs typeface="Calibri" panose="020F0502020204030204" pitchFamily="34" charset="0"/>
              </a:rPr>
              <a:t>had someone in their household eat less than </a:t>
            </a:r>
          </a:p>
          <a:p>
            <a:pPr marL="228600" indent="0">
              <a:buNone/>
            </a:pPr>
            <a:r>
              <a:rPr lang="en-US" dirty="0">
                <a:cs typeface="Calibri" panose="020F0502020204030204" pitchFamily="34" charset="0"/>
              </a:rPr>
              <a:t>       they felt they should because there wasn’t </a:t>
            </a:r>
          </a:p>
          <a:p>
            <a:pPr marL="228600" indent="0">
              <a:buNone/>
            </a:pPr>
            <a:r>
              <a:rPr lang="en-US" dirty="0">
                <a:cs typeface="Calibri" panose="020F0502020204030204" pitchFamily="34" charset="0"/>
              </a:rPr>
              <a:t>       enough money to buy food</a:t>
            </a:r>
          </a:p>
        </p:txBody>
      </p:sp>
      <p:cxnSp>
        <p:nvCxnSpPr>
          <p:cNvPr id="48" name="Straight Connector 47" descr="Of these 14 people...">
            <a:extLst>
              <a:ext uri="{FF2B5EF4-FFF2-40B4-BE49-F238E27FC236}">
                <a16:creationId xmlns:a16="http://schemas.microsoft.com/office/drawing/2014/main" id="{C6B249B1-440B-4662-B8F9-C82E23AC4D02}"/>
              </a:ext>
            </a:extLst>
          </p:cNvPr>
          <p:cNvCxnSpPr>
            <a:cxnSpLocks/>
          </p:cNvCxnSpPr>
          <p:nvPr/>
        </p:nvCxnSpPr>
        <p:spPr>
          <a:xfrm flipH="1">
            <a:off x="5192486" y="5826913"/>
            <a:ext cx="1407276"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4C888B9-B07C-4219-A86F-532083354F42}"/>
              </a:ext>
            </a:extLst>
          </p:cNvPr>
          <p:cNvSpPr txBox="1"/>
          <p:nvPr/>
        </p:nvSpPr>
        <p:spPr>
          <a:xfrm>
            <a:off x="6460543" y="5504510"/>
            <a:ext cx="3636197"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9  </a:t>
            </a:r>
            <a:r>
              <a:rPr lang="en-US" dirty="0">
                <a:cs typeface="Calibri" panose="020F0502020204030204" pitchFamily="34" charset="0"/>
              </a:rPr>
              <a:t>had not had a similar situation before the pandemic</a:t>
            </a:r>
          </a:p>
        </p:txBody>
      </p:sp>
      <p:sp>
        <p:nvSpPr>
          <p:cNvPr id="30" name="Rounded Rectangle 3">
            <a:extLst>
              <a:ext uri="{FF2B5EF4-FFF2-40B4-BE49-F238E27FC236}">
                <a16:creationId xmlns:a16="http://schemas.microsoft.com/office/drawing/2014/main" id="{1A56E38E-1C3F-487F-A55D-AB372B5B7C69}"/>
              </a:ext>
              <a:ext uri="{C183D7F6-B498-43B3-948B-1728B52AA6E4}">
                <adec:decorative xmlns:adec="http://schemas.microsoft.com/office/drawing/2017/decorative" val="1"/>
              </a:ext>
            </a:extLst>
          </p:cNvPr>
          <p:cNvSpPr/>
          <p:nvPr/>
        </p:nvSpPr>
        <p:spPr>
          <a:xfrm>
            <a:off x="6444069" y="1444333"/>
            <a:ext cx="5461558" cy="2820600"/>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669" dirty="0">
              <a:solidFill>
                <a:schemeClr val="tx1">
                  <a:lumMod val="50000"/>
                  <a:lumOff val="50000"/>
                </a:schemeClr>
              </a:solidFill>
              <a:latin typeface="Franklin Gothic Demi" panose="020B0703020102020204" pitchFamily="34" charset="0"/>
            </a:endParaRPr>
          </a:p>
        </p:txBody>
      </p:sp>
      <p:pic>
        <p:nvPicPr>
          <p:cNvPr id="32" name="Graphic 31" descr="Closed quotation mark">
            <a:extLst>
              <a:ext uri="{FF2B5EF4-FFF2-40B4-BE49-F238E27FC236}">
                <a16:creationId xmlns:a16="http://schemas.microsoft.com/office/drawing/2014/main" id="{C1F2D96D-C0B2-4F09-83A7-6ABB313A9F2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6602999" y="1437856"/>
            <a:ext cx="564648" cy="564648"/>
          </a:xfrm>
          <a:prstGeom prst="rect">
            <a:avLst/>
          </a:prstGeom>
        </p:spPr>
      </p:pic>
      <p:sp>
        <p:nvSpPr>
          <p:cNvPr id="36" name="TextBox 35">
            <a:extLst>
              <a:ext uri="{FF2B5EF4-FFF2-40B4-BE49-F238E27FC236}">
                <a16:creationId xmlns:a16="http://schemas.microsoft.com/office/drawing/2014/main" id="{DA7D9C71-4CE4-44AA-8A0D-C1F0C6E76F9E}"/>
              </a:ext>
            </a:extLst>
          </p:cNvPr>
          <p:cNvSpPr txBox="1"/>
          <p:nvPr/>
        </p:nvSpPr>
        <p:spPr>
          <a:xfrm>
            <a:off x="6674790" y="1689959"/>
            <a:ext cx="4864749" cy="2308324"/>
          </a:xfrm>
          <a:prstGeom prst="rect">
            <a:avLst/>
          </a:prstGeom>
          <a:noFill/>
        </p:spPr>
        <p:txBody>
          <a:bodyPr wrap="square" lIns="91440" tIns="45720" rIns="91440" bIns="45720" anchor="t">
            <a:spAutoFit/>
          </a:bodyPr>
          <a:lstStyle/>
          <a:p>
            <a:pPr algn="r"/>
            <a:r>
              <a:rPr lang="en-US" sz="1600" i="1" dirty="0">
                <a:latin typeface="Calibri" panose="020F0502020204030204" pitchFamily="34" charset="0"/>
                <a:ea typeface="+mn-lt"/>
                <a:cs typeface="Calibri" panose="020F0502020204030204" pitchFamily="34" charset="0"/>
              </a:rPr>
              <a:t>Food has been so expensive. They increased the food stamp amount to the maximum but that didn’t even last a month. Then the rest of the month, I had to rely on food banks, but food banks aren’t getting the donations that they used to, so they’re short on food and yeah, it’s been a real struggle. There have been times when I lose weight, because I’m forced to eat only one meal a day because I can’t afford to eat more than that.</a:t>
            </a:r>
            <a:endParaRPr lang="en-US" sz="2400" i="1" dirty="0">
              <a:latin typeface="Calibri" panose="020F0502020204030204" pitchFamily="34" charset="0"/>
              <a:ea typeface="+mn-lt"/>
              <a:cs typeface="Calibri" panose="020F0502020204030204" pitchFamily="34" charset="0"/>
            </a:endParaRPr>
          </a:p>
          <a:p>
            <a:pPr algn="r"/>
            <a:r>
              <a:rPr lang="en-US" sz="1600" i="1" dirty="0">
                <a:latin typeface="Calibri" panose="020F0502020204030204" pitchFamily="34" charset="0"/>
                <a:ea typeface="+mn-lt"/>
                <a:cs typeface="Calibri" panose="020F0502020204030204" pitchFamily="34" charset="0"/>
              </a:rPr>
              <a:t>-Interviewee</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3643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3">
            <a:extLst>
              <a:ext uri="{FF2B5EF4-FFF2-40B4-BE49-F238E27FC236}">
                <a16:creationId xmlns:a16="http://schemas.microsoft.com/office/drawing/2014/main" id="{44BEB57E-9C37-4093-B50E-4503F589986B}"/>
              </a:ext>
              <a:ext uri="{C183D7F6-B498-43B3-948B-1728B52AA6E4}">
                <adec:decorative xmlns:adec="http://schemas.microsoft.com/office/drawing/2017/decorative" val="1"/>
              </a:ext>
            </a:extLst>
          </p:cNvPr>
          <p:cNvSpPr/>
          <p:nvPr/>
        </p:nvSpPr>
        <p:spPr>
          <a:xfrm>
            <a:off x="3148237" y="4898200"/>
            <a:ext cx="5930741" cy="1520017"/>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38" name="Graphic 37" descr="Decorative image: House with solid black fill">
            <a:extLst>
              <a:ext uri="{FF2B5EF4-FFF2-40B4-BE49-F238E27FC236}">
                <a16:creationId xmlns:a16="http://schemas.microsoft.com/office/drawing/2014/main" id="{F8EE430A-3708-4DC3-915B-15AFCFD89E00}"/>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8253" y="370228"/>
            <a:ext cx="575989" cy="575989"/>
          </a:xfrm>
          <a:prstGeom prst="rect">
            <a:avLst/>
          </a:prstGeom>
        </p:spPr>
      </p:pic>
      <p:sp>
        <p:nvSpPr>
          <p:cNvPr id="37" name="Title 36">
            <a:extLst>
              <a:ext uri="{FF2B5EF4-FFF2-40B4-BE49-F238E27FC236}">
                <a16:creationId xmlns:a16="http://schemas.microsoft.com/office/drawing/2014/main" id="{FB00922B-DF82-4B46-95AF-9B09B1820080}"/>
              </a:ext>
              <a:ext uri="{C183D7F6-B498-43B3-948B-1728B52AA6E4}">
                <adec:decorative xmlns:adec="http://schemas.microsoft.com/office/drawing/2017/decorative" val="0"/>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Housing </a:t>
            </a:r>
            <a:r>
              <a:rPr lang="en-US" dirty="0">
                <a:solidFill>
                  <a:schemeClr val="bg1"/>
                </a:solidFill>
                <a:latin typeface="+mj-lt"/>
                <a:cs typeface="+mj-cs"/>
              </a:rPr>
              <a:t>(part 1)</a:t>
            </a:r>
          </a:p>
        </p:txBody>
      </p:sp>
      <p:sp>
        <p:nvSpPr>
          <p:cNvPr id="36" name="Rectangle: Rounded Corners 35">
            <a:extLst>
              <a:ext uri="{FF2B5EF4-FFF2-40B4-BE49-F238E27FC236}">
                <a16:creationId xmlns:a16="http://schemas.microsoft.com/office/drawing/2014/main" id="{265E0C1E-52D3-4D77-A62B-08094F335133}"/>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descr="Decorative image: 10 icons of people, being 4 colored blue and 6 colored black">
            <a:extLst>
              <a:ext uri="{FF2B5EF4-FFF2-40B4-BE49-F238E27FC236}">
                <a16:creationId xmlns:a16="http://schemas.microsoft.com/office/drawing/2014/main" id="{75BCAB31-55DE-4E3E-8ABE-D9610351DFC5}"/>
              </a:ext>
            </a:extLst>
          </p:cNvPr>
          <p:cNvGrpSpPr/>
          <p:nvPr/>
        </p:nvGrpSpPr>
        <p:grpSpPr>
          <a:xfrm>
            <a:off x="8121034" y="267100"/>
            <a:ext cx="3363689" cy="511632"/>
            <a:chOff x="8121034" y="267100"/>
            <a:chExt cx="3363689" cy="511632"/>
          </a:xfrm>
        </p:grpSpPr>
        <p:pic>
          <p:nvPicPr>
            <p:cNvPr id="12" name="Graphic 11">
              <a:extLst>
                <a:ext uri="{FF2B5EF4-FFF2-40B4-BE49-F238E27FC236}">
                  <a16:creationId xmlns:a16="http://schemas.microsoft.com/office/drawing/2014/main" id="{69F1F5A4-B59B-41B3-B278-5E97584C99C6}"/>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21034" y="267103"/>
              <a:ext cx="511629" cy="511629"/>
            </a:xfrm>
            <a:prstGeom prst="rect">
              <a:avLst/>
            </a:prstGeom>
          </p:spPr>
        </p:pic>
        <p:pic>
          <p:nvPicPr>
            <p:cNvPr id="13" name="Graphic 12">
              <a:extLst>
                <a:ext uri="{FF2B5EF4-FFF2-40B4-BE49-F238E27FC236}">
                  <a16:creationId xmlns:a16="http://schemas.microsoft.com/office/drawing/2014/main" id="{1358E635-22D4-48D9-927E-26456E8154D1}"/>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52406" y="267102"/>
              <a:ext cx="511629" cy="511629"/>
            </a:xfrm>
            <a:prstGeom prst="rect">
              <a:avLst/>
            </a:prstGeom>
          </p:spPr>
        </p:pic>
        <p:pic>
          <p:nvPicPr>
            <p:cNvPr id="15" name="Graphic 14">
              <a:extLst>
                <a:ext uri="{FF2B5EF4-FFF2-40B4-BE49-F238E27FC236}">
                  <a16:creationId xmlns:a16="http://schemas.microsoft.com/office/drawing/2014/main" id="{CFB32972-3739-44D3-A8EC-1AD87B25A462}"/>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78978" y="267101"/>
              <a:ext cx="511629" cy="511629"/>
            </a:xfrm>
            <a:prstGeom prst="rect">
              <a:avLst/>
            </a:prstGeom>
          </p:spPr>
        </p:pic>
        <p:pic>
          <p:nvPicPr>
            <p:cNvPr id="16" name="Graphic 15">
              <a:extLst>
                <a:ext uri="{FF2B5EF4-FFF2-40B4-BE49-F238E27FC236}">
                  <a16:creationId xmlns:a16="http://schemas.microsoft.com/office/drawing/2014/main" id="{222D2D3D-B3CE-461D-BAC1-5F0D44191842}"/>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10350" y="267102"/>
              <a:ext cx="511629" cy="511629"/>
            </a:xfrm>
            <a:prstGeom prst="rect">
              <a:avLst/>
            </a:prstGeom>
          </p:spPr>
        </p:pic>
        <p:pic>
          <p:nvPicPr>
            <p:cNvPr id="18" name="Graphic 17">
              <a:extLst>
                <a:ext uri="{FF2B5EF4-FFF2-40B4-BE49-F238E27FC236}">
                  <a16:creationId xmlns:a16="http://schemas.microsoft.com/office/drawing/2014/main" id="{B6A1C999-BC17-4B94-B5BF-A86E0C59534A}"/>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5150" y="267102"/>
              <a:ext cx="511629" cy="511629"/>
            </a:xfrm>
            <a:prstGeom prst="rect">
              <a:avLst/>
            </a:prstGeom>
          </p:spPr>
        </p:pic>
        <p:pic>
          <p:nvPicPr>
            <p:cNvPr id="19" name="Graphic 18">
              <a:extLst>
                <a:ext uri="{FF2B5EF4-FFF2-40B4-BE49-F238E27FC236}">
                  <a16:creationId xmlns:a16="http://schemas.microsoft.com/office/drawing/2014/main" id="{91DE8D76-34EF-4BD2-868A-FF46FED76371}"/>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341722" y="267101"/>
              <a:ext cx="511629" cy="511629"/>
            </a:xfrm>
            <a:prstGeom prst="rect">
              <a:avLst/>
            </a:prstGeom>
          </p:spPr>
        </p:pic>
        <p:pic>
          <p:nvPicPr>
            <p:cNvPr id="20" name="Graphic 19">
              <a:extLst>
                <a:ext uri="{FF2B5EF4-FFF2-40B4-BE49-F238E27FC236}">
                  <a16:creationId xmlns:a16="http://schemas.microsoft.com/office/drawing/2014/main" id="{55CE16C6-A00F-417F-AF99-3941EAEF177F}"/>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646522" y="267101"/>
              <a:ext cx="511629" cy="511629"/>
            </a:xfrm>
            <a:prstGeom prst="rect">
              <a:avLst/>
            </a:prstGeom>
          </p:spPr>
        </p:pic>
        <p:pic>
          <p:nvPicPr>
            <p:cNvPr id="21" name="Graphic 20">
              <a:extLst>
                <a:ext uri="{FF2B5EF4-FFF2-40B4-BE49-F238E27FC236}">
                  <a16:creationId xmlns:a16="http://schemas.microsoft.com/office/drawing/2014/main" id="{FCDADA9F-71C8-43CA-AAC7-39689E17BE26}"/>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973094" y="267100"/>
              <a:ext cx="511629" cy="511629"/>
            </a:xfrm>
            <a:prstGeom prst="rect">
              <a:avLst/>
            </a:prstGeom>
          </p:spPr>
        </p:pic>
        <p:pic>
          <p:nvPicPr>
            <p:cNvPr id="40" name="Graphic 39">
              <a:extLst>
                <a:ext uri="{FF2B5EF4-FFF2-40B4-BE49-F238E27FC236}">
                  <a16:creationId xmlns:a16="http://schemas.microsoft.com/office/drawing/2014/main" id="{118836C3-47A5-4D49-93B5-E3D533A47154}"/>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383778" y="267103"/>
              <a:ext cx="511629" cy="511629"/>
            </a:xfrm>
            <a:prstGeom prst="rect">
              <a:avLst/>
            </a:prstGeom>
          </p:spPr>
        </p:pic>
        <p:pic>
          <p:nvPicPr>
            <p:cNvPr id="39" name="Graphic 38">
              <a:extLst>
                <a:ext uri="{FF2B5EF4-FFF2-40B4-BE49-F238E27FC236}">
                  <a16:creationId xmlns:a16="http://schemas.microsoft.com/office/drawing/2014/main" id="{9DE7D6D6-0F61-419F-B8E0-BE9372136DB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47606" y="267102"/>
              <a:ext cx="511629" cy="511629"/>
            </a:xfrm>
            <a:prstGeom prst="rect">
              <a:avLst/>
            </a:prstGeom>
          </p:spPr>
        </p:pic>
      </p:grpSp>
      <p:sp>
        <p:nvSpPr>
          <p:cNvPr id="22" name="TextBox 21">
            <a:extLst>
              <a:ext uri="{FF2B5EF4-FFF2-40B4-BE49-F238E27FC236}">
                <a16:creationId xmlns:a16="http://schemas.microsoft.com/office/drawing/2014/main" id="{BDD4AC48-D013-4F32-B444-8D64938FB0A8}"/>
              </a:ext>
            </a:extLst>
          </p:cNvPr>
          <p:cNvSpPr txBox="1"/>
          <p:nvPr/>
        </p:nvSpPr>
        <p:spPr>
          <a:xfrm>
            <a:off x="7908709" y="789592"/>
            <a:ext cx="3973395" cy="707886"/>
          </a:xfrm>
          <a:prstGeom prst="rect">
            <a:avLst/>
          </a:prstGeom>
          <a:noFill/>
        </p:spPr>
        <p:txBody>
          <a:bodyPr wrap="square">
            <a:spAutoFit/>
          </a:bodyPr>
          <a:lstStyle/>
          <a:p>
            <a:pPr algn="ctr"/>
            <a:r>
              <a:rPr lang="en-US" sz="2400" b="1" dirty="0">
                <a:solidFill>
                  <a:srgbClr val="000000"/>
                </a:solidFill>
                <a:latin typeface="Calibri" panose="020F0502020204030204" pitchFamily="34" charset="0"/>
                <a:cs typeface="Calibri" panose="020F0502020204030204" pitchFamily="34" charset="0"/>
              </a:rPr>
              <a:t>15 </a:t>
            </a:r>
            <a:r>
              <a:rPr lang="en-US" sz="2000" b="1" dirty="0">
                <a:solidFill>
                  <a:srgbClr val="000000"/>
                </a:solidFill>
                <a:latin typeface="Calibri" panose="020F0502020204030204" pitchFamily="34" charset="0"/>
                <a:cs typeface="Calibri" panose="020F0502020204030204" pitchFamily="34" charset="0"/>
              </a:rPr>
              <a:t>in</a:t>
            </a:r>
            <a:r>
              <a:rPr lang="en-US" sz="2400" b="1" dirty="0">
                <a:solidFill>
                  <a:srgbClr val="000000"/>
                </a:solidFill>
                <a:latin typeface="Calibri" panose="020F0502020204030204" pitchFamily="34" charset="0"/>
                <a:cs typeface="Calibri" panose="020F0502020204030204" pitchFamily="34" charset="0"/>
              </a:rPr>
              <a:t> 35 </a:t>
            </a:r>
            <a:r>
              <a:rPr lang="en-US" sz="1600" dirty="0">
                <a:solidFill>
                  <a:srgbClr val="000000"/>
                </a:solidFill>
                <a:latin typeface="Calibri" panose="020F0502020204030204" pitchFamily="34" charset="0"/>
                <a:cs typeface="Calibri" panose="020F0502020204030204" pitchFamily="34" charset="0"/>
              </a:rPr>
              <a:t>(or 4 in 10) </a:t>
            </a:r>
            <a:r>
              <a:rPr lang="en-US" sz="1600" dirty="0">
                <a:solidFill>
                  <a:srgbClr val="000000"/>
                </a:solidFill>
                <a:effectLst/>
                <a:latin typeface="Calibri" panose="020F0502020204030204" pitchFamily="34" charset="0"/>
                <a:cs typeface="Calibri" panose="020F0502020204030204" pitchFamily="34" charset="0"/>
              </a:rPr>
              <a:t>reported having their </a:t>
            </a:r>
            <a:r>
              <a:rPr lang="en-US" sz="1600" b="1" dirty="0">
                <a:solidFill>
                  <a:srgbClr val="000000"/>
                </a:solidFill>
                <a:latin typeface="Calibri" panose="020F0502020204030204" pitchFamily="34" charset="0"/>
                <a:cs typeface="Calibri" panose="020F0502020204030204" pitchFamily="34" charset="0"/>
              </a:rPr>
              <a:t>housing </a:t>
            </a:r>
            <a:r>
              <a:rPr lang="en-US" sz="1600" dirty="0">
                <a:solidFill>
                  <a:srgbClr val="000000"/>
                </a:solidFill>
                <a:latin typeface="Calibri" panose="020F0502020204030204" pitchFamily="34" charset="0"/>
                <a:cs typeface="Calibri" panose="020F0502020204030204" pitchFamily="34" charset="0"/>
              </a:rPr>
              <a:t>situation</a:t>
            </a:r>
            <a:r>
              <a:rPr lang="en-US" sz="1600" b="1" dirty="0">
                <a:solidFill>
                  <a:srgbClr val="000000"/>
                </a:solidFill>
                <a:latin typeface="Calibri" panose="020F0502020204030204" pitchFamily="34" charset="0"/>
                <a:cs typeface="Calibri" panose="020F0502020204030204" pitchFamily="34" charset="0"/>
              </a:rPr>
              <a:t> </a:t>
            </a:r>
            <a:r>
              <a:rPr lang="en-US" sz="1600" dirty="0">
                <a:solidFill>
                  <a:srgbClr val="000000"/>
                </a:solidFill>
                <a:effectLst/>
                <a:latin typeface="Calibri" panose="020F0502020204030204" pitchFamily="34" charset="0"/>
                <a:cs typeface="Calibri" panose="020F0502020204030204" pitchFamily="34" charset="0"/>
              </a:rPr>
              <a:t>impacted by COVID-19</a:t>
            </a:r>
            <a:endParaRPr lang="en-US" sz="1600" dirty="0">
              <a:latin typeface="Calibri" panose="020F0502020204030204" pitchFamily="34" charset="0"/>
              <a:cs typeface="Calibri" panose="020F0502020204030204" pitchFamily="34" charset="0"/>
            </a:endParaRPr>
          </a:p>
        </p:txBody>
      </p:sp>
      <p:grpSp>
        <p:nvGrpSpPr>
          <p:cNvPr id="4" name="Group 3" descr="Decorative image: tag with an icon of a person with solid gray fill">
            <a:extLst>
              <a:ext uri="{FF2B5EF4-FFF2-40B4-BE49-F238E27FC236}">
                <a16:creationId xmlns:a16="http://schemas.microsoft.com/office/drawing/2014/main" id="{D6D4A238-4F02-4A51-84E0-E5DD0C0B200D}"/>
              </a:ext>
            </a:extLst>
          </p:cNvPr>
          <p:cNvGrpSpPr/>
          <p:nvPr/>
        </p:nvGrpSpPr>
        <p:grpSpPr>
          <a:xfrm>
            <a:off x="11431113" y="1339590"/>
            <a:ext cx="785303" cy="785303"/>
            <a:chOff x="11431113" y="1339590"/>
            <a:chExt cx="785303" cy="785303"/>
          </a:xfrm>
        </p:grpSpPr>
        <p:pic>
          <p:nvPicPr>
            <p:cNvPr id="28" name="Graphic 27">
              <a:extLst>
                <a:ext uri="{FF2B5EF4-FFF2-40B4-BE49-F238E27FC236}">
                  <a16:creationId xmlns:a16="http://schemas.microsoft.com/office/drawing/2014/main" id="{ECDECF84-2619-490D-923D-E107B1408C04}"/>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5654055" flipV="1">
              <a:off x="11431113" y="1339590"/>
              <a:ext cx="785303" cy="785303"/>
            </a:xfrm>
            <a:prstGeom prst="rect">
              <a:avLst/>
            </a:prstGeom>
          </p:spPr>
        </p:pic>
        <p:pic>
          <p:nvPicPr>
            <p:cNvPr id="29" name="Graphic 28">
              <a:extLst>
                <a:ext uri="{FF2B5EF4-FFF2-40B4-BE49-F238E27FC236}">
                  <a16:creationId xmlns:a16="http://schemas.microsoft.com/office/drawing/2014/main" id="{B984F61C-8C8B-4893-98A6-CDEA45A8988C}"/>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731390" y="1595759"/>
              <a:ext cx="272963" cy="272963"/>
            </a:xfrm>
            <a:prstGeom prst="rect">
              <a:avLst/>
            </a:prstGeom>
          </p:spPr>
        </p:pic>
      </p:grpSp>
      <p:pic>
        <p:nvPicPr>
          <p:cNvPr id="42" name="Graphic 41" descr="Decorative image: icon of a person with solid gray fill">
            <a:extLst>
              <a:ext uri="{FF2B5EF4-FFF2-40B4-BE49-F238E27FC236}">
                <a16:creationId xmlns:a16="http://schemas.microsoft.com/office/drawing/2014/main" id="{9BB0063D-09C5-40F7-908D-F06B6CCA9A49}"/>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757122" y="1920252"/>
            <a:ext cx="480068" cy="480068"/>
          </a:xfrm>
          <a:prstGeom prst="rect">
            <a:avLst/>
          </a:prstGeom>
        </p:spPr>
      </p:pic>
      <p:sp>
        <p:nvSpPr>
          <p:cNvPr id="41" name="Rectangle 40">
            <a:extLst>
              <a:ext uri="{FF2B5EF4-FFF2-40B4-BE49-F238E27FC236}">
                <a16:creationId xmlns:a16="http://schemas.microsoft.com/office/drawing/2014/main" id="{63B1AF55-42C4-4E04-B6D6-2E8A27235020}"/>
              </a:ext>
              <a:ext uri="{C183D7F6-B498-43B3-948B-1728B52AA6E4}">
                <adec:decorative xmlns:adec="http://schemas.microsoft.com/office/drawing/2017/decorative" val="1"/>
              </a:ext>
            </a:extLst>
          </p:cNvPr>
          <p:cNvSpPr/>
          <p:nvPr/>
        </p:nvSpPr>
        <p:spPr>
          <a:xfrm rot="5400000">
            <a:off x="6711843" y="2565534"/>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3" name="TextBox 42">
            <a:extLst>
              <a:ext uri="{FF2B5EF4-FFF2-40B4-BE49-F238E27FC236}">
                <a16:creationId xmlns:a16="http://schemas.microsoft.com/office/drawing/2014/main" id="{4A871F52-9ED3-4577-80EC-C08E2C25C131}"/>
              </a:ext>
            </a:extLst>
          </p:cNvPr>
          <p:cNvSpPr txBox="1"/>
          <p:nvPr/>
        </p:nvSpPr>
        <p:spPr>
          <a:xfrm>
            <a:off x="7647102" y="1850331"/>
            <a:ext cx="3700130"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Of the 35 people interviewed:</a:t>
            </a:r>
          </a:p>
        </p:txBody>
      </p:sp>
      <p:sp>
        <p:nvSpPr>
          <p:cNvPr id="45" name="TextBox 44">
            <a:extLst>
              <a:ext uri="{FF2B5EF4-FFF2-40B4-BE49-F238E27FC236}">
                <a16:creationId xmlns:a16="http://schemas.microsoft.com/office/drawing/2014/main" id="{5DE1D17B-0AEE-42D8-BE03-554D9C89E366}"/>
              </a:ext>
            </a:extLst>
          </p:cNvPr>
          <p:cNvSpPr txBox="1"/>
          <p:nvPr/>
        </p:nvSpPr>
        <p:spPr>
          <a:xfrm>
            <a:off x="7572942" y="2187309"/>
            <a:ext cx="4278190" cy="1397947"/>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8 </a:t>
            </a:r>
            <a:r>
              <a:rPr lang="en-US" dirty="0">
                <a:cs typeface="Calibri" panose="020F0502020204030204" pitchFamily="34" charset="0"/>
              </a:rPr>
              <a:t>delayed paying my rent/mortgage</a:t>
            </a:r>
          </a:p>
          <a:p>
            <a:pPr marL="228600" indent="0">
              <a:buNone/>
            </a:pPr>
            <a:r>
              <a:rPr lang="en-US" b="1" dirty="0">
                <a:cs typeface="Calibri" panose="020F0502020204030204" pitchFamily="34" charset="0"/>
              </a:rPr>
              <a:t>7 </a:t>
            </a:r>
            <a:r>
              <a:rPr lang="en-US" dirty="0">
                <a:cs typeface="Calibri" panose="020F0502020204030204" pitchFamily="34" charset="0"/>
              </a:rPr>
              <a:t>had to move to a different home</a:t>
            </a:r>
          </a:p>
          <a:p>
            <a:pPr marL="228600" indent="0">
              <a:buNone/>
            </a:pPr>
            <a:r>
              <a:rPr lang="en-US" b="1" dirty="0">
                <a:cs typeface="Calibri" panose="020F0502020204030204" pitchFamily="34" charset="0"/>
              </a:rPr>
              <a:t>7 </a:t>
            </a:r>
            <a:r>
              <a:rPr lang="en-US" dirty="0">
                <a:cs typeface="Calibri" panose="020F0502020204030204" pitchFamily="34" charset="0"/>
              </a:rPr>
              <a:t>had to apply for rent assistance programs</a:t>
            </a:r>
          </a:p>
          <a:p>
            <a:pPr marL="228600" indent="0">
              <a:buNone/>
            </a:pPr>
            <a:r>
              <a:rPr lang="en-US" b="1" dirty="0">
                <a:cs typeface="Calibri" panose="020F0502020204030204" pitchFamily="34" charset="0"/>
              </a:rPr>
              <a:t>4 </a:t>
            </a:r>
            <a:r>
              <a:rPr lang="en-US" dirty="0">
                <a:cs typeface="Calibri" panose="020F0502020204030204" pitchFamily="34" charset="0"/>
              </a:rPr>
              <a:t>chose to move to a different home</a:t>
            </a:r>
          </a:p>
          <a:p>
            <a:pPr marL="228600" indent="0">
              <a:buNone/>
            </a:pPr>
            <a:r>
              <a:rPr lang="en-US" b="1" dirty="0">
                <a:cs typeface="Calibri" panose="020F0502020204030204" pitchFamily="34" charset="0"/>
              </a:rPr>
              <a:t>3 </a:t>
            </a:r>
            <a:r>
              <a:rPr lang="en-US" dirty="0">
                <a:cs typeface="Calibri" panose="020F0502020204030204" pitchFamily="34" charset="0"/>
              </a:rPr>
              <a:t>became homeless</a:t>
            </a:r>
          </a:p>
        </p:txBody>
      </p:sp>
      <p:sp>
        <p:nvSpPr>
          <p:cNvPr id="27" name="TextBox 26">
            <a:extLst>
              <a:ext uri="{FF2B5EF4-FFF2-40B4-BE49-F238E27FC236}">
                <a16:creationId xmlns:a16="http://schemas.microsoft.com/office/drawing/2014/main" id="{F7EFCD22-90BB-46CB-AD75-4221510FBC46}"/>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31" name="Graphic 30" descr="Decorative image: icon of 3 people sitting around a table with solid gray fill">
            <a:extLst>
              <a:ext uri="{FF2B5EF4-FFF2-40B4-BE49-F238E27FC236}">
                <a16:creationId xmlns:a16="http://schemas.microsoft.com/office/drawing/2014/main" id="{6481B40C-FCF9-4630-AB9B-E47761ECE78C}"/>
              </a:ext>
              <a:ext uri="{C183D7F6-B498-43B3-948B-1728B52AA6E4}">
                <adec:decorative xmlns:adec="http://schemas.microsoft.com/office/drawing/2017/decorative" val="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49999" y="1536009"/>
            <a:ext cx="562592" cy="562592"/>
          </a:xfrm>
          <a:prstGeom prst="rect">
            <a:avLst/>
          </a:prstGeom>
        </p:spPr>
      </p:pic>
      <p:pic>
        <p:nvPicPr>
          <p:cNvPr id="32" name="Graphic 31" descr="Decorative image: icon of a person with solid gray fill">
            <a:extLst>
              <a:ext uri="{FF2B5EF4-FFF2-40B4-BE49-F238E27FC236}">
                <a16:creationId xmlns:a16="http://schemas.microsoft.com/office/drawing/2014/main" id="{10F02580-9033-49F4-A62D-FFAA4E743ED3}"/>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91261" y="2198931"/>
            <a:ext cx="480068" cy="480068"/>
          </a:xfrm>
          <a:prstGeom prst="rect">
            <a:avLst/>
          </a:prstGeom>
        </p:spPr>
      </p:pic>
      <p:sp>
        <p:nvSpPr>
          <p:cNvPr id="30" name="Rectangle 29">
            <a:extLst>
              <a:ext uri="{FF2B5EF4-FFF2-40B4-BE49-F238E27FC236}">
                <a16:creationId xmlns:a16="http://schemas.microsoft.com/office/drawing/2014/main" id="{7D9FE87A-1BA9-45EC-93FC-905F0CAE5890}"/>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3" name="TextBox 22">
            <a:extLst>
              <a:ext uri="{FF2B5EF4-FFF2-40B4-BE49-F238E27FC236}">
                <a16:creationId xmlns:a16="http://schemas.microsoft.com/office/drawing/2014/main" id="{AF6ADA35-FD04-4239-BD90-A40DB231EB22}"/>
              </a:ext>
            </a:extLst>
          </p:cNvPr>
          <p:cNvSpPr txBox="1"/>
          <p:nvPr/>
        </p:nvSpPr>
        <p:spPr>
          <a:xfrm>
            <a:off x="817172" y="1914840"/>
            <a:ext cx="4468931" cy="2451825"/>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Having the price of rent increase</a:t>
            </a:r>
          </a:p>
          <a:p>
            <a:r>
              <a:rPr lang="en-US" dirty="0">
                <a:cs typeface="Calibri" panose="020F0502020204030204" pitchFamily="34" charset="0"/>
              </a:rPr>
              <a:t>Delaying paying rent or mortgage</a:t>
            </a:r>
          </a:p>
          <a:p>
            <a:r>
              <a:rPr lang="en-US" dirty="0">
                <a:cs typeface="Calibri" panose="020F0502020204030204" pitchFamily="34" charset="0"/>
              </a:rPr>
              <a:t>Having to apply for rent assistance programs</a:t>
            </a:r>
          </a:p>
          <a:p>
            <a:r>
              <a:rPr lang="en-US" dirty="0">
                <a:cs typeface="Calibri" panose="020F0502020204030204" pitchFamily="34" charset="0"/>
              </a:rPr>
              <a:t>Having to move to a different home </a:t>
            </a:r>
          </a:p>
          <a:p>
            <a:r>
              <a:rPr lang="en-US" dirty="0">
                <a:cs typeface="Calibri" panose="020F0502020204030204" pitchFamily="34" charset="0"/>
              </a:rPr>
              <a:t>Feeling concerned about being evicted</a:t>
            </a:r>
          </a:p>
          <a:p>
            <a:r>
              <a:rPr lang="en-US" dirty="0">
                <a:cs typeface="Calibri" panose="020F0502020204030204" pitchFamily="34" charset="0"/>
              </a:rPr>
              <a:t>Becoming homeless </a:t>
            </a:r>
          </a:p>
          <a:p>
            <a:r>
              <a:rPr lang="en-US" dirty="0">
                <a:cs typeface="Calibri" panose="020F0502020204030204" pitchFamily="34" charset="0"/>
              </a:rPr>
              <a:t>Being able to get a house and no longer be homeless</a:t>
            </a:r>
          </a:p>
          <a:p>
            <a:pPr marL="228600" indent="0">
              <a:buNone/>
            </a:pPr>
            <a:endParaRPr lang="en-US" dirty="0">
              <a:cs typeface="Calibri" panose="020F0502020204030204" pitchFamily="34" charset="0"/>
            </a:endParaRPr>
          </a:p>
        </p:txBody>
      </p:sp>
      <p:pic>
        <p:nvPicPr>
          <p:cNvPr id="24" name="Graphic 23" descr="Decorative image: gray comment box with a plus sign inside">
            <a:extLst>
              <a:ext uri="{FF2B5EF4-FFF2-40B4-BE49-F238E27FC236}">
                <a16:creationId xmlns:a16="http://schemas.microsoft.com/office/drawing/2014/main" id="{527A3681-1162-411B-AE3D-BC70279F18F4}"/>
              </a:ext>
              <a:ext uri="{C183D7F6-B498-43B3-948B-1728B52AA6E4}">
                <adec:decorative xmlns:adec="http://schemas.microsoft.com/office/drawing/2017/decorative" val="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293252" y="3717509"/>
            <a:ext cx="403852" cy="403852"/>
          </a:xfrm>
          <a:prstGeom prst="rect">
            <a:avLst/>
          </a:prstGeom>
        </p:spPr>
      </p:pic>
      <p:pic>
        <p:nvPicPr>
          <p:cNvPr id="34" name="Graphic 33" descr="Closed quotation mark">
            <a:extLst>
              <a:ext uri="{FF2B5EF4-FFF2-40B4-BE49-F238E27FC236}">
                <a16:creationId xmlns:a16="http://schemas.microsoft.com/office/drawing/2014/main" id="{58B24AA6-2EA9-450D-AA22-C18846CDE1A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flipH="1">
            <a:off x="2963297" y="4903373"/>
            <a:ext cx="564648" cy="564648"/>
          </a:xfrm>
          <a:prstGeom prst="rect">
            <a:avLst/>
          </a:prstGeom>
        </p:spPr>
      </p:pic>
      <p:sp>
        <p:nvSpPr>
          <p:cNvPr id="33" name="TextBox 32">
            <a:extLst>
              <a:ext uri="{FF2B5EF4-FFF2-40B4-BE49-F238E27FC236}">
                <a16:creationId xmlns:a16="http://schemas.microsoft.com/office/drawing/2014/main" id="{2FA17E0D-8941-4E93-974D-421948BBBC82}"/>
              </a:ext>
            </a:extLst>
          </p:cNvPr>
          <p:cNvSpPr txBox="1"/>
          <p:nvPr/>
        </p:nvSpPr>
        <p:spPr>
          <a:xfrm>
            <a:off x="3406670" y="5132681"/>
            <a:ext cx="5560965" cy="1077218"/>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lived with 11 other people... about the time before Delta became a big variant of Covid. And it was a lot.... I couldn't do it. I had to go back to my mom and that that was a lot too.</a:t>
            </a:r>
          </a:p>
          <a:p>
            <a:r>
              <a:rPr lang="en-US" dirty="0"/>
              <a:t>-Interviewee</a:t>
            </a:r>
          </a:p>
        </p:txBody>
      </p:sp>
    </p:spTree>
    <p:extLst>
      <p:ext uri="{BB962C8B-B14F-4D97-AF65-F5344CB8AC3E}">
        <p14:creationId xmlns:p14="http://schemas.microsoft.com/office/powerpoint/2010/main" val="3027428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Graphic 37" descr="Decorative image: House with solid black fill">
            <a:extLst>
              <a:ext uri="{FF2B5EF4-FFF2-40B4-BE49-F238E27FC236}">
                <a16:creationId xmlns:a16="http://schemas.microsoft.com/office/drawing/2014/main" id="{F8EE430A-3708-4DC3-915B-15AFCFD89E00}"/>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8253" y="370228"/>
            <a:ext cx="575989" cy="575989"/>
          </a:xfrm>
          <a:prstGeom prst="rect">
            <a:avLst/>
          </a:prstGeom>
        </p:spPr>
      </p:pic>
      <p:sp>
        <p:nvSpPr>
          <p:cNvPr id="37" name="Title 36">
            <a:extLst>
              <a:ext uri="{FF2B5EF4-FFF2-40B4-BE49-F238E27FC236}">
                <a16:creationId xmlns:a16="http://schemas.microsoft.com/office/drawing/2014/main" id="{FB00922B-DF82-4B46-95AF-9B09B1820080}"/>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Housing </a:t>
            </a:r>
            <a:r>
              <a:rPr lang="en-US" dirty="0">
                <a:solidFill>
                  <a:schemeClr val="bg1"/>
                </a:solidFill>
                <a:latin typeface="+mj-lt"/>
                <a:cs typeface="+mj-cs"/>
              </a:rPr>
              <a:t>(part 2)</a:t>
            </a:r>
          </a:p>
        </p:txBody>
      </p:sp>
      <p:sp>
        <p:nvSpPr>
          <p:cNvPr id="36" name="Rectangle: Rounded Corners 35">
            <a:extLst>
              <a:ext uri="{FF2B5EF4-FFF2-40B4-BE49-F238E27FC236}">
                <a16:creationId xmlns:a16="http://schemas.microsoft.com/office/drawing/2014/main" id="{265E0C1E-52D3-4D77-A62B-08094F335133}"/>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Graphic 44" descr="Decorative image: icon of a person with solid gray fill">
            <a:extLst>
              <a:ext uri="{FF2B5EF4-FFF2-40B4-BE49-F238E27FC236}">
                <a16:creationId xmlns:a16="http://schemas.microsoft.com/office/drawing/2014/main" id="{4EAF582D-ADA7-4DF2-92C7-A7A0EA694EBB}"/>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1261" y="1645257"/>
            <a:ext cx="480068" cy="480068"/>
          </a:xfrm>
          <a:prstGeom prst="rect">
            <a:avLst/>
          </a:prstGeom>
        </p:spPr>
      </p:pic>
      <p:sp>
        <p:nvSpPr>
          <p:cNvPr id="44" name="Rectangle 43">
            <a:extLst>
              <a:ext uri="{FF2B5EF4-FFF2-40B4-BE49-F238E27FC236}">
                <a16:creationId xmlns:a16="http://schemas.microsoft.com/office/drawing/2014/main" id="{BF18174E-67D2-4E5D-8318-1A0879935D61}"/>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3" name="TextBox 42">
            <a:extLst>
              <a:ext uri="{FF2B5EF4-FFF2-40B4-BE49-F238E27FC236}">
                <a16:creationId xmlns:a16="http://schemas.microsoft.com/office/drawing/2014/main" id="{CD2A3F58-8FAF-4613-8122-B951B19A6CA5}"/>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Participants were also asked:</a:t>
            </a:r>
          </a:p>
        </p:txBody>
      </p:sp>
      <p:sp>
        <p:nvSpPr>
          <p:cNvPr id="15" name="TextBox 14">
            <a:extLst>
              <a:ext uri="{FF2B5EF4-FFF2-40B4-BE49-F238E27FC236}">
                <a16:creationId xmlns:a16="http://schemas.microsoft.com/office/drawing/2014/main" id="{14B6AD61-D444-4E3E-B2D2-37487B1D816B}"/>
              </a:ext>
            </a:extLst>
          </p:cNvPr>
          <p:cNvSpPr txBox="1"/>
          <p:nvPr/>
        </p:nvSpPr>
        <p:spPr>
          <a:xfrm>
            <a:off x="993420" y="1914251"/>
            <a:ext cx="6097508" cy="369332"/>
          </a:xfrm>
          <a:prstGeom prst="rect">
            <a:avLst/>
          </a:prstGeom>
          <a:noFill/>
        </p:spPr>
        <p:txBody>
          <a:bodyPr wrap="square">
            <a:spAutoFit/>
          </a:bodyPr>
          <a:lstStyle/>
          <a:p>
            <a:r>
              <a:rPr lang="en-US" sz="1800" dirty="0">
                <a:solidFill>
                  <a:srgbClr val="333333"/>
                </a:solidFill>
                <a:effectLst/>
                <a:latin typeface="Calibri" panose="020F0502020204030204" pitchFamily="34" charset="0"/>
                <a:cs typeface="Calibri" panose="020F0502020204030204" pitchFamily="34" charset="0"/>
              </a:rPr>
              <a:t>What is your current housing situation? </a:t>
            </a:r>
            <a:endParaRPr lang="en-US" dirty="0">
              <a:latin typeface="Calibri" panose="020F0502020204030204" pitchFamily="34" charset="0"/>
              <a:cs typeface="Calibri" panose="020F0502020204030204" pitchFamily="34" charset="0"/>
            </a:endParaRPr>
          </a:p>
        </p:txBody>
      </p:sp>
      <p:graphicFrame>
        <p:nvGraphicFramePr>
          <p:cNvPr id="17" name="Chart 16" descr="Bar chart showing that  30 respondents answered  I live in a home that I rent (or someone in my household rents)&#10;3 respondents answered  I live in a home I share with others, but do not own/rent&#10;1 respondents answered  I couch surf (staying with friends/family for short periods of time)&#10;1 respondents answered  Other&#10;0 respondents answered  Prefer not to answer&#10;0 respondents answered  I sleep in a car/tent&#10;0 respondents answered  I live in a shelter &#10;0 respondents answered  I live in a home that I own (or someone in my household owns)">
            <a:extLst>
              <a:ext uri="{FF2B5EF4-FFF2-40B4-BE49-F238E27FC236}">
                <a16:creationId xmlns:a16="http://schemas.microsoft.com/office/drawing/2014/main" id="{1A4D1FD4-C0B9-40CA-845D-DDE41E16AA83}"/>
              </a:ext>
            </a:extLst>
          </p:cNvPr>
          <p:cNvGraphicFramePr>
            <a:graphicFrameLocks/>
          </p:cNvGraphicFramePr>
          <p:nvPr>
            <p:extLst>
              <p:ext uri="{D42A27DB-BD31-4B8C-83A1-F6EECF244321}">
                <p14:modId xmlns:p14="http://schemas.microsoft.com/office/powerpoint/2010/main" val="1247582038"/>
              </p:ext>
            </p:extLst>
          </p:nvPr>
        </p:nvGraphicFramePr>
        <p:xfrm>
          <a:off x="1084426" y="2161396"/>
          <a:ext cx="10280581" cy="2741295"/>
        </p:xfrm>
        <a:graphic>
          <a:graphicData uri="http://schemas.openxmlformats.org/drawingml/2006/chart">
            <c:chart xmlns:c="http://schemas.openxmlformats.org/drawingml/2006/chart" xmlns:r="http://schemas.openxmlformats.org/officeDocument/2006/relationships" r:id="rId7"/>
          </a:graphicData>
        </a:graphic>
      </p:graphicFrame>
      <p:sp>
        <p:nvSpPr>
          <p:cNvPr id="16" name="TextBox 15">
            <a:extLst>
              <a:ext uri="{FF2B5EF4-FFF2-40B4-BE49-F238E27FC236}">
                <a16:creationId xmlns:a16="http://schemas.microsoft.com/office/drawing/2014/main" id="{F76D5014-3790-4B5D-80DD-F19B45C6591C}"/>
              </a:ext>
              <a:ext uri="{C183D7F6-B498-43B3-948B-1728B52AA6E4}">
                <adec:decorative xmlns:adec="http://schemas.microsoft.com/office/drawing/2017/decorative" val="1"/>
              </a:ext>
            </a:extLst>
          </p:cNvPr>
          <p:cNvSpPr txBox="1"/>
          <p:nvPr/>
        </p:nvSpPr>
        <p:spPr>
          <a:xfrm>
            <a:off x="6964977" y="4748802"/>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responses</a:t>
            </a:r>
          </a:p>
        </p:txBody>
      </p:sp>
      <p:sp>
        <p:nvSpPr>
          <p:cNvPr id="53" name="Rounded Rectangle 3">
            <a:extLst>
              <a:ext uri="{FF2B5EF4-FFF2-40B4-BE49-F238E27FC236}">
                <a16:creationId xmlns:a16="http://schemas.microsoft.com/office/drawing/2014/main" id="{FA7FFC10-E5A8-44DD-8593-7F67830E108F}"/>
              </a:ext>
              <a:ext uri="{C183D7F6-B498-43B3-948B-1728B52AA6E4}">
                <adec:decorative xmlns:adec="http://schemas.microsoft.com/office/drawing/2017/decorative" val="1"/>
              </a:ext>
            </a:extLst>
          </p:cNvPr>
          <p:cNvSpPr/>
          <p:nvPr/>
        </p:nvSpPr>
        <p:spPr>
          <a:xfrm>
            <a:off x="3130130" y="5120269"/>
            <a:ext cx="6405066" cy="173773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55" name="Graphic 54" descr="Closed quotation mark">
            <a:extLst>
              <a:ext uri="{FF2B5EF4-FFF2-40B4-BE49-F238E27FC236}">
                <a16:creationId xmlns:a16="http://schemas.microsoft.com/office/drawing/2014/main" id="{7090F103-7F1A-41CA-B82D-F475363F79F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2945190" y="5125442"/>
            <a:ext cx="564648" cy="564648"/>
          </a:xfrm>
          <a:prstGeom prst="rect">
            <a:avLst/>
          </a:prstGeom>
        </p:spPr>
      </p:pic>
      <p:sp>
        <p:nvSpPr>
          <p:cNvPr id="54" name="TextBox 53">
            <a:extLst>
              <a:ext uri="{FF2B5EF4-FFF2-40B4-BE49-F238E27FC236}">
                <a16:creationId xmlns:a16="http://schemas.microsoft.com/office/drawing/2014/main" id="{2E78D056-3B9C-45E3-B09F-22DB4CD23037}"/>
              </a:ext>
            </a:extLst>
          </p:cNvPr>
          <p:cNvSpPr txBox="1"/>
          <p:nvPr/>
        </p:nvSpPr>
        <p:spPr>
          <a:xfrm>
            <a:off x="3388563" y="5354750"/>
            <a:ext cx="5672308"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It’s made me have a house.  I think that one of the things that was sad for so many people. So many people lost a lot. But for the homeless, I think it helped a lot of people get housed. And I seen it, and I didn’t think that id be one of them, but I was. </a:t>
            </a:r>
          </a:p>
          <a:p>
            <a:r>
              <a:rPr lang="en-US" dirty="0"/>
              <a:t>-Interviewee</a:t>
            </a:r>
          </a:p>
        </p:txBody>
      </p:sp>
      <p:pic>
        <p:nvPicPr>
          <p:cNvPr id="52" name="Graphic 51" descr="Decorative image: gray comment box with a plus sign inside">
            <a:extLst>
              <a:ext uri="{FF2B5EF4-FFF2-40B4-BE49-F238E27FC236}">
                <a16:creationId xmlns:a16="http://schemas.microsoft.com/office/drawing/2014/main" id="{F578FF8A-BB47-4ACF-B1D1-31AACE46FB2E}"/>
              </a:ext>
              <a:ext uri="{C183D7F6-B498-43B3-948B-1728B52AA6E4}">
                <adec:decorative xmlns:adec="http://schemas.microsoft.com/office/drawing/2017/decorative" val="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958014" y="6280818"/>
            <a:ext cx="577182" cy="577182"/>
          </a:xfrm>
          <a:prstGeom prst="rect">
            <a:avLst/>
          </a:prstGeom>
        </p:spPr>
      </p:pic>
    </p:spTree>
    <p:extLst>
      <p:ext uri="{BB962C8B-B14F-4D97-AF65-F5344CB8AC3E}">
        <p14:creationId xmlns:p14="http://schemas.microsoft.com/office/powerpoint/2010/main" val="51453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F3B2E8B-0B58-491B-BF49-003014B98B83}"/>
              </a:ext>
              <a:ext uri="{C183D7F6-B498-43B3-948B-1728B52AA6E4}">
                <adec:decorative xmlns:adec="http://schemas.microsoft.com/office/drawing/2017/decorative" val="1"/>
              </a:ext>
            </a:extLst>
          </p:cNvPr>
          <p:cNvSpPr/>
          <p:nvPr/>
        </p:nvSpPr>
        <p:spPr>
          <a:xfrm>
            <a:off x="-3941" y="761987"/>
            <a:ext cx="3474720"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a:extLst>
              <a:ext uri="{FF2B5EF4-FFF2-40B4-BE49-F238E27FC236}">
                <a16:creationId xmlns:a16="http://schemas.microsoft.com/office/drawing/2014/main" id="{E9B0C45F-2E67-4414-9D09-99143CB961FD}"/>
              </a:ext>
              <a:ext uri="{C183D7F6-B498-43B3-948B-1728B52AA6E4}">
                <adec:decorative xmlns:adec="http://schemas.microsoft.com/office/drawing/2017/decorative" val="0"/>
              </a:ext>
            </a:extLst>
          </p:cNvPr>
          <p:cNvSpPr txBox="1">
            <a:spLocks noGrp="1"/>
          </p:cNvSpPr>
          <p:nvPr>
            <p:ph type="title" idx="4294967295"/>
          </p:nvPr>
        </p:nvSpPr>
        <p:spPr>
          <a:xfrm>
            <a:off x="202205" y="2950917"/>
            <a:ext cx="306242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mj-lt"/>
                <a:ea typeface="+mj-ea"/>
                <a:cs typeface="+mj-cs"/>
              </a:rPr>
              <a:t>Table of Contents</a:t>
            </a:r>
          </a:p>
        </p:txBody>
      </p:sp>
      <p:sp>
        <p:nvSpPr>
          <p:cNvPr id="37" name="TextBox 36">
            <a:extLst>
              <a:ext uri="{FF2B5EF4-FFF2-40B4-BE49-F238E27FC236}">
                <a16:creationId xmlns:a16="http://schemas.microsoft.com/office/drawing/2014/main" id="{A9382630-C159-45EE-8D61-657893227E22}"/>
              </a:ext>
              <a:ext uri="{C183D7F6-B498-43B3-948B-1728B52AA6E4}">
                <adec:decorative xmlns:adec="http://schemas.microsoft.com/office/drawing/2017/decorative" val="1"/>
              </a:ext>
            </a:extLst>
          </p:cNvPr>
          <p:cNvSpPr txBox="1"/>
          <p:nvPr/>
        </p:nvSpPr>
        <p:spPr>
          <a:xfrm>
            <a:off x="3803164" y="781024"/>
            <a:ext cx="5967151" cy="461665"/>
          </a:xfrm>
          <a:prstGeom prst="rect">
            <a:avLst/>
          </a:prstGeom>
          <a:noFill/>
        </p:spPr>
        <p:txBody>
          <a:bodyPr wrap="square" rtlCol="0">
            <a:spAutoFit/>
          </a:bodyPr>
          <a:lstStyle/>
          <a:p>
            <a:r>
              <a:rPr lang="en-US" sz="2400" dirty="0">
                <a:solidFill>
                  <a:schemeClr val="tx1">
                    <a:lumMod val="75000"/>
                    <a:lumOff val="25000"/>
                  </a:schemeClr>
                </a:solidFill>
                <a:latin typeface="Calibri" panose="020F0502020204030204" pitchFamily="34" charset="0"/>
                <a:cs typeface="Calibri" panose="020F0502020204030204" pitchFamily="34" charset="0"/>
              </a:rPr>
              <a:t>Table of contents</a:t>
            </a:r>
          </a:p>
        </p:txBody>
      </p:sp>
      <p:pic>
        <p:nvPicPr>
          <p:cNvPr id="13" name="Graphic 12" descr="Decorative image: Route (Two Pins With A Path) with solid fill">
            <a:extLst>
              <a:ext uri="{FF2B5EF4-FFF2-40B4-BE49-F238E27FC236}">
                <a16:creationId xmlns:a16="http://schemas.microsoft.com/office/drawing/2014/main" id="{A8A8F3EE-5C3A-4348-ACD0-E2FC5FDEA491}"/>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17910" y="762843"/>
            <a:ext cx="1107340" cy="1107340"/>
          </a:xfrm>
          <a:prstGeom prst="rect">
            <a:avLst/>
          </a:prstGeom>
        </p:spPr>
      </p:pic>
      <p:sp>
        <p:nvSpPr>
          <p:cNvPr id="9" name="TextBox 8">
            <a:extLst>
              <a:ext uri="{FF2B5EF4-FFF2-40B4-BE49-F238E27FC236}">
                <a16:creationId xmlns:a16="http://schemas.microsoft.com/office/drawing/2014/main" id="{60888614-94CA-4034-9B60-E016C11AF583}"/>
              </a:ext>
            </a:extLst>
          </p:cNvPr>
          <p:cNvSpPr txBox="1"/>
          <p:nvPr/>
        </p:nvSpPr>
        <p:spPr>
          <a:xfrm>
            <a:off x="3948176" y="1206594"/>
            <a:ext cx="2623488" cy="369332"/>
          </a:xfrm>
          <a:prstGeom prst="rect">
            <a:avLst/>
          </a:prstGeom>
          <a:noFill/>
        </p:spPr>
        <p:txBody>
          <a:bodyPr wrap="square" rtlCol="0">
            <a:spAutoFit/>
          </a:bodyPr>
          <a:lstStyle/>
          <a:p>
            <a:pPr marL="285750" indent="-285750">
              <a:spcBef>
                <a:spcPts val="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Background and goals</a:t>
            </a:r>
          </a:p>
        </p:txBody>
      </p:sp>
      <p:pic>
        <p:nvPicPr>
          <p:cNvPr id="15" name="Graphic 14" descr="Hand icon: Link to Backgorund and goals">
            <a:hlinkClick r:id="rId5" action="ppaction://hlinksldjump"/>
            <a:extLst>
              <a:ext uri="{FF2B5EF4-FFF2-40B4-BE49-F238E27FC236}">
                <a16:creationId xmlns:a16="http://schemas.microsoft.com/office/drawing/2014/main" id="{E5895303-4159-4954-9F63-CAEAA9EC0717}"/>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31306" y="1176318"/>
            <a:ext cx="438149" cy="438149"/>
          </a:xfrm>
          <a:prstGeom prst="rect">
            <a:avLst/>
          </a:prstGeom>
        </p:spPr>
      </p:pic>
      <p:sp>
        <p:nvSpPr>
          <p:cNvPr id="27" name="TextBox 26">
            <a:extLst>
              <a:ext uri="{FF2B5EF4-FFF2-40B4-BE49-F238E27FC236}">
                <a16:creationId xmlns:a16="http://schemas.microsoft.com/office/drawing/2014/main" id="{7799956D-7260-4103-AB37-4602B3E6248A}"/>
              </a:ext>
            </a:extLst>
          </p:cNvPr>
          <p:cNvSpPr txBox="1"/>
          <p:nvPr/>
        </p:nvSpPr>
        <p:spPr>
          <a:xfrm>
            <a:off x="3948176" y="1630896"/>
            <a:ext cx="4681474" cy="369332"/>
          </a:xfrm>
          <a:prstGeom prst="rect">
            <a:avLst/>
          </a:prstGeom>
          <a:noFill/>
        </p:spPr>
        <p:txBody>
          <a:bodyPr wrap="square" rtlCol="0">
            <a:spAutoFit/>
          </a:bodyPr>
          <a:lstStyle/>
          <a:p>
            <a:pPr marL="285750" indent="-285750">
              <a:spcBef>
                <a:spcPts val="1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Study Description, Methods, and Limitations</a:t>
            </a:r>
          </a:p>
        </p:txBody>
      </p:sp>
      <p:pic>
        <p:nvPicPr>
          <p:cNvPr id="21" name="Graphic 20" descr="Hand icon: Link to Study Description, Methods, and Limitations">
            <a:hlinkClick r:id="rId8" action="ppaction://hlinksldjump"/>
            <a:extLst>
              <a:ext uri="{FF2B5EF4-FFF2-40B4-BE49-F238E27FC236}">
                <a16:creationId xmlns:a16="http://schemas.microsoft.com/office/drawing/2014/main" id="{78D73A9F-27BB-4076-9345-13E5E4A38535}"/>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14377" y="1613885"/>
            <a:ext cx="438149" cy="438149"/>
          </a:xfrm>
          <a:prstGeom prst="rect">
            <a:avLst/>
          </a:prstGeom>
        </p:spPr>
      </p:pic>
      <p:sp>
        <p:nvSpPr>
          <p:cNvPr id="28" name="TextBox 27">
            <a:extLst>
              <a:ext uri="{FF2B5EF4-FFF2-40B4-BE49-F238E27FC236}">
                <a16:creationId xmlns:a16="http://schemas.microsoft.com/office/drawing/2014/main" id="{7362B2A9-24A0-414B-B049-D26AE5529A7C}"/>
              </a:ext>
            </a:extLst>
          </p:cNvPr>
          <p:cNvSpPr txBox="1"/>
          <p:nvPr/>
        </p:nvSpPr>
        <p:spPr>
          <a:xfrm>
            <a:off x="3948177" y="2067089"/>
            <a:ext cx="2661006" cy="369332"/>
          </a:xfrm>
          <a:prstGeom prst="rect">
            <a:avLst/>
          </a:prstGeom>
          <a:noFill/>
        </p:spPr>
        <p:txBody>
          <a:bodyPr wrap="square" rtlCol="0">
            <a:spAutoFit/>
          </a:bodyPr>
          <a:lstStyle/>
          <a:p>
            <a:pPr marL="285750" indent="-285750">
              <a:spcBef>
                <a:spcPts val="1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How to read this report</a:t>
            </a:r>
          </a:p>
        </p:txBody>
      </p:sp>
      <p:pic>
        <p:nvPicPr>
          <p:cNvPr id="36" name="Graphic 35" descr="Hand icon: Link to How to read this report">
            <a:hlinkClick r:id="rId9" action="ppaction://hlinksldjump"/>
            <a:extLst>
              <a:ext uri="{FF2B5EF4-FFF2-40B4-BE49-F238E27FC236}">
                <a16:creationId xmlns:a16="http://schemas.microsoft.com/office/drawing/2014/main" id="{06DA36E8-4B75-447B-8144-B4E0E2A657A4}"/>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71664" y="2041576"/>
            <a:ext cx="438149" cy="438149"/>
          </a:xfrm>
          <a:prstGeom prst="rect">
            <a:avLst/>
          </a:prstGeom>
        </p:spPr>
      </p:pic>
      <p:sp>
        <p:nvSpPr>
          <p:cNvPr id="29" name="TextBox 28">
            <a:extLst>
              <a:ext uri="{FF2B5EF4-FFF2-40B4-BE49-F238E27FC236}">
                <a16:creationId xmlns:a16="http://schemas.microsoft.com/office/drawing/2014/main" id="{5407B7B9-9B6A-43EE-A125-DECBDAB43CD2}"/>
              </a:ext>
            </a:extLst>
          </p:cNvPr>
          <p:cNvSpPr txBox="1"/>
          <p:nvPr/>
        </p:nvSpPr>
        <p:spPr>
          <a:xfrm>
            <a:off x="3948176" y="2500848"/>
            <a:ext cx="2376051" cy="369332"/>
          </a:xfrm>
          <a:prstGeom prst="rect">
            <a:avLst/>
          </a:prstGeom>
          <a:noFill/>
        </p:spPr>
        <p:txBody>
          <a:bodyPr wrap="square" rtlCol="0">
            <a:spAutoFit/>
          </a:bodyPr>
          <a:lstStyle/>
          <a:p>
            <a:pPr marL="285750" indent="-285750">
              <a:spcBef>
                <a:spcPts val="1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Executive Summary </a:t>
            </a:r>
          </a:p>
        </p:txBody>
      </p:sp>
      <p:pic>
        <p:nvPicPr>
          <p:cNvPr id="22" name="Graphic 21" descr="Hand icon: Link to Executive Summary">
            <a:hlinkClick r:id="rId10" action="ppaction://hlinksldjump"/>
            <a:extLst>
              <a:ext uri="{FF2B5EF4-FFF2-40B4-BE49-F238E27FC236}">
                <a16:creationId xmlns:a16="http://schemas.microsoft.com/office/drawing/2014/main" id="{715CCF73-58EF-4945-A91A-1C14ABF634E3}"/>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62390" y="2517049"/>
            <a:ext cx="438149" cy="438149"/>
          </a:xfrm>
          <a:prstGeom prst="rect">
            <a:avLst/>
          </a:prstGeom>
        </p:spPr>
      </p:pic>
      <p:sp>
        <p:nvSpPr>
          <p:cNvPr id="30" name="TextBox 29">
            <a:extLst>
              <a:ext uri="{FF2B5EF4-FFF2-40B4-BE49-F238E27FC236}">
                <a16:creationId xmlns:a16="http://schemas.microsoft.com/office/drawing/2014/main" id="{E53066A3-AEC9-4FB0-8D6C-50D8DE3F96A5}"/>
              </a:ext>
            </a:extLst>
          </p:cNvPr>
          <p:cNvSpPr txBox="1"/>
          <p:nvPr/>
        </p:nvSpPr>
        <p:spPr>
          <a:xfrm>
            <a:off x="3948176" y="2940447"/>
            <a:ext cx="6024499" cy="748923"/>
          </a:xfrm>
          <a:prstGeom prst="rect">
            <a:avLst/>
          </a:prstGeom>
          <a:noFill/>
        </p:spPr>
        <p:txBody>
          <a:bodyPr wrap="square" rtlCol="0">
            <a:spAutoFit/>
          </a:bodyPr>
          <a:lstStyle/>
          <a:p>
            <a:pPr marL="285750" indent="-285750">
              <a:spcBef>
                <a:spcPts val="1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Data Findings</a:t>
            </a:r>
          </a:p>
          <a:p>
            <a:pPr marL="742950" lvl="1" indent="-285750">
              <a:spcBef>
                <a:spcPts val="600"/>
              </a:spcBef>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Impacts of COVID-19 for people living with disabilities</a:t>
            </a:r>
          </a:p>
        </p:txBody>
      </p:sp>
      <p:pic>
        <p:nvPicPr>
          <p:cNvPr id="26" name="Graphic 25" descr="Hand icon: Link to Impacts of COVID-19 for people living with disabilities">
            <a:hlinkClick r:id="rId11" action="ppaction://hlinksldjump"/>
            <a:extLst>
              <a:ext uri="{FF2B5EF4-FFF2-40B4-BE49-F238E27FC236}">
                <a16:creationId xmlns:a16="http://schemas.microsoft.com/office/drawing/2014/main" id="{87A03C85-6C2B-44F6-82AC-0C3B08435505}"/>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21879" y="3333713"/>
            <a:ext cx="438149" cy="438149"/>
          </a:xfrm>
          <a:prstGeom prst="rect">
            <a:avLst/>
          </a:prstGeom>
        </p:spPr>
      </p:pic>
      <p:sp>
        <p:nvSpPr>
          <p:cNvPr id="38" name="TextBox 37">
            <a:extLst>
              <a:ext uri="{FF2B5EF4-FFF2-40B4-BE49-F238E27FC236}">
                <a16:creationId xmlns:a16="http://schemas.microsoft.com/office/drawing/2014/main" id="{9643F3C7-AAE4-4766-90C9-250E0F83116F}"/>
              </a:ext>
            </a:extLst>
          </p:cNvPr>
          <p:cNvSpPr txBox="1"/>
          <p:nvPr/>
        </p:nvSpPr>
        <p:spPr>
          <a:xfrm>
            <a:off x="3956182" y="3730220"/>
            <a:ext cx="7216644" cy="369332"/>
          </a:xfrm>
          <a:prstGeom prst="rect">
            <a:avLst/>
          </a:prstGeom>
          <a:noFill/>
        </p:spPr>
        <p:txBody>
          <a:bodyPr wrap="square" rtlCol="0">
            <a:spAutoFit/>
          </a:bodyPr>
          <a:lstStyle/>
          <a:p>
            <a:pPr marL="742950" lvl="1" indent="-285750">
              <a:spcBef>
                <a:spcPts val="600"/>
              </a:spcBef>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How impacts of COVID-19 differed for people living with disabilities</a:t>
            </a:r>
          </a:p>
        </p:txBody>
      </p:sp>
      <p:pic>
        <p:nvPicPr>
          <p:cNvPr id="35" name="Graphic 34" descr="Hand icon: Link to How impacts of COVID-19 differed for people living with disabilities">
            <a:hlinkClick r:id="rId12" action="ppaction://hlinksldjump"/>
            <a:extLst>
              <a:ext uri="{FF2B5EF4-FFF2-40B4-BE49-F238E27FC236}">
                <a16:creationId xmlns:a16="http://schemas.microsoft.com/office/drawing/2014/main" id="{B69A84D3-F2B3-4E8F-8BDC-99EAA23769FD}"/>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058845" y="3695768"/>
            <a:ext cx="438149" cy="438149"/>
          </a:xfrm>
          <a:prstGeom prst="rect">
            <a:avLst/>
          </a:prstGeom>
        </p:spPr>
      </p:pic>
      <p:sp>
        <p:nvSpPr>
          <p:cNvPr id="39" name="TextBox 38">
            <a:extLst>
              <a:ext uri="{FF2B5EF4-FFF2-40B4-BE49-F238E27FC236}">
                <a16:creationId xmlns:a16="http://schemas.microsoft.com/office/drawing/2014/main" id="{EC22197D-1D47-4522-B2A8-8BA6110E63AB}"/>
              </a:ext>
            </a:extLst>
          </p:cNvPr>
          <p:cNvSpPr txBox="1"/>
          <p:nvPr/>
        </p:nvSpPr>
        <p:spPr>
          <a:xfrm>
            <a:off x="3956181" y="4097144"/>
            <a:ext cx="1882644" cy="369332"/>
          </a:xfrm>
          <a:prstGeom prst="rect">
            <a:avLst/>
          </a:prstGeom>
          <a:noFill/>
        </p:spPr>
        <p:txBody>
          <a:bodyPr wrap="square" rtlCol="0">
            <a:spAutoFit/>
          </a:bodyPr>
          <a:lstStyle/>
          <a:p>
            <a:pPr marL="742950" lvl="1" indent="-285750">
              <a:spcBef>
                <a:spcPts val="600"/>
              </a:spcBef>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Supports</a:t>
            </a:r>
          </a:p>
        </p:txBody>
      </p:sp>
      <p:pic>
        <p:nvPicPr>
          <p:cNvPr id="34" name="Graphic 33" descr="Hand icon: Link to Supports">
            <a:hlinkClick r:id="rId13" action="ppaction://hlinksldjump"/>
            <a:extLst>
              <a:ext uri="{FF2B5EF4-FFF2-40B4-BE49-F238E27FC236}">
                <a16:creationId xmlns:a16="http://schemas.microsoft.com/office/drawing/2014/main" id="{B80EAC5E-B20F-4391-A4E8-1DCD484DDEE8}"/>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84489" y="4068602"/>
            <a:ext cx="438149" cy="438149"/>
          </a:xfrm>
          <a:prstGeom prst="rect">
            <a:avLst/>
          </a:prstGeom>
        </p:spPr>
      </p:pic>
      <p:sp>
        <p:nvSpPr>
          <p:cNvPr id="40" name="TextBox 39">
            <a:extLst>
              <a:ext uri="{FF2B5EF4-FFF2-40B4-BE49-F238E27FC236}">
                <a16:creationId xmlns:a16="http://schemas.microsoft.com/office/drawing/2014/main" id="{E86667F7-0944-46A6-9DCD-1EE92A130F9E}"/>
              </a:ext>
            </a:extLst>
          </p:cNvPr>
          <p:cNvSpPr txBox="1"/>
          <p:nvPr/>
        </p:nvSpPr>
        <p:spPr>
          <a:xfrm>
            <a:off x="3956180" y="4459126"/>
            <a:ext cx="2368047" cy="369332"/>
          </a:xfrm>
          <a:prstGeom prst="rect">
            <a:avLst/>
          </a:prstGeom>
          <a:noFill/>
        </p:spPr>
        <p:txBody>
          <a:bodyPr wrap="square" rtlCol="0">
            <a:spAutoFit/>
          </a:bodyPr>
          <a:lstStyle/>
          <a:p>
            <a:pPr marL="742950" lvl="1" indent="-285750">
              <a:spcBef>
                <a:spcPts val="600"/>
              </a:spcBef>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Other Themes</a:t>
            </a:r>
          </a:p>
        </p:txBody>
      </p:sp>
      <p:pic>
        <p:nvPicPr>
          <p:cNvPr id="33" name="Graphic 32" descr="Hand icon: Link to Other Themes">
            <a:hlinkClick r:id="rId14" action="ppaction://hlinksldjump"/>
            <a:extLst>
              <a:ext uri="{FF2B5EF4-FFF2-40B4-BE49-F238E27FC236}">
                <a16:creationId xmlns:a16="http://schemas.microsoft.com/office/drawing/2014/main" id="{DF0718D5-852B-44A3-9DC9-0F8762CE4079}"/>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80558" y="4448169"/>
            <a:ext cx="438149" cy="438149"/>
          </a:xfrm>
          <a:prstGeom prst="rect">
            <a:avLst/>
          </a:prstGeom>
        </p:spPr>
      </p:pic>
      <p:sp>
        <p:nvSpPr>
          <p:cNvPr id="41" name="TextBox 40">
            <a:extLst>
              <a:ext uri="{FF2B5EF4-FFF2-40B4-BE49-F238E27FC236}">
                <a16:creationId xmlns:a16="http://schemas.microsoft.com/office/drawing/2014/main" id="{AC61A3AC-44E6-45C0-9A47-6D16545DCE18}"/>
              </a:ext>
            </a:extLst>
          </p:cNvPr>
          <p:cNvSpPr txBox="1"/>
          <p:nvPr/>
        </p:nvSpPr>
        <p:spPr>
          <a:xfrm>
            <a:off x="3939324" y="4887904"/>
            <a:ext cx="3318726" cy="369332"/>
          </a:xfrm>
          <a:prstGeom prst="rect">
            <a:avLst/>
          </a:prstGeom>
          <a:noFill/>
        </p:spPr>
        <p:txBody>
          <a:bodyPr wrap="square" rtlCol="0">
            <a:spAutoFit/>
          </a:bodyPr>
          <a:lstStyle/>
          <a:p>
            <a:pPr marL="285750" indent="-285750">
              <a:spcBef>
                <a:spcPts val="1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Demographics of interviewees</a:t>
            </a:r>
          </a:p>
        </p:txBody>
      </p:sp>
      <p:pic>
        <p:nvPicPr>
          <p:cNvPr id="32" name="Graphic 31" descr="Hand icon: Link to Demographics of interviewees">
            <a:hlinkClick r:id="rId15" action="ppaction://hlinksldjump"/>
            <a:extLst>
              <a:ext uri="{FF2B5EF4-FFF2-40B4-BE49-F238E27FC236}">
                <a16:creationId xmlns:a16="http://schemas.microsoft.com/office/drawing/2014/main" id="{663ED31B-737F-40D3-AEAB-14C9AF60F88F}"/>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93280" y="4867717"/>
            <a:ext cx="438149" cy="438149"/>
          </a:xfrm>
          <a:prstGeom prst="rect">
            <a:avLst/>
          </a:prstGeom>
        </p:spPr>
      </p:pic>
      <p:sp>
        <p:nvSpPr>
          <p:cNvPr id="42" name="TextBox 41">
            <a:extLst>
              <a:ext uri="{FF2B5EF4-FFF2-40B4-BE49-F238E27FC236}">
                <a16:creationId xmlns:a16="http://schemas.microsoft.com/office/drawing/2014/main" id="{311433EE-DCDF-4B0A-82D4-432A62F05665}"/>
              </a:ext>
            </a:extLst>
          </p:cNvPr>
          <p:cNvSpPr txBox="1"/>
          <p:nvPr/>
        </p:nvSpPr>
        <p:spPr>
          <a:xfrm>
            <a:off x="3956181" y="5320661"/>
            <a:ext cx="2311110" cy="369332"/>
          </a:xfrm>
          <a:prstGeom prst="rect">
            <a:avLst/>
          </a:prstGeom>
          <a:noFill/>
        </p:spPr>
        <p:txBody>
          <a:bodyPr wrap="square" rtlCol="0">
            <a:spAutoFit/>
          </a:bodyPr>
          <a:lstStyle/>
          <a:p>
            <a:pPr marL="285750" indent="-285750">
              <a:spcBef>
                <a:spcPts val="1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Acknowledgements</a:t>
            </a:r>
          </a:p>
        </p:txBody>
      </p:sp>
      <p:pic>
        <p:nvPicPr>
          <p:cNvPr id="31" name="Graphic 30" descr="Hand icon: Link to Acknowledgements">
            <a:hlinkClick r:id="rId16" action="ppaction://hlinksldjump"/>
            <a:extLst>
              <a:ext uri="{FF2B5EF4-FFF2-40B4-BE49-F238E27FC236}">
                <a16:creationId xmlns:a16="http://schemas.microsoft.com/office/drawing/2014/main" id="{B195E640-13BC-443A-A453-9ABAAAFBCB2C}"/>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33815" y="5285812"/>
            <a:ext cx="438149" cy="451598"/>
          </a:xfrm>
          <a:prstGeom prst="rect">
            <a:avLst/>
          </a:prstGeom>
        </p:spPr>
      </p:pic>
      <p:sp>
        <p:nvSpPr>
          <p:cNvPr id="43" name="TextBox 42">
            <a:extLst>
              <a:ext uri="{FF2B5EF4-FFF2-40B4-BE49-F238E27FC236}">
                <a16:creationId xmlns:a16="http://schemas.microsoft.com/office/drawing/2014/main" id="{D28EF7BC-F8D5-440E-A39B-1BD7B429F768}"/>
              </a:ext>
            </a:extLst>
          </p:cNvPr>
          <p:cNvSpPr txBox="1"/>
          <p:nvPr/>
        </p:nvSpPr>
        <p:spPr>
          <a:xfrm>
            <a:off x="3956181" y="5755180"/>
            <a:ext cx="2398924" cy="369332"/>
          </a:xfrm>
          <a:prstGeom prst="rect">
            <a:avLst/>
          </a:prstGeom>
          <a:noFill/>
        </p:spPr>
        <p:txBody>
          <a:bodyPr wrap="square">
            <a:spAutoFit/>
          </a:bodyPr>
          <a:lstStyle/>
          <a:p>
            <a:pPr marL="285750" indent="-285750">
              <a:spcBef>
                <a:spcPts val="1200"/>
              </a:spcBef>
              <a:spcAft>
                <a:spcPts val="200"/>
              </a:spcAft>
              <a:buClr>
                <a:srgbClr val="00B0F0"/>
              </a:buClr>
              <a:buFont typeface="Arial" panose="020B0604020202020204" pitchFamily="34" charset="0"/>
              <a:buChar char="•"/>
            </a:pPr>
            <a:r>
              <a:rPr lang="en-US" dirty="0">
                <a:solidFill>
                  <a:schemeClr val="tx1">
                    <a:lumMod val="75000"/>
                    <a:lumOff val="25000"/>
                  </a:schemeClr>
                </a:solidFill>
                <a:latin typeface="Calibri" panose="020F0502020204030204" pitchFamily="34" charset="0"/>
                <a:cs typeface="Calibri" panose="020F0502020204030204" pitchFamily="34" charset="0"/>
              </a:rPr>
              <a:t>Contact information</a:t>
            </a:r>
          </a:p>
        </p:txBody>
      </p:sp>
      <p:pic>
        <p:nvPicPr>
          <p:cNvPr id="23" name="Graphic 22" descr="Hand icon: Link to Contact information">
            <a:hlinkClick r:id="rId17" action="ppaction://hlinksldjump"/>
            <a:extLst>
              <a:ext uri="{FF2B5EF4-FFF2-40B4-BE49-F238E27FC236}">
                <a16:creationId xmlns:a16="http://schemas.microsoft.com/office/drawing/2014/main" id="{E833DCB8-C007-4597-8AA6-2854F90CFF65}"/>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67291" y="5758045"/>
            <a:ext cx="438149" cy="438149"/>
          </a:xfrm>
          <a:prstGeom prst="rect">
            <a:avLst/>
          </a:prstGeom>
        </p:spPr>
      </p:pic>
      <p:sp>
        <p:nvSpPr>
          <p:cNvPr id="18" name="Rounded Rectangle 3">
            <a:extLst>
              <a:ext uri="{FF2B5EF4-FFF2-40B4-BE49-F238E27FC236}">
                <a16:creationId xmlns:a16="http://schemas.microsoft.com/office/drawing/2014/main" id="{AE1E4C43-C671-48AB-9A34-354A54460DCB}"/>
              </a:ext>
              <a:ext uri="{C183D7F6-B498-43B3-948B-1728B52AA6E4}">
                <adec:decorative xmlns:adec="http://schemas.microsoft.com/office/drawing/2017/decorative" val="1"/>
              </a:ext>
            </a:extLst>
          </p:cNvPr>
          <p:cNvSpPr/>
          <p:nvPr/>
        </p:nvSpPr>
        <p:spPr>
          <a:xfrm>
            <a:off x="7155180" y="5839168"/>
            <a:ext cx="4596765" cy="1107340"/>
          </a:xfrm>
          <a:prstGeom prst="roundRect">
            <a:avLst>
              <a:gd name="adj" fmla="val 0"/>
            </a:avLst>
          </a:prstGeom>
          <a:solidFill>
            <a:srgbClr val="B7E2FF"/>
          </a:solidFill>
          <a:ln w="12700" cap="flat" cmpd="sng" algn="ctr">
            <a:solidFill>
              <a:srgbClr val="40BAD2"/>
            </a:solidFill>
            <a:prstDash val="solid"/>
            <a:miter lim="800000"/>
          </a:ln>
          <a:effectLst>
            <a:glow rad="25400">
              <a:srgbClr val="FFF8E7">
                <a:alpha val="20000"/>
              </a:srgbClr>
            </a:glow>
            <a:softEdge rad="304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69" b="0" i="0" u="none" strike="noStrike" kern="0" cap="none" spc="0" normalizeH="0" baseline="0" noProof="0" dirty="0">
              <a:ln>
                <a:noFill/>
              </a:ln>
              <a:solidFill>
                <a:prstClr val="black">
                  <a:lumMod val="50000"/>
                  <a:lumOff val="50000"/>
                </a:prstClr>
              </a:solidFill>
              <a:effectLst/>
              <a:uLnTx/>
              <a:uFillTx/>
              <a:latin typeface="Franklin Gothic Demi" panose="020B0703020102020204" pitchFamily="34" charset="0"/>
              <a:ea typeface="+mn-ea"/>
              <a:cs typeface="+mn-cs"/>
            </a:endParaRPr>
          </a:p>
        </p:txBody>
      </p:sp>
      <p:sp>
        <p:nvSpPr>
          <p:cNvPr id="19" name="TextBox 18">
            <a:extLst>
              <a:ext uri="{FF2B5EF4-FFF2-40B4-BE49-F238E27FC236}">
                <a16:creationId xmlns:a16="http://schemas.microsoft.com/office/drawing/2014/main" id="{CCADB6EA-4154-4BF0-9717-9B729BB7E56F}"/>
              </a:ext>
              <a:ext uri="{C183D7F6-B498-43B3-948B-1728B52AA6E4}">
                <adec:decorative xmlns:adec="http://schemas.microsoft.com/office/drawing/2017/decorative" val="0"/>
              </a:ext>
            </a:extLst>
          </p:cNvPr>
          <p:cNvSpPr txBox="1"/>
          <p:nvPr/>
        </p:nvSpPr>
        <p:spPr>
          <a:xfrm>
            <a:off x="7692390" y="6238949"/>
            <a:ext cx="4150995" cy="307777"/>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Use the</a:t>
            </a:r>
            <a:r>
              <a:rPr lang="en-US" sz="800" dirty="0">
                <a:latin typeface="Calibri" panose="020F0502020204030204" pitchFamily="34" charset="0"/>
                <a:cs typeface="Calibri" panose="020F0502020204030204" pitchFamily="34" charset="0"/>
              </a:rPr>
              <a:t> </a:t>
            </a:r>
            <a:r>
              <a:rPr lang="en-US" sz="800" dirty="0">
                <a:solidFill>
                  <a:srgbClr val="BBE4FF"/>
                </a:solidFill>
                <a:latin typeface="Calibri" panose="020F0502020204030204" pitchFamily="34" charset="0"/>
                <a:cs typeface="Calibri" panose="020F0502020204030204" pitchFamily="34" charset="0"/>
              </a:rPr>
              <a:t>hand icon</a:t>
            </a:r>
            <a:r>
              <a:rPr lang="en-US" sz="80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button to navigate to the sections </a:t>
            </a:r>
          </a:p>
        </p:txBody>
      </p:sp>
      <p:pic>
        <p:nvPicPr>
          <p:cNvPr id="20" name="Graphic 19" descr="Decorative image: hand icon">
            <a:extLst>
              <a:ext uri="{FF2B5EF4-FFF2-40B4-BE49-F238E27FC236}">
                <a16:creationId xmlns:a16="http://schemas.microsoft.com/office/drawing/2014/main" id="{EC826BD6-49F7-411E-A8D6-D61E91D1C752}"/>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34375" y="6186669"/>
            <a:ext cx="438149" cy="438149"/>
          </a:xfrm>
          <a:prstGeom prst="rect">
            <a:avLst/>
          </a:prstGeom>
        </p:spPr>
      </p:pic>
    </p:spTree>
    <p:extLst>
      <p:ext uri="{BB962C8B-B14F-4D97-AF65-F5344CB8AC3E}">
        <p14:creationId xmlns:p14="http://schemas.microsoft.com/office/powerpoint/2010/main" val="2383388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Graphic 3" descr="Decorative image: Mental Health  icon of a person's head 2 puzzle pieces with solid black fill">
            <a:extLst>
              <a:ext uri="{FF2B5EF4-FFF2-40B4-BE49-F238E27FC236}">
                <a16:creationId xmlns:a16="http://schemas.microsoft.com/office/drawing/2014/main" id="{C5D97086-3985-4726-8A14-3D0B73850C6D}"/>
              </a:ext>
              <a:ext uri="{C183D7F6-B498-43B3-948B-1728B52AA6E4}">
                <adec:decorative xmlns:adec="http://schemas.microsoft.com/office/drawing/2017/decorative" val="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1113" y="385612"/>
            <a:ext cx="529950" cy="529950"/>
          </a:xfrm>
          <a:prstGeom prst="rect">
            <a:avLst/>
          </a:prstGeom>
        </p:spPr>
      </p:pic>
      <p:sp>
        <p:nvSpPr>
          <p:cNvPr id="6" name="Title 5">
            <a:extLst>
              <a:ext uri="{FF2B5EF4-FFF2-40B4-BE49-F238E27FC236}">
                <a16:creationId xmlns:a16="http://schemas.microsoft.com/office/drawing/2014/main" id="{E57F2A7B-7326-4854-BABF-9BE5A94F6703}"/>
              </a:ext>
            </a:extLst>
          </p:cNvPr>
          <p:cNvSpPr txBox="1">
            <a:spLocks noGrp="1"/>
          </p:cNvSpPr>
          <p:nvPr>
            <p:ph type="title" idx="4294967295"/>
          </p:nvPr>
        </p:nvSpPr>
        <p:spPr>
          <a:xfrm>
            <a:off x="707277" y="369214"/>
            <a:ext cx="4830763" cy="5857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Mental Health</a:t>
            </a:r>
          </a:p>
        </p:txBody>
      </p:sp>
      <p:sp>
        <p:nvSpPr>
          <p:cNvPr id="23" name="Rectangle: Rounded Corners 22">
            <a:extLst>
              <a:ext uri="{FF2B5EF4-FFF2-40B4-BE49-F238E27FC236}">
                <a16:creationId xmlns:a16="http://schemas.microsoft.com/office/drawing/2014/main" id="{8AD2B405-D0A6-4455-8F74-D4CE1FBDF15E}"/>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descr="Decorative image: 10 icons of people, colored blue">
            <a:extLst>
              <a:ext uri="{FF2B5EF4-FFF2-40B4-BE49-F238E27FC236}">
                <a16:creationId xmlns:a16="http://schemas.microsoft.com/office/drawing/2014/main" id="{522BACB7-2488-4BFA-BE41-192C4742D0A3}"/>
              </a:ext>
            </a:extLst>
          </p:cNvPr>
          <p:cNvGrpSpPr/>
          <p:nvPr/>
        </p:nvGrpSpPr>
        <p:grpSpPr>
          <a:xfrm>
            <a:off x="8121034" y="267100"/>
            <a:ext cx="3363689" cy="511632"/>
            <a:chOff x="8121034" y="267100"/>
            <a:chExt cx="3363689" cy="511632"/>
          </a:xfrm>
        </p:grpSpPr>
        <p:pic>
          <p:nvPicPr>
            <p:cNvPr id="9" name="Graphic 8">
              <a:extLst>
                <a:ext uri="{FF2B5EF4-FFF2-40B4-BE49-F238E27FC236}">
                  <a16:creationId xmlns:a16="http://schemas.microsoft.com/office/drawing/2014/main" id="{9E02956F-B9AA-44AA-8E41-EBBF7A7C3EBC}"/>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21034" y="267103"/>
              <a:ext cx="511629" cy="511629"/>
            </a:xfrm>
            <a:prstGeom prst="rect">
              <a:avLst/>
            </a:prstGeom>
          </p:spPr>
        </p:pic>
        <p:pic>
          <p:nvPicPr>
            <p:cNvPr id="10" name="Graphic 9">
              <a:extLst>
                <a:ext uri="{FF2B5EF4-FFF2-40B4-BE49-F238E27FC236}">
                  <a16:creationId xmlns:a16="http://schemas.microsoft.com/office/drawing/2014/main" id="{CC719F53-3A4A-486B-B44F-0EE639C4E33B}"/>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52406" y="267102"/>
              <a:ext cx="511629" cy="511629"/>
            </a:xfrm>
            <a:prstGeom prst="rect">
              <a:avLst/>
            </a:prstGeom>
          </p:spPr>
        </p:pic>
        <p:pic>
          <p:nvPicPr>
            <p:cNvPr id="11" name="Graphic 10">
              <a:extLst>
                <a:ext uri="{FF2B5EF4-FFF2-40B4-BE49-F238E27FC236}">
                  <a16:creationId xmlns:a16="http://schemas.microsoft.com/office/drawing/2014/main" id="{7E647F42-0A09-48E8-862C-9A6F68FAC2AE}"/>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78978" y="267101"/>
              <a:ext cx="511629" cy="511629"/>
            </a:xfrm>
            <a:prstGeom prst="rect">
              <a:avLst/>
            </a:prstGeom>
          </p:spPr>
        </p:pic>
        <p:pic>
          <p:nvPicPr>
            <p:cNvPr id="12" name="Graphic 11">
              <a:extLst>
                <a:ext uri="{FF2B5EF4-FFF2-40B4-BE49-F238E27FC236}">
                  <a16:creationId xmlns:a16="http://schemas.microsoft.com/office/drawing/2014/main" id="{65B76AD0-7605-4D76-9B8B-A27D96FEF5E5}"/>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10350" y="267102"/>
              <a:ext cx="511629" cy="511629"/>
            </a:xfrm>
            <a:prstGeom prst="rect">
              <a:avLst/>
            </a:prstGeom>
          </p:spPr>
        </p:pic>
        <p:pic>
          <p:nvPicPr>
            <p:cNvPr id="13" name="Graphic 12">
              <a:extLst>
                <a:ext uri="{FF2B5EF4-FFF2-40B4-BE49-F238E27FC236}">
                  <a16:creationId xmlns:a16="http://schemas.microsoft.com/office/drawing/2014/main" id="{FA05CE29-18C2-4DA2-BBD5-17E946780887}"/>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015150" y="267102"/>
              <a:ext cx="511629" cy="511629"/>
            </a:xfrm>
            <a:prstGeom prst="rect">
              <a:avLst/>
            </a:prstGeom>
          </p:spPr>
        </p:pic>
        <p:pic>
          <p:nvPicPr>
            <p:cNvPr id="14" name="Graphic 13">
              <a:extLst>
                <a:ext uri="{FF2B5EF4-FFF2-40B4-BE49-F238E27FC236}">
                  <a16:creationId xmlns:a16="http://schemas.microsoft.com/office/drawing/2014/main" id="{02A1CC3A-FC7E-4038-92F5-A3E4D6D08BA0}"/>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41722" y="267101"/>
              <a:ext cx="511629" cy="511629"/>
            </a:xfrm>
            <a:prstGeom prst="rect">
              <a:avLst/>
            </a:prstGeom>
          </p:spPr>
        </p:pic>
        <p:pic>
          <p:nvPicPr>
            <p:cNvPr id="15" name="Graphic 14">
              <a:extLst>
                <a:ext uri="{FF2B5EF4-FFF2-40B4-BE49-F238E27FC236}">
                  <a16:creationId xmlns:a16="http://schemas.microsoft.com/office/drawing/2014/main" id="{12391EEE-4434-4030-9B1F-82900649AF2D}"/>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646522" y="267101"/>
              <a:ext cx="511629" cy="511629"/>
            </a:xfrm>
            <a:prstGeom prst="rect">
              <a:avLst/>
            </a:prstGeom>
          </p:spPr>
        </p:pic>
        <p:pic>
          <p:nvPicPr>
            <p:cNvPr id="16" name="Graphic 15">
              <a:extLst>
                <a:ext uri="{FF2B5EF4-FFF2-40B4-BE49-F238E27FC236}">
                  <a16:creationId xmlns:a16="http://schemas.microsoft.com/office/drawing/2014/main" id="{71F36270-453E-4D7D-AF52-04DB262D9BB3}"/>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73094" y="267100"/>
              <a:ext cx="511629" cy="511629"/>
            </a:xfrm>
            <a:prstGeom prst="rect">
              <a:avLst/>
            </a:prstGeom>
          </p:spPr>
        </p:pic>
        <p:pic>
          <p:nvPicPr>
            <p:cNvPr id="21" name="Graphic 20">
              <a:extLst>
                <a:ext uri="{FF2B5EF4-FFF2-40B4-BE49-F238E27FC236}">
                  <a16:creationId xmlns:a16="http://schemas.microsoft.com/office/drawing/2014/main" id="{C5349E40-29B4-42BF-83BF-30D2A70C5D70}"/>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47606" y="267102"/>
              <a:ext cx="511629" cy="511629"/>
            </a:xfrm>
            <a:prstGeom prst="rect">
              <a:avLst/>
            </a:prstGeom>
          </p:spPr>
        </p:pic>
        <p:pic>
          <p:nvPicPr>
            <p:cNvPr id="22" name="Graphic 21">
              <a:extLst>
                <a:ext uri="{FF2B5EF4-FFF2-40B4-BE49-F238E27FC236}">
                  <a16:creationId xmlns:a16="http://schemas.microsoft.com/office/drawing/2014/main" id="{8F9EB144-046E-4068-BC14-589042426A51}"/>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383778" y="267103"/>
              <a:ext cx="511629" cy="511629"/>
            </a:xfrm>
            <a:prstGeom prst="rect">
              <a:avLst/>
            </a:prstGeom>
          </p:spPr>
        </p:pic>
      </p:grpSp>
      <p:sp>
        <p:nvSpPr>
          <p:cNvPr id="18" name="TextBox 17">
            <a:extLst>
              <a:ext uri="{FF2B5EF4-FFF2-40B4-BE49-F238E27FC236}">
                <a16:creationId xmlns:a16="http://schemas.microsoft.com/office/drawing/2014/main" id="{F28051A6-91E3-4A53-A683-EEC2E980C7CE}"/>
              </a:ext>
            </a:extLst>
          </p:cNvPr>
          <p:cNvSpPr txBox="1"/>
          <p:nvPr/>
        </p:nvSpPr>
        <p:spPr>
          <a:xfrm>
            <a:off x="7913783" y="778729"/>
            <a:ext cx="4104761" cy="707886"/>
          </a:xfrm>
          <a:prstGeom prst="rect">
            <a:avLst/>
          </a:prstGeom>
          <a:noFill/>
        </p:spPr>
        <p:txBody>
          <a:bodyPr wrap="square">
            <a:spAutoFit/>
          </a:bodyPr>
          <a:lstStyle/>
          <a:p>
            <a:pPr algn="ctr"/>
            <a:r>
              <a:rPr lang="en-US" sz="2400" b="1" dirty="0">
                <a:solidFill>
                  <a:srgbClr val="000000"/>
                </a:solidFill>
                <a:latin typeface="Calibri" panose="020F0502020204030204" pitchFamily="34" charset="0"/>
                <a:cs typeface="Calibri" panose="020F0502020204030204" pitchFamily="34" charset="0"/>
              </a:rPr>
              <a:t>34 </a:t>
            </a:r>
            <a:r>
              <a:rPr lang="en-US" sz="2000" b="1" dirty="0">
                <a:solidFill>
                  <a:srgbClr val="000000"/>
                </a:solidFill>
                <a:latin typeface="Calibri" panose="020F0502020204030204" pitchFamily="34" charset="0"/>
                <a:cs typeface="Calibri" panose="020F0502020204030204" pitchFamily="34" charset="0"/>
              </a:rPr>
              <a:t>in</a:t>
            </a:r>
            <a:r>
              <a:rPr lang="en-US" sz="2400" b="1" dirty="0">
                <a:solidFill>
                  <a:srgbClr val="000000"/>
                </a:solidFill>
                <a:latin typeface="Calibri" panose="020F0502020204030204" pitchFamily="34" charset="0"/>
                <a:cs typeface="Calibri" panose="020F0502020204030204" pitchFamily="34" charset="0"/>
              </a:rPr>
              <a:t> 35 </a:t>
            </a:r>
            <a:r>
              <a:rPr lang="en-US" sz="1600" dirty="0">
                <a:solidFill>
                  <a:srgbClr val="000000"/>
                </a:solidFill>
                <a:latin typeface="Calibri" panose="020F0502020204030204" pitchFamily="34" charset="0"/>
                <a:cs typeface="Calibri" panose="020F0502020204030204" pitchFamily="34" charset="0"/>
              </a:rPr>
              <a:t>(or 10 in 10) </a:t>
            </a:r>
            <a:r>
              <a:rPr lang="en-US" sz="1600" dirty="0">
                <a:solidFill>
                  <a:srgbClr val="000000"/>
                </a:solidFill>
                <a:effectLst/>
                <a:latin typeface="Calibri" panose="020F0502020204030204" pitchFamily="34" charset="0"/>
                <a:cs typeface="Calibri" panose="020F0502020204030204" pitchFamily="34" charset="0"/>
              </a:rPr>
              <a:t>reported having their </a:t>
            </a:r>
            <a:r>
              <a:rPr lang="en-US" sz="1600" b="1" dirty="0">
                <a:solidFill>
                  <a:srgbClr val="000000"/>
                </a:solidFill>
                <a:latin typeface="Calibri" panose="020F0502020204030204" pitchFamily="34" charset="0"/>
                <a:cs typeface="Calibri" panose="020F0502020204030204" pitchFamily="34" charset="0"/>
              </a:rPr>
              <a:t>mental health </a:t>
            </a:r>
            <a:r>
              <a:rPr lang="en-US" sz="1600" dirty="0">
                <a:solidFill>
                  <a:srgbClr val="000000"/>
                </a:solidFill>
                <a:effectLst/>
                <a:latin typeface="Calibri" panose="020F0502020204030204" pitchFamily="34" charset="0"/>
                <a:cs typeface="Calibri" panose="020F0502020204030204" pitchFamily="34" charset="0"/>
              </a:rPr>
              <a:t>impacted by COVID-19</a:t>
            </a:r>
            <a:endParaRPr lang="en-US" sz="1600" dirty="0">
              <a:latin typeface="Calibri" panose="020F0502020204030204" pitchFamily="34" charset="0"/>
              <a:cs typeface="Calibri" panose="020F0502020204030204" pitchFamily="34" charset="0"/>
            </a:endParaRPr>
          </a:p>
        </p:txBody>
      </p:sp>
      <p:grpSp>
        <p:nvGrpSpPr>
          <p:cNvPr id="5" name="Group 4" descr="Decorative image: tag with an icon of a person with solid gray fill">
            <a:extLst>
              <a:ext uri="{FF2B5EF4-FFF2-40B4-BE49-F238E27FC236}">
                <a16:creationId xmlns:a16="http://schemas.microsoft.com/office/drawing/2014/main" id="{A4397CC9-A708-437E-936C-0F3C400B0FC3}"/>
              </a:ext>
            </a:extLst>
          </p:cNvPr>
          <p:cNvGrpSpPr/>
          <p:nvPr/>
        </p:nvGrpSpPr>
        <p:grpSpPr>
          <a:xfrm>
            <a:off x="11431113" y="1339590"/>
            <a:ext cx="785303" cy="785303"/>
            <a:chOff x="11431113" y="1339590"/>
            <a:chExt cx="785303" cy="785303"/>
          </a:xfrm>
        </p:grpSpPr>
        <p:pic>
          <p:nvPicPr>
            <p:cNvPr id="19" name="Graphic 18" descr="Decorative image: tag with an icon of a person with solid gray fill">
              <a:extLst>
                <a:ext uri="{FF2B5EF4-FFF2-40B4-BE49-F238E27FC236}">
                  <a16:creationId xmlns:a16="http://schemas.microsoft.com/office/drawing/2014/main" id="{C998E43D-25D0-4E26-87B9-7D5058C3359F}"/>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5654055" flipV="1">
              <a:off x="11431113" y="1339590"/>
              <a:ext cx="785303" cy="785303"/>
            </a:xfrm>
            <a:prstGeom prst="rect">
              <a:avLst/>
            </a:prstGeom>
          </p:spPr>
        </p:pic>
        <p:pic>
          <p:nvPicPr>
            <p:cNvPr id="20" name="Graphic 19">
              <a:extLst>
                <a:ext uri="{FF2B5EF4-FFF2-40B4-BE49-F238E27FC236}">
                  <a16:creationId xmlns:a16="http://schemas.microsoft.com/office/drawing/2014/main" id="{88D80DF9-2BE0-46A1-8508-684D20945200}"/>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731390" y="1595759"/>
              <a:ext cx="272963" cy="272963"/>
            </a:xfrm>
            <a:prstGeom prst="rect">
              <a:avLst/>
            </a:prstGeom>
          </p:spPr>
        </p:pic>
      </p:grpSp>
      <p:pic>
        <p:nvPicPr>
          <p:cNvPr id="62" name="Graphic 61" descr="Decorative image: icon of a person with solid gray fill">
            <a:extLst>
              <a:ext uri="{FF2B5EF4-FFF2-40B4-BE49-F238E27FC236}">
                <a16:creationId xmlns:a16="http://schemas.microsoft.com/office/drawing/2014/main" id="{080F918A-3D8B-40B0-A129-47A6E8C8489E}"/>
              </a:ext>
              <a:ext uri="{C183D7F6-B498-43B3-948B-1728B52AA6E4}">
                <adec:decorative xmlns:adec="http://schemas.microsoft.com/office/drawing/2017/decorative" val="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757122" y="1920252"/>
            <a:ext cx="480068" cy="480068"/>
          </a:xfrm>
          <a:prstGeom prst="rect">
            <a:avLst/>
          </a:prstGeom>
        </p:spPr>
      </p:pic>
      <p:sp>
        <p:nvSpPr>
          <p:cNvPr id="61" name="Rectangle 60">
            <a:extLst>
              <a:ext uri="{FF2B5EF4-FFF2-40B4-BE49-F238E27FC236}">
                <a16:creationId xmlns:a16="http://schemas.microsoft.com/office/drawing/2014/main" id="{8F294F2B-5C5B-4858-AD0B-070156C91FF9}"/>
              </a:ext>
              <a:ext uri="{C183D7F6-B498-43B3-948B-1728B52AA6E4}">
                <adec:decorative xmlns:adec="http://schemas.microsoft.com/office/drawing/2017/decorative" val="1"/>
              </a:ext>
            </a:extLst>
          </p:cNvPr>
          <p:cNvSpPr/>
          <p:nvPr/>
        </p:nvSpPr>
        <p:spPr>
          <a:xfrm rot="5400000">
            <a:off x="6711843" y="2565534"/>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0" name="TextBox 59">
            <a:extLst>
              <a:ext uri="{FF2B5EF4-FFF2-40B4-BE49-F238E27FC236}">
                <a16:creationId xmlns:a16="http://schemas.microsoft.com/office/drawing/2014/main" id="{57784DCE-63B3-4108-8AE7-6431B824AEAA}"/>
              </a:ext>
            </a:extLst>
          </p:cNvPr>
          <p:cNvSpPr txBox="1"/>
          <p:nvPr/>
        </p:nvSpPr>
        <p:spPr>
          <a:xfrm>
            <a:off x="7653455" y="1848755"/>
            <a:ext cx="3700130"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Of the 35 people interviewed:</a:t>
            </a:r>
          </a:p>
        </p:txBody>
      </p:sp>
      <p:sp>
        <p:nvSpPr>
          <p:cNvPr id="59" name="TextBox 58">
            <a:extLst>
              <a:ext uri="{FF2B5EF4-FFF2-40B4-BE49-F238E27FC236}">
                <a16:creationId xmlns:a16="http://schemas.microsoft.com/office/drawing/2014/main" id="{B47B9C9F-9653-4DA8-AACE-10F0E40A20A1}"/>
              </a:ext>
            </a:extLst>
          </p:cNvPr>
          <p:cNvSpPr txBox="1"/>
          <p:nvPr/>
        </p:nvSpPr>
        <p:spPr>
          <a:xfrm>
            <a:off x="7572942" y="2187309"/>
            <a:ext cx="4278190" cy="1397947"/>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33</a:t>
            </a:r>
            <a:r>
              <a:rPr lang="en-US" dirty="0">
                <a:cs typeface="Calibri" panose="020F0502020204030204" pitchFamily="34" charset="0"/>
              </a:rPr>
              <a:t>  felt anxious or depressed more often</a:t>
            </a:r>
          </a:p>
          <a:p>
            <a:pPr marL="228600" indent="0">
              <a:buNone/>
            </a:pPr>
            <a:r>
              <a:rPr lang="en-US" b="1" dirty="0">
                <a:cs typeface="Calibri" panose="020F0502020204030204" pitchFamily="34" charset="0"/>
              </a:rPr>
              <a:t>27  </a:t>
            </a:r>
            <a:r>
              <a:rPr lang="en-US" dirty="0">
                <a:cs typeface="Calibri" panose="020F0502020204030204" pitchFamily="34" charset="0"/>
              </a:rPr>
              <a:t>started having less healthy habits  </a:t>
            </a:r>
          </a:p>
          <a:p>
            <a:pPr marL="228600" indent="0">
              <a:buNone/>
            </a:pPr>
            <a:r>
              <a:rPr lang="en-US" b="1" dirty="0">
                <a:cs typeface="Calibri" panose="020F0502020204030204" pitchFamily="34" charset="0"/>
              </a:rPr>
              <a:t>17  </a:t>
            </a:r>
            <a:r>
              <a:rPr lang="en-US" dirty="0">
                <a:cs typeface="Calibri" panose="020F0502020204030204" pitchFamily="34" charset="0"/>
              </a:rPr>
              <a:t>lost access to counselor/support system</a:t>
            </a:r>
          </a:p>
          <a:p>
            <a:pPr marL="228600" indent="0">
              <a:buNone/>
            </a:pPr>
            <a:r>
              <a:rPr lang="en-US" b="1" dirty="0">
                <a:cs typeface="Calibri" panose="020F0502020204030204" pitchFamily="34" charset="0"/>
              </a:rPr>
              <a:t>13  </a:t>
            </a:r>
            <a:r>
              <a:rPr lang="en-US" dirty="0">
                <a:cs typeface="Calibri" panose="020F0502020204030204" pitchFamily="34" charset="0"/>
              </a:rPr>
              <a:t>had increased access to counselor/ </a:t>
            </a:r>
          </a:p>
          <a:p>
            <a:pPr marL="228600" indent="0">
              <a:buNone/>
            </a:pPr>
            <a:r>
              <a:rPr lang="en-US" dirty="0">
                <a:cs typeface="Calibri" panose="020F0502020204030204" pitchFamily="34" charset="0"/>
              </a:rPr>
              <a:t>      support system</a:t>
            </a:r>
          </a:p>
        </p:txBody>
      </p:sp>
      <p:pic>
        <p:nvPicPr>
          <p:cNvPr id="65" name="Graphic 64" descr="Decorative image: gray comment box with a plus sign inside">
            <a:extLst>
              <a:ext uri="{FF2B5EF4-FFF2-40B4-BE49-F238E27FC236}">
                <a16:creationId xmlns:a16="http://schemas.microsoft.com/office/drawing/2014/main" id="{8974DC12-E083-41F5-91C9-3FE79AA66DBE}"/>
              </a:ext>
              <a:ext uri="{C183D7F6-B498-43B3-948B-1728B52AA6E4}">
                <adec:decorative xmlns:adec="http://schemas.microsoft.com/office/drawing/2017/decorative" val="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437666" y="3211295"/>
            <a:ext cx="403852" cy="403852"/>
          </a:xfrm>
          <a:prstGeom prst="rect">
            <a:avLst/>
          </a:prstGeom>
        </p:spPr>
      </p:pic>
      <p:sp>
        <p:nvSpPr>
          <p:cNvPr id="40" name="TextBox 39">
            <a:extLst>
              <a:ext uri="{FF2B5EF4-FFF2-40B4-BE49-F238E27FC236}">
                <a16:creationId xmlns:a16="http://schemas.microsoft.com/office/drawing/2014/main" id="{4D09BD5C-3586-49F4-9D9F-07AC628FE3F8}"/>
              </a:ext>
            </a:extLst>
          </p:cNvPr>
          <p:cNvSpPr txBox="1"/>
          <p:nvPr/>
        </p:nvSpPr>
        <p:spPr>
          <a:xfrm>
            <a:off x="7572942" y="3499179"/>
            <a:ext cx="4278190" cy="34406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11  </a:t>
            </a:r>
            <a:r>
              <a:rPr lang="en-US" dirty="0">
                <a:cs typeface="Calibri" panose="020F0502020204030204" pitchFamily="34" charset="0"/>
              </a:rPr>
              <a:t>started having healthier habits</a:t>
            </a:r>
          </a:p>
        </p:txBody>
      </p:sp>
      <p:pic>
        <p:nvPicPr>
          <p:cNvPr id="64" name="Graphic 63" descr="Decorative image: gray comment box with a plus sign inside">
            <a:extLst>
              <a:ext uri="{FF2B5EF4-FFF2-40B4-BE49-F238E27FC236}">
                <a16:creationId xmlns:a16="http://schemas.microsoft.com/office/drawing/2014/main" id="{D3D2F7AE-F9D2-4F5B-A100-A6A3E026ADF0}"/>
              </a:ext>
              <a:ext uri="{C183D7F6-B498-43B3-948B-1728B52AA6E4}">
                <adec:decorative xmlns:adec="http://schemas.microsoft.com/office/drawing/2017/decorative" val="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711049" y="3495300"/>
            <a:ext cx="403852" cy="403852"/>
          </a:xfrm>
          <a:prstGeom prst="rect">
            <a:avLst/>
          </a:prstGeom>
        </p:spPr>
      </p:pic>
      <p:sp>
        <p:nvSpPr>
          <p:cNvPr id="41" name="TextBox 40">
            <a:extLst>
              <a:ext uri="{FF2B5EF4-FFF2-40B4-BE49-F238E27FC236}">
                <a16:creationId xmlns:a16="http://schemas.microsoft.com/office/drawing/2014/main" id="{D91EA742-1F90-4B1F-9C81-4552C10B166F}"/>
              </a:ext>
            </a:extLst>
          </p:cNvPr>
          <p:cNvSpPr txBox="1"/>
          <p:nvPr/>
        </p:nvSpPr>
        <p:spPr>
          <a:xfrm>
            <a:off x="7643930" y="3802906"/>
            <a:ext cx="4278190" cy="87100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 9 </a:t>
            </a:r>
            <a:r>
              <a:rPr lang="en-US" dirty="0">
                <a:cs typeface="Calibri" panose="020F0502020204030204" pitchFamily="34" charset="0"/>
              </a:rPr>
              <a:t>did not have continued access to necessary </a:t>
            </a:r>
          </a:p>
          <a:p>
            <a:pPr marL="228600" indent="0">
              <a:buNone/>
            </a:pPr>
            <a:r>
              <a:rPr lang="en-US" dirty="0">
                <a:cs typeface="Calibri" panose="020F0502020204030204" pitchFamily="34" charset="0"/>
              </a:rPr>
              <a:t>      medication for mental health </a:t>
            </a:r>
          </a:p>
          <a:p>
            <a:pPr marL="228600" indent="0">
              <a:buNone/>
            </a:pPr>
            <a:r>
              <a:rPr lang="en-US" b="1" dirty="0">
                <a:cs typeface="Calibri" panose="020F0502020204030204" pitchFamily="34" charset="0"/>
              </a:rPr>
              <a:t> 3 </a:t>
            </a:r>
            <a:r>
              <a:rPr lang="en-US" dirty="0">
                <a:cs typeface="Calibri" panose="020F0502020204030204" pitchFamily="34" charset="0"/>
              </a:rPr>
              <a:t>have felt anxious or depressed less often</a:t>
            </a:r>
          </a:p>
        </p:txBody>
      </p:sp>
      <p:pic>
        <p:nvPicPr>
          <p:cNvPr id="63" name="Graphic 62" descr="Decorative image: gray comment box with a plus sign inside">
            <a:extLst>
              <a:ext uri="{FF2B5EF4-FFF2-40B4-BE49-F238E27FC236}">
                <a16:creationId xmlns:a16="http://schemas.microsoft.com/office/drawing/2014/main" id="{A5947B2B-AD3B-4784-A60F-38496688FBC0}"/>
              </a:ext>
              <a:ext uri="{C183D7F6-B498-43B3-948B-1728B52AA6E4}">
                <adec:decorative xmlns:adec="http://schemas.microsoft.com/office/drawing/2017/decorative" val="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549420" y="4276832"/>
            <a:ext cx="403852" cy="403852"/>
          </a:xfrm>
          <a:prstGeom prst="rect">
            <a:avLst/>
          </a:prstGeom>
        </p:spPr>
      </p:pic>
      <p:sp>
        <p:nvSpPr>
          <p:cNvPr id="48" name="TextBox 47">
            <a:extLst>
              <a:ext uri="{FF2B5EF4-FFF2-40B4-BE49-F238E27FC236}">
                <a16:creationId xmlns:a16="http://schemas.microsoft.com/office/drawing/2014/main" id="{6AC020CF-EFF2-449A-9835-6584E6147B89}"/>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50" name="Graphic 49" descr="Decorative image: icon of 3 people sitting around a table with solid gray fill">
            <a:extLst>
              <a:ext uri="{FF2B5EF4-FFF2-40B4-BE49-F238E27FC236}">
                <a16:creationId xmlns:a16="http://schemas.microsoft.com/office/drawing/2014/main" id="{F02DE403-8A09-44C5-B1E5-795EF5E12AB4}"/>
              </a:ext>
              <a:ext uri="{C183D7F6-B498-43B3-948B-1728B52AA6E4}">
                <adec:decorative xmlns:adec="http://schemas.microsoft.com/office/drawing/2017/decorative" val="0"/>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49999" y="1536009"/>
            <a:ext cx="562592" cy="562592"/>
          </a:xfrm>
          <a:prstGeom prst="rect">
            <a:avLst/>
          </a:prstGeom>
        </p:spPr>
      </p:pic>
      <p:pic>
        <p:nvPicPr>
          <p:cNvPr id="51" name="Graphic 50" descr="Decorative image: icon of a person with solid gray fill">
            <a:extLst>
              <a:ext uri="{FF2B5EF4-FFF2-40B4-BE49-F238E27FC236}">
                <a16:creationId xmlns:a16="http://schemas.microsoft.com/office/drawing/2014/main" id="{94A1AA2C-17A6-42F8-A3DE-3B09A689AEBA}"/>
              </a:ext>
              <a:ext uri="{C183D7F6-B498-43B3-948B-1728B52AA6E4}">
                <adec:decorative xmlns:adec="http://schemas.microsoft.com/office/drawing/2017/decorative" val="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91261" y="2198931"/>
            <a:ext cx="480068" cy="480068"/>
          </a:xfrm>
          <a:prstGeom prst="rect">
            <a:avLst/>
          </a:prstGeom>
        </p:spPr>
      </p:pic>
      <p:sp>
        <p:nvSpPr>
          <p:cNvPr id="49" name="Rectangle 48">
            <a:extLst>
              <a:ext uri="{FF2B5EF4-FFF2-40B4-BE49-F238E27FC236}">
                <a16:creationId xmlns:a16="http://schemas.microsoft.com/office/drawing/2014/main" id="{FB9C596E-A899-4A3B-A37B-4D2D9E91FA68}"/>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9" name="TextBox 38">
            <a:extLst>
              <a:ext uri="{FF2B5EF4-FFF2-40B4-BE49-F238E27FC236}">
                <a16:creationId xmlns:a16="http://schemas.microsoft.com/office/drawing/2014/main" id="{635C6ABE-CF59-4263-8A87-86599FD08BF2}"/>
              </a:ext>
            </a:extLst>
          </p:cNvPr>
          <p:cNvSpPr txBox="1"/>
          <p:nvPr/>
        </p:nvSpPr>
        <p:spPr>
          <a:xfrm>
            <a:off x="817172" y="1914840"/>
            <a:ext cx="5793705" cy="2978764"/>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Feeling isolated </a:t>
            </a:r>
          </a:p>
          <a:p>
            <a:r>
              <a:rPr lang="en-US" dirty="0">
                <a:cs typeface="Calibri" panose="020F0502020204030204" pitchFamily="34" charset="0"/>
              </a:rPr>
              <a:t>Having COVID worsen existing mental health conditions – both personally and for people in general</a:t>
            </a:r>
          </a:p>
          <a:p>
            <a:r>
              <a:rPr lang="en-US" dirty="0">
                <a:cs typeface="Calibri" panose="020F0502020204030204" pitchFamily="34" charset="0"/>
              </a:rPr>
              <a:t>Being worried about contracting COVID-19</a:t>
            </a:r>
          </a:p>
          <a:p>
            <a:r>
              <a:rPr lang="en-US" dirty="0">
                <a:cs typeface="Calibri" panose="020F0502020204030204" pitchFamily="34" charset="0"/>
              </a:rPr>
              <a:t>Being overwhelmed by all the changes in one’s life </a:t>
            </a:r>
          </a:p>
          <a:p>
            <a:r>
              <a:rPr lang="en-US" dirty="0">
                <a:cs typeface="Calibri" panose="020F0502020204030204" pitchFamily="34" charset="0"/>
              </a:rPr>
              <a:t>No longer being able to do activities that used to bring joy, e.g. meeting friends and going to church</a:t>
            </a:r>
          </a:p>
          <a:p>
            <a:r>
              <a:rPr lang="en-US" dirty="0">
                <a:cs typeface="Calibri" panose="020F0502020204030204" pitchFamily="34" charset="0"/>
              </a:rPr>
              <a:t>Being impacted by child’s worsening mental health state</a:t>
            </a:r>
          </a:p>
          <a:p>
            <a:r>
              <a:rPr lang="en-US" dirty="0">
                <a:cs typeface="Calibri" panose="020F0502020204030204" pitchFamily="34" charset="0"/>
              </a:rPr>
              <a:t>Being in a toxic relationship and unable to move out</a:t>
            </a:r>
          </a:p>
          <a:p>
            <a:r>
              <a:rPr lang="en-US" dirty="0">
                <a:cs typeface="Calibri" panose="020F0502020204030204" pitchFamily="34" charset="0"/>
              </a:rPr>
              <a:t>Having mental health services shift to virtual</a:t>
            </a:r>
          </a:p>
          <a:p>
            <a:r>
              <a:rPr lang="en-US" dirty="0">
                <a:cs typeface="Calibri" panose="020F0502020204030204" pitchFamily="34" charset="0"/>
              </a:rPr>
              <a:t>Deciding to seek mental health care</a:t>
            </a:r>
          </a:p>
        </p:txBody>
      </p:sp>
      <p:pic>
        <p:nvPicPr>
          <p:cNvPr id="69" name="Graphic 68" descr="Decorative image: gray comment box with a plus sign inside">
            <a:extLst>
              <a:ext uri="{FF2B5EF4-FFF2-40B4-BE49-F238E27FC236}">
                <a16:creationId xmlns:a16="http://schemas.microsoft.com/office/drawing/2014/main" id="{F3341262-C90E-4546-9C1C-BCA2F8ACB038}"/>
              </a:ext>
              <a:ext uri="{C183D7F6-B498-43B3-948B-1728B52AA6E4}">
                <adec:decorative xmlns:adec="http://schemas.microsoft.com/office/drawing/2017/decorative" val="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377267" y="4542014"/>
            <a:ext cx="403852" cy="403852"/>
          </a:xfrm>
          <a:prstGeom prst="rect">
            <a:avLst/>
          </a:prstGeom>
        </p:spPr>
      </p:pic>
      <p:sp>
        <p:nvSpPr>
          <p:cNvPr id="42" name="TextBox 41">
            <a:extLst>
              <a:ext uri="{FF2B5EF4-FFF2-40B4-BE49-F238E27FC236}">
                <a16:creationId xmlns:a16="http://schemas.microsoft.com/office/drawing/2014/main" id="{D00DCB03-3A1D-4C0C-9CC7-1F16C65C61CC}"/>
              </a:ext>
            </a:extLst>
          </p:cNvPr>
          <p:cNvSpPr txBox="1"/>
          <p:nvPr/>
        </p:nvSpPr>
        <p:spPr>
          <a:xfrm>
            <a:off x="830341" y="4805628"/>
            <a:ext cx="5793705" cy="34406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Taking steps to be healthier, e.g. quitting substances</a:t>
            </a:r>
          </a:p>
        </p:txBody>
      </p:sp>
      <p:pic>
        <p:nvPicPr>
          <p:cNvPr id="66" name="Graphic 65" descr="Decorative image: gray comment box with a plus sign inside">
            <a:extLst>
              <a:ext uri="{FF2B5EF4-FFF2-40B4-BE49-F238E27FC236}">
                <a16:creationId xmlns:a16="http://schemas.microsoft.com/office/drawing/2014/main" id="{77AB9116-1B5F-4166-B618-AEEB83AD8C2E}"/>
              </a:ext>
              <a:ext uri="{C183D7F6-B498-43B3-948B-1728B52AA6E4}">
                <adec:decorative xmlns:adec="http://schemas.microsoft.com/office/drawing/2017/decorative" val="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712612" y="4805628"/>
            <a:ext cx="403852" cy="403852"/>
          </a:xfrm>
          <a:prstGeom prst="rect">
            <a:avLst/>
          </a:prstGeom>
        </p:spPr>
      </p:pic>
      <p:sp>
        <p:nvSpPr>
          <p:cNvPr id="46" name="TextBox 45">
            <a:extLst>
              <a:ext uri="{FF2B5EF4-FFF2-40B4-BE49-F238E27FC236}">
                <a16:creationId xmlns:a16="http://schemas.microsoft.com/office/drawing/2014/main" id="{2A59EE9F-2909-4A35-81DC-C047571BCCEE}"/>
              </a:ext>
            </a:extLst>
          </p:cNvPr>
          <p:cNvSpPr txBox="1"/>
          <p:nvPr/>
        </p:nvSpPr>
        <p:spPr>
          <a:xfrm>
            <a:off x="817172" y="5081593"/>
            <a:ext cx="5793705"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The pandemic has brought more awareness to the importance of mental health</a:t>
            </a:r>
          </a:p>
        </p:txBody>
      </p:sp>
      <p:pic>
        <p:nvPicPr>
          <p:cNvPr id="67" name="Graphic 66" descr="Decorative image: gray comment box with a plus sign inside">
            <a:extLst>
              <a:ext uri="{FF2B5EF4-FFF2-40B4-BE49-F238E27FC236}">
                <a16:creationId xmlns:a16="http://schemas.microsoft.com/office/drawing/2014/main" id="{C9D4DDAF-BA54-4D62-AC60-8D8960B3D04D}"/>
              </a:ext>
              <a:ext uri="{C183D7F6-B498-43B3-948B-1728B52AA6E4}">
                <adec:decorative xmlns:adec="http://schemas.microsoft.com/office/drawing/2017/decorative" val="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776440" y="5310279"/>
            <a:ext cx="403852" cy="403852"/>
          </a:xfrm>
          <a:prstGeom prst="rect">
            <a:avLst/>
          </a:prstGeom>
        </p:spPr>
      </p:pic>
      <p:sp>
        <p:nvSpPr>
          <p:cNvPr id="47" name="TextBox 46">
            <a:extLst>
              <a:ext uri="{FF2B5EF4-FFF2-40B4-BE49-F238E27FC236}">
                <a16:creationId xmlns:a16="http://schemas.microsoft.com/office/drawing/2014/main" id="{95F65E75-3404-491D-9915-44B598824F3D}"/>
              </a:ext>
            </a:extLst>
          </p:cNvPr>
          <p:cNvSpPr txBox="1"/>
          <p:nvPr/>
        </p:nvSpPr>
        <p:spPr>
          <a:xfrm>
            <a:off x="820607" y="5569466"/>
            <a:ext cx="5793705"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Having access to mental health services helping cope with the pandemic </a:t>
            </a:r>
          </a:p>
        </p:txBody>
      </p:sp>
      <p:pic>
        <p:nvPicPr>
          <p:cNvPr id="68" name="Graphic 67" descr="Decorative image: Open hand with plant with solid gray fill">
            <a:extLst>
              <a:ext uri="{FF2B5EF4-FFF2-40B4-BE49-F238E27FC236}">
                <a16:creationId xmlns:a16="http://schemas.microsoft.com/office/drawing/2014/main" id="{3978A278-73F9-4C61-8180-B58F83BB1A54}"/>
              </a:ext>
              <a:ext uri="{C183D7F6-B498-43B3-948B-1728B52AA6E4}">
                <adec:decorative xmlns:adec="http://schemas.microsoft.com/office/drawing/2017/decorative" val="0"/>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303136" y="5853131"/>
            <a:ext cx="316617" cy="316617"/>
          </a:xfrm>
          <a:prstGeom prst="rect">
            <a:avLst/>
          </a:prstGeom>
        </p:spPr>
      </p:pic>
      <p:sp>
        <p:nvSpPr>
          <p:cNvPr id="70" name="Rounded Rectangle 3">
            <a:extLst>
              <a:ext uri="{FF2B5EF4-FFF2-40B4-BE49-F238E27FC236}">
                <a16:creationId xmlns:a16="http://schemas.microsoft.com/office/drawing/2014/main" id="{F2D34BAD-6794-48A4-BC1F-A0E61B6CFF3E}"/>
              </a:ext>
              <a:ext uri="{C183D7F6-B498-43B3-948B-1728B52AA6E4}">
                <adec:decorative xmlns:adec="http://schemas.microsoft.com/office/drawing/2017/decorative" val="1"/>
              </a:ext>
            </a:extLst>
          </p:cNvPr>
          <p:cNvSpPr/>
          <p:nvPr/>
        </p:nvSpPr>
        <p:spPr>
          <a:xfrm>
            <a:off x="6886328" y="4680684"/>
            <a:ext cx="5227295" cy="2177316"/>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71" name="Graphic 70" descr="Closed quotation mark">
            <a:extLst>
              <a:ext uri="{FF2B5EF4-FFF2-40B4-BE49-F238E27FC236}">
                <a16:creationId xmlns:a16="http://schemas.microsoft.com/office/drawing/2014/main" id="{0AAB5896-21D7-423B-9CD8-C872E9BD2B9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flipH="1">
            <a:off x="6701325" y="4731218"/>
            <a:ext cx="564648" cy="564648"/>
          </a:xfrm>
          <a:prstGeom prst="rect">
            <a:avLst/>
          </a:prstGeom>
        </p:spPr>
      </p:pic>
      <p:sp>
        <p:nvSpPr>
          <p:cNvPr id="72" name="TextBox 71">
            <a:extLst>
              <a:ext uri="{FF2B5EF4-FFF2-40B4-BE49-F238E27FC236}">
                <a16:creationId xmlns:a16="http://schemas.microsoft.com/office/drawing/2014/main" id="{08266F04-12A9-49B2-A653-86CA9E5D937E}"/>
              </a:ext>
            </a:extLst>
          </p:cNvPr>
          <p:cNvSpPr txBox="1"/>
          <p:nvPr/>
        </p:nvSpPr>
        <p:spPr>
          <a:xfrm>
            <a:off x="7147747" y="4926310"/>
            <a:ext cx="4703385" cy="1815882"/>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I think the main thing I've noticed in the pandemic is particularly around mental health, that's where I feel it the most. The longer I've been in the pandemic I just feel like it really adds to burnout and everything else going on and so they're just really - there are days where it's just really hard to get up in the morning... </a:t>
            </a:r>
          </a:p>
          <a:p>
            <a:r>
              <a:rPr lang="en-US" sz="1600" i="1" dirty="0">
                <a:latin typeface="Calibri" panose="020F0502020204030204" pitchFamily="34" charset="0"/>
                <a:ea typeface="+mn-lt"/>
                <a:cs typeface="Calibri" panose="020F0502020204030204" pitchFamily="34" charset="0"/>
              </a:rPr>
              <a:t>-Interviewee</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450613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ounded Rectangle 3">
            <a:extLst>
              <a:ext uri="{FF2B5EF4-FFF2-40B4-BE49-F238E27FC236}">
                <a16:creationId xmlns:a16="http://schemas.microsoft.com/office/drawing/2014/main" id="{B596031D-C0BF-451B-ADF4-C6947AF25536}"/>
              </a:ext>
              <a:ext uri="{C183D7F6-B498-43B3-948B-1728B52AA6E4}">
                <adec:decorative xmlns:adec="http://schemas.microsoft.com/office/drawing/2017/decorative" val="1"/>
              </a:ext>
            </a:extLst>
          </p:cNvPr>
          <p:cNvSpPr/>
          <p:nvPr/>
        </p:nvSpPr>
        <p:spPr>
          <a:xfrm>
            <a:off x="845207" y="4551372"/>
            <a:ext cx="4945675" cy="1938992"/>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37" name="Graphic 36" descr="Heart with pulse with black solid fill">
            <a:extLst>
              <a:ext uri="{FF2B5EF4-FFF2-40B4-BE49-F238E27FC236}">
                <a16:creationId xmlns:a16="http://schemas.microsoft.com/office/drawing/2014/main" id="{BED8496D-6E5B-4561-8FE3-0B971372924F}"/>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018" y="349019"/>
            <a:ext cx="631145" cy="631145"/>
          </a:xfrm>
          <a:prstGeom prst="rect">
            <a:avLst/>
          </a:prstGeom>
        </p:spPr>
      </p:pic>
      <p:sp>
        <p:nvSpPr>
          <p:cNvPr id="5" name="Title 4">
            <a:extLst>
              <a:ext uri="{FF2B5EF4-FFF2-40B4-BE49-F238E27FC236}">
                <a16:creationId xmlns:a16="http://schemas.microsoft.com/office/drawing/2014/main" id="{FDC4AB73-C57A-477A-BE52-4DE43A07C478}"/>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Physical Health </a:t>
            </a:r>
            <a:r>
              <a:rPr lang="en-US" sz="3200" dirty="0">
                <a:solidFill>
                  <a:schemeClr val="bg1"/>
                </a:solidFill>
              </a:rPr>
              <a:t>(part 1)</a:t>
            </a:r>
          </a:p>
        </p:txBody>
      </p:sp>
      <p:sp>
        <p:nvSpPr>
          <p:cNvPr id="51" name="Rectangle: Rounded Corners 50">
            <a:extLst>
              <a:ext uri="{FF2B5EF4-FFF2-40B4-BE49-F238E27FC236}">
                <a16:creationId xmlns:a16="http://schemas.microsoft.com/office/drawing/2014/main" id="{9F2FC957-C429-4A7E-AFBE-28A4DFF4953C}"/>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descr="Decorative image: 10 icons of people, being 8 colored blue and 2 colored black">
            <a:extLst>
              <a:ext uri="{FF2B5EF4-FFF2-40B4-BE49-F238E27FC236}">
                <a16:creationId xmlns:a16="http://schemas.microsoft.com/office/drawing/2014/main" id="{43209BF7-74CF-4AAD-8D1F-B89C4C477C20}"/>
              </a:ext>
              <a:ext uri="{C183D7F6-B498-43B3-948B-1728B52AA6E4}">
                <adec:decorative xmlns:adec="http://schemas.microsoft.com/office/drawing/2017/decorative" val="0"/>
              </a:ext>
            </a:extLst>
          </p:cNvPr>
          <p:cNvGrpSpPr/>
          <p:nvPr/>
        </p:nvGrpSpPr>
        <p:grpSpPr>
          <a:xfrm>
            <a:off x="8121034" y="267100"/>
            <a:ext cx="3363689" cy="511632"/>
            <a:chOff x="8121034" y="267100"/>
            <a:chExt cx="3363689" cy="511632"/>
          </a:xfrm>
        </p:grpSpPr>
        <p:pic>
          <p:nvPicPr>
            <p:cNvPr id="38" name="Graphic 37">
              <a:extLst>
                <a:ext uri="{FF2B5EF4-FFF2-40B4-BE49-F238E27FC236}">
                  <a16:creationId xmlns:a16="http://schemas.microsoft.com/office/drawing/2014/main" id="{2E24D7A2-0D3A-4D75-91E2-B1B9809C4E77}"/>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21034" y="267103"/>
              <a:ext cx="511629" cy="511629"/>
            </a:xfrm>
            <a:prstGeom prst="rect">
              <a:avLst/>
            </a:prstGeom>
          </p:spPr>
        </p:pic>
        <p:pic>
          <p:nvPicPr>
            <p:cNvPr id="39" name="Graphic 38">
              <a:extLst>
                <a:ext uri="{FF2B5EF4-FFF2-40B4-BE49-F238E27FC236}">
                  <a16:creationId xmlns:a16="http://schemas.microsoft.com/office/drawing/2014/main" id="{AC416D1E-DA68-4FF8-8E86-72E25294129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52406" y="267102"/>
              <a:ext cx="511629" cy="511629"/>
            </a:xfrm>
            <a:prstGeom prst="rect">
              <a:avLst/>
            </a:prstGeom>
          </p:spPr>
        </p:pic>
        <p:pic>
          <p:nvPicPr>
            <p:cNvPr id="40" name="Graphic 39">
              <a:extLst>
                <a:ext uri="{FF2B5EF4-FFF2-40B4-BE49-F238E27FC236}">
                  <a16:creationId xmlns:a16="http://schemas.microsoft.com/office/drawing/2014/main" id="{FC2BD18E-7F6D-4B32-BBE9-681150D4C82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78978" y="267101"/>
              <a:ext cx="511629" cy="511629"/>
            </a:xfrm>
            <a:prstGeom prst="rect">
              <a:avLst/>
            </a:prstGeom>
          </p:spPr>
        </p:pic>
        <p:pic>
          <p:nvPicPr>
            <p:cNvPr id="41" name="Graphic 40">
              <a:extLst>
                <a:ext uri="{FF2B5EF4-FFF2-40B4-BE49-F238E27FC236}">
                  <a16:creationId xmlns:a16="http://schemas.microsoft.com/office/drawing/2014/main" id="{58EB50EE-4092-4EEA-94A7-28B04E6B39E1}"/>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10350" y="267102"/>
              <a:ext cx="511629" cy="511629"/>
            </a:xfrm>
            <a:prstGeom prst="rect">
              <a:avLst/>
            </a:prstGeom>
          </p:spPr>
        </p:pic>
        <p:pic>
          <p:nvPicPr>
            <p:cNvPr id="42" name="Graphic 41">
              <a:extLst>
                <a:ext uri="{FF2B5EF4-FFF2-40B4-BE49-F238E27FC236}">
                  <a16:creationId xmlns:a16="http://schemas.microsoft.com/office/drawing/2014/main" id="{B055579D-1D33-4996-AD6A-99E3E0F21751}"/>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15150" y="267102"/>
              <a:ext cx="511629" cy="511629"/>
            </a:xfrm>
            <a:prstGeom prst="rect">
              <a:avLst/>
            </a:prstGeom>
          </p:spPr>
        </p:pic>
        <p:pic>
          <p:nvPicPr>
            <p:cNvPr id="43" name="Graphic 42">
              <a:extLst>
                <a:ext uri="{FF2B5EF4-FFF2-40B4-BE49-F238E27FC236}">
                  <a16:creationId xmlns:a16="http://schemas.microsoft.com/office/drawing/2014/main" id="{90E5B3B6-158D-475A-A88A-8CD391B5B9C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41722" y="267101"/>
              <a:ext cx="511629" cy="511629"/>
            </a:xfrm>
            <a:prstGeom prst="rect">
              <a:avLst/>
            </a:prstGeom>
          </p:spPr>
        </p:pic>
        <p:pic>
          <p:nvPicPr>
            <p:cNvPr id="44" name="Graphic 43">
              <a:extLst>
                <a:ext uri="{FF2B5EF4-FFF2-40B4-BE49-F238E27FC236}">
                  <a16:creationId xmlns:a16="http://schemas.microsoft.com/office/drawing/2014/main" id="{84639A38-9CC1-4A4F-9154-DD385922AF1C}"/>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646522" y="267101"/>
              <a:ext cx="511629" cy="511629"/>
            </a:xfrm>
            <a:prstGeom prst="rect">
              <a:avLst/>
            </a:prstGeom>
          </p:spPr>
        </p:pic>
        <p:pic>
          <p:nvPicPr>
            <p:cNvPr id="45" name="Graphic 44">
              <a:extLst>
                <a:ext uri="{FF2B5EF4-FFF2-40B4-BE49-F238E27FC236}">
                  <a16:creationId xmlns:a16="http://schemas.microsoft.com/office/drawing/2014/main" id="{550D4AE0-0B17-4627-8A07-28C1C90289E6}"/>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973094" y="267100"/>
              <a:ext cx="511629" cy="511629"/>
            </a:xfrm>
            <a:prstGeom prst="rect">
              <a:avLst/>
            </a:prstGeom>
          </p:spPr>
        </p:pic>
        <p:pic>
          <p:nvPicPr>
            <p:cNvPr id="49" name="Graphic 48">
              <a:extLst>
                <a:ext uri="{FF2B5EF4-FFF2-40B4-BE49-F238E27FC236}">
                  <a16:creationId xmlns:a16="http://schemas.microsoft.com/office/drawing/2014/main" id="{B97228FE-B53D-4588-86BA-A4369D52BB43}"/>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47606" y="267102"/>
              <a:ext cx="511629" cy="511629"/>
            </a:xfrm>
            <a:prstGeom prst="rect">
              <a:avLst/>
            </a:prstGeom>
          </p:spPr>
        </p:pic>
        <p:pic>
          <p:nvPicPr>
            <p:cNvPr id="50" name="Graphic 49">
              <a:extLst>
                <a:ext uri="{FF2B5EF4-FFF2-40B4-BE49-F238E27FC236}">
                  <a16:creationId xmlns:a16="http://schemas.microsoft.com/office/drawing/2014/main" id="{60707AE5-9C6A-47E4-8D4F-69C9EED373FE}"/>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83778" y="267103"/>
              <a:ext cx="511629" cy="511629"/>
            </a:xfrm>
            <a:prstGeom prst="rect">
              <a:avLst/>
            </a:prstGeom>
          </p:spPr>
        </p:pic>
      </p:grpSp>
      <p:sp>
        <p:nvSpPr>
          <p:cNvPr id="46" name="TextBox 45">
            <a:extLst>
              <a:ext uri="{FF2B5EF4-FFF2-40B4-BE49-F238E27FC236}">
                <a16:creationId xmlns:a16="http://schemas.microsoft.com/office/drawing/2014/main" id="{EF73E16C-70ED-42AD-A611-2E401589FDFD}"/>
              </a:ext>
            </a:extLst>
          </p:cNvPr>
          <p:cNvSpPr txBox="1"/>
          <p:nvPr/>
        </p:nvSpPr>
        <p:spPr>
          <a:xfrm>
            <a:off x="7963787" y="778729"/>
            <a:ext cx="3794430" cy="707886"/>
          </a:xfrm>
          <a:prstGeom prst="rect">
            <a:avLst/>
          </a:prstGeom>
          <a:noFill/>
        </p:spPr>
        <p:txBody>
          <a:bodyPr wrap="square">
            <a:spAutoFit/>
          </a:bodyPr>
          <a:lstStyle/>
          <a:p>
            <a:pPr algn="ctr"/>
            <a:r>
              <a:rPr lang="en-US" sz="2400" b="1" dirty="0">
                <a:solidFill>
                  <a:srgbClr val="000000"/>
                </a:solidFill>
                <a:latin typeface="Calibri" panose="020F0502020204030204" pitchFamily="34" charset="0"/>
                <a:cs typeface="Calibri" panose="020F0502020204030204" pitchFamily="34" charset="0"/>
              </a:rPr>
              <a:t>29 </a:t>
            </a:r>
            <a:r>
              <a:rPr lang="en-US" sz="2000" b="1" dirty="0">
                <a:solidFill>
                  <a:srgbClr val="000000"/>
                </a:solidFill>
                <a:latin typeface="Calibri" panose="020F0502020204030204" pitchFamily="34" charset="0"/>
                <a:cs typeface="Calibri" panose="020F0502020204030204" pitchFamily="34" charset="0"/>
              </a:rPr>
              <a:t>in</a:t>
            </a:r>
            <a:r>
              <a:rPr lang="en-US" sz="2400" b="1" dirty="0">
                <a:solidFill>
                  <a:srgbClr val="000000"/>
                </a:solidFill>
                <a:latin typeface="Calibri" panose="020F0502020204030204" pitchFamily="34" charset="0"/>
                <a:cs typeface="Calibri" panose="020F0502020204030204" pitchFamily="34" charset="0"/>
              </a:rPr>
              <a:t> 35 </a:t>
            </a:r>
            <a:r>
              <a:rPr lang="en-US" sz="1600" dirty="0">
                <a:solidFill>
                  <a:srgbClr val="000000"/>
                </a:solidFill>
                <a:latin typeface="Calibri" panose="020F0502020204030204" pitchFamily="34" charset="0"/>
                <a:cs typeface="Calibri" panose="020F0502020204030204" pitchFamily="34" charset="0"/>
              </a:rPr>
              <a:t>(or 8 in 10) </a:t>
            </a:r>
            <a:r>
              <a:rPr lang="en-US" sz="1600" dirty="0">
                <a:solidFill>
                  <a:srgbClr val="000000"/>
                </a:solidFill>
                <a:effectLst/>
                <a:latin typeface="Calibri" panose="020F0502020204030204" pitchFamily="34" charset="0"/>
                <a:cs typeface="Calibri" panose="020F0502020204030204" pitchFamily="34" charset="0"/>
              </a:rPr>
              <a:t>reported having their </a:t>
            </a:r>
            <a:r>
              <a:rPr lang="en-US" sz="1600" b="1" dirty="0">
                <a:solidFill>
                  <a:srgbClr val="000000"/>
                </a:solidFill>
                <a:latin typeface="Calibri" panose="020F0502020204030204" pitchFamily="34" charset="0"/>
                <a:cs typeface="Calibri" panose="020F0502020204030204" pitchFamily="34" charset="0"/>
              </a:rPr>
              <a:t>physical health </a:t>
            </a:r>
            <a:r>
              <a:rPr lang="en-US" sz="1600" dirty="0">
                <a:solidFill>
                  <a:srgbClr val="000000"/>
                </a:solidFill>
                <a:effectLst/>
                <a:latin typeface="Calibri" panose="020F0502020204030204" pitchFamily="34" charset="0"/>
                <a:cs typeface="Calibri" panose="020F0502020204030204" pitchFamily="34" charset="0"/>
              </a:rPr>
              <a:t>impacted by COVID-19</a:t>
            </a:r>
            <a:endParaRPr lang="en-US" sz="1600" dirty="0">
              <a:latin typeface="Calibri" panose="020F0502020204030204" pitchFamily="34" charset="0"/>
              <a:cs typeface="Calibri" panose="020F0502020204030204" pitchFamily="34" charset="0"/>
            </a:endParaRPr>
          </a:p>
        </p:txBody>
      </p:sp>
      <p:pic>
        <p:nvPicPr>
          <p:cNvPr id="47" name="Graphic 46" descr="Decorative image: tag with an icon of a person with solid gray fill">
            <a:extLst>
              <a:ext uri="{FF2B5EF4-FFF2-40B4-BE49-F238E27FC236}">
                <a16:creationId xmlns:a16="http://schemas.microsoft.com/office/drawing/2014/main" id="{36608565-BB83-438C-B31B-8134CFF1B1EC}"/>
              </a:ext>
              <a:ext uri="{C183D7F6-B498-43B3-948B-1728B52AA6E4}">
                <adec:decorative xmlns:adec="http://schemas.microsoft.com/office/drawing/2017/decorative" val="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5654055" flipV="1">
            <a:off x="11431113" y="1339590"/>
            <a:ext cx="785303" cy="785303"/>
          </a:xfrm>
          <a:prstGeom prst="rect">
            <a:avLst/>
          </a:prstGeom>
        </p:spPr>
      </p:pic>
      <p:sp>
        <p:nvSpPr>
          <p:cNvPr id="52" name="TextBox 51">
            <a:extLst>
              <a:ext uri="{FF2B5EF4-FFF2-40B4-BE49-F238E27FC236}">
                <a16:creationId xmlns:a16="http://schemas.microsoft.com/office/drawing/2014/main" id="{43CA44B5-A614-43B9-BA7D-AA60603CE40B}"/>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54" name="Graphic 53" descr="Decorative image: icon of 3 people sitting around a table with solid gray fill">
            <a:extLst>
              <a:ext uri="{FF2B5EF4-FFF2-40B4-BE49-F238E27FC236}">
                <a16:creationId xmlns:a16="http://schemas.microsoft.com/office/drawing/2014/main" id="{FA582BE6-8A77-4A02-BDE3-07AE616F184D}"/>
              </a:ext>
              <a:ext uri="{C183D7F6-B498-43B3-948B-1728B52AA6E4}">
                <adec:decorative xmlns:adec="http://schemas.microsoft.com/office/drawing/2017/decorative" val="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49999" y="1536009"/>
            <a:ext cx="562592" cy="562592"/>
          </a:xfrm>
          <a:prstGeom prst="rect">
            <a:avLst/>
          </a:prstGeom>
        </p:spPr>
      </p:pic>
      <p:pic>
        <p:nvPicPr>
          <p:cNvPr id="55" name="Graphic 54" descr="Decorative image: icon of a person with solid gray fill">
            <a:extLst>
              <a:ext uri="{FF2B5EF4-FFF2-40B4-BE49-F238E27FC236}">
                <a16:creationId xmlns:a16="http://schemas.microsoft.com/office/drawing/2014/main" id="{B9A5E35C-6B31-45AC-AD6E-67143CF4BE7D}"/>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91261" y="2198931"/>
            <a:ext cx="480068" cy="480068"/>
          </a:xfrm>
          <a:prstGeom prst="rect">
            <a:avLst/>
          </a:prstGeom>
        </p:spPr>
      </p:pic>
      <p:sp>
        <p:nvSpPr>
          <p:cNvPr id="53" name="Rectangle 52">
            <a:extLst>
              <a:ext uri="{FF2B5EF4-FFF2-40B4-BE49-F238E27FC236}">
                <a16:creationId xmlns:a16="http://schemas.microsoft.com/office/drawing/2014/main" id="{0B700811-E3B8-40A7-B753-EA5028129227}"/>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TextBox 6">
            <a:extLst>
              <a:ext uri="{FF2B5EF4-FFF2-40B4-BE49-F238E27FC236}">
                <a16:creationId xmlns:a16="http://schemas.microsoft.com/office/drawing/2014/main" id="{B7C3E15A-51D7-47BC-B0EB-07F576B67877}"/>
              </a:ext>
            </a:extLst>
          </p:cNvPr>
          <p:cNvSpPr txBox="1"/>
          <p:nvPr/>
        </p:nvSpPr>
        <p:spPr>
          <a:xfrm>
            <a:off x="866034" y="1993614"/>
            <a:ext cx="4945675" cy="1661417"/>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Getting COVID and, for some, having it worsened other health issues</a:t>
            </a:r>
          </a:p>
          <a:p>
            <a:r>
              <a:rPr lang="en-US" dirty="0">
                <a:cs typeface="Calibri" panose="020F0502020204030204" pitchFamily="34" charset="0"/>
              </a:rPr>
              <a:t>Measures to slow the spread of COVID-19 impacted the ability to keep healthy habits such as exercising,  being gym closures a common example</a:t>
            </a:r>
          </a:p>
          <a:p>
            <a:r>
              <a:rPr lang="en-US" dirty="0">
                <a:cs typeface="Calibri" panose="020F0502020204030204" pitchFamily="34" charset="0"/>
              </a:rPr>
              <a:t>Quitting smoking</a:t>
            </a:r>
          </a:p>
        </p:txBody>
      </p:sp>
      <p:pic>
        <p:nvPicPr>
          <p:cNvPr id="27" name="Graphic 26" descr="Decorative image: gray comment box with a plus sign inside">
            <a:extLst>
              <a:ext uri="{FF2B5EF4-FFF2-40B4-BE49-F238E27FC236}">
                <a16:creationId xmlns:a16="http://schemas.microsoft.com/office/drawing/2014/main" id="{F4170076-8406-42D7-B620-F1FFBDFD68A8}"/>
              </a:ext>
              <a:ext uri="{C183D7F6-B498-43B3-948B-1728B52AA6E4}">
                <adec:decorative xmlns:adec="http://schemas.microsoft.com/office/drawing/2017/decorative" val="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914193" y="3313863"/>
            <a:ext cx="403852" cy="403852"/>
          </a:xfrm>
          <a:prstGeom prst="rect">
            <a:avLst/>
          </a:prstGeom>
        </p:spPr>
      </p:pic>
      <p:sp>
        <p:nvSpPr>
          <p:cNvPr id="48" name="TextBox 47">
            <a:extLst>
              <a:ext uri="{FF2B5EF4-FFF2-40B4-BE49-F238E27FC236}">
                <a16:creationId xmlns:a16="http://schemas.microsoft.com/office/drawing/2014/main" id="{EBC5682C-6E09-4C25-ABA5-8CD218A8AC7C}"/>
              </a:ext>
            </a:extLst>
          </p:cNvPr>
          <p:cNvSpPr txBox="1"/>
          <p:nvPr/>
        </p:nvSpPr>
        <p:spPr>
          <a:xfrm>
            <a:off x="866034" y="3608180"/>
            <a:ext cx="4945675"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Getting support from healthcare providers to stay healthy (e.g. offering online yoga sessions)</a:t>
            </a:r>
          </a:p>
        </p:txBody>
      </p:sp>
      <p:pic>
        <p:nvPicPr>
          <p:cNvPr id="22" name="Graphic 21" descr="Decorative image: Open hand with plant with solid gray fill">
            <a:extLst>
              <a:ext uri="{FF2B5EF4-FFF2-40B4-BE49-F238E27FC236}">
                <a16:creationId xmlns:a16="http://schemas.microsoft.com/office/drawing/2014/main" id="{FEE32479-D128-4BAF-A04E-7347436EBD35}"/>
              </a:ext>
              <a:ext uri="{C183D7F6-B498-43B3-948B-1728B52AA6E4}">
                <adec:decorative xmlns:adec="http://schemas.microsoft.com/office/drawing/2017/decorative" val="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013538" y="3865987"/>
            <a:ext cx="316617" cy="316617"/>
          </a:xfrm>
          <a:prstGeom prst="rect">
            <a:avLst/>
          </a:prstGeom>
        </p:spPr>
      </p:pic>
      <p:pic>
        <p:nvPicPr>
          <p:cNvPr id="57" name="Graphic 56" descr="Closed quotation mark">
            <a:extLst>
              <a:ext uri="{FF2B5EF4-FFF2-40B4-BE49-F238E27FC236}">
                <a16:creationId xmlns:a16="http://schemas.microsoft.com/office/drawing/2014/main" id="{9FD7DF48-7A86-4448-8FEA-69FFE51FB98A}"/>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flipH="1">
            <a:off x="588786" y="4601905"/>
            <a:ext cx="564648" cy="564648"/>
          </a:xfrm>
          <a:prstGeom prst="rect">
            <a:avLst/>
          </a:prstGeom>
        </p:spPr>
      </p:pic>
      <p:sp>
        <p:nvSpPr>
          <p:cNvPr id="58" name="TextBox 57">
            <a:extLst>
              <a:ext uri="{FF2B5EF4-FFF2-40B4-BE49-F238E27FC236}">
                <a16:creationId xmlns:a16="http://schemas.microsoft.com/office/drawing/2014/main" id="{32747498-F927-4B4E-9B9E-5B373C72885E}"/>
              </a:ext>
            </a:extLst>
          </p:cNvPr>
          <p:cNvSpPr txBox="1"/>
          <p:nvPr/>
        </p:nvSpPr>
        <p:spPr>
          <a:xfrm>
            <a:off x="1035208" y="4796997"/>
            <a:ext cx="4535083" cy="1323439"/>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[Having COVID-19] aggravated the Crohn's, which dovetailed into like blood clots in my lungs and it, like I say, it's been an interesting almost 24 months for me, health-wise</a:t>
            </a:r>
          </a:p>
          <a:p>
            <a:r>
              <a:rPr lang="en-US" sz="1600" i="1" dirty="0">
                <a:latin typeface="Calibri" panose="020F0502020204030204" pitchFamily="34" charset="0"/>
                <a:ea typeface="+mn-lt"/>
                <a:cs typeface="Calibri" panose="020F0502020204030204" pitchFamily="34" charset="0"/>
              </a:rPr>
              <a:t>-Interviewee</a:t>
            </a:r>
            <a:endParaRPr lang="en-US" sz="2400" i="1" dirty="0">
              <a:latin typeface="Calibri" panose="020F0502020204030204" pitchFamily="34" charset="0"/>
              <a:cs typeface="Calibri" panose="020F0502020204030204" pitchFamily="34" charset="0"/>
            </a:endParaRPr>
          </a:p>
        </p:txBody>
      </p:sp>
      <p:pic>
        <p:nvPicPr>
          <p:cNvPr id="61" name="Graphic 60" descr="Decorative image: icon of a person with solid gray fill">
            <a:extLst>
              <a:ext uri="{FF2B5EF4-FFF2-40B4-BE49-F238E27FC236}">
                <a16:creationId xmlns:a16="http://schemas.microsoft.com/office/drawing/2014/main" id="{D36244C3-0664-43C1-81AE-5299E0446487}"/>
              </a:ext>
              <a:ext uri="{C183D7F6-B498-43B3-948B-1728B52AA6E4}">
                <adec:decorative xmlns:adec="http://schemas.microsoft.com/office/drawing/2017/decorative" val="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757122" y="1920252"/>
            <a:ext cx="480068" cy="480068"/>
          </a:xfrm>
          <a:prstGeom prst="rect">
            <a:avLst/>
          </a:prstGeom>
        </p:spPr>
      </p:pic>
      <p:sp>
        <p:nvSpPr>
          <p:cNvPr id="23" name="TextBox 22">
            <a:extLst>
              <a:ext uri="{FF2B5EF4-FFF2-40B4-BE49-F238E27FC236}">
                <a16:creationId xmlns:a16="http://schemas.microsoft.com/office/drawing/2014/main" id="{48DC9CB9-C95A-4200-ADA9-1213EB44C506}"/>
              </a:ext>
            </a:extLst>
          </p:cNvPr>
          <p:cNvSpPr txBox="1"/>
          <p:nvPr/>
        </p:nvSpPr>
        <p:spPr>
          <a:xfrm>
            <a:off x="7647102" y="1850331"/>
            <a:ext cx="3700130" cy="338554"/>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rPr>
              <a:t>Of the 35 people interviewed:</a:t>
            </a:r>
          </a:p>
        </p:txBody>
      </p:sp>
      <p:sp>
        <p:nvSpPr>
          <p:cNvPr id="21" name="TextBox 20">
            <a:extLst>
              <a:ext uri="{FF2B5EF4-FFF2-40B4-BE49-F238E27FC236}">
                <a16:creationId xmlns:a16="http://schemas.microsoft.com/office/drawing/2014/main" id="{D4D4D19D-EAA0-4993-9A8C-73F7F0828F87}"/>
              </a:ext>
            </a:extLst>
          </p:cNvPr>
          <p:cNvSpPr txBox="1"/>
          <p:nvPr/>
        </p:nvSpPr>
        <p:spPr>
          <a:xfrm>
            <a:off x="7506954" y="2198931"/>
            <a:ext cx="4316810" cy="1661417"/>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indent="0">
              <a:buNone/>
            </a:pPr>
            <a:r>
              <a:rPr lang="en-US" b="1" dirty="0">
                <a:cs typeface="Calibri" panose="020F0502020204030204" pitchFamily="34" charset="0"/>
              </a:rPr>
              <a:t>20  </a:t>
            </a:r>
            <a:r>
              <a:rPr lang="en-US" dirty="0">
                <a:cs typeface="Calibri" panose="020F0502020204030204" pitchFamily="34" charset="0"/>
              </a:rPr>
              <a:t>had surgery or other medical procedure </a:t>
            </a:r>
          </a:p>
          <a:p>
            <a:pPr marL="228600" indent="0">
              <a:buNone/>
            </a:pPr>
            <a:r>
              <a:rPr lang="en-US" dirty="0">
                <a:cs typeface="Calibri" panose="020F0502020204030204" pitchFamily="34" charset="0"/>
              </a:rPr>
              <a:t>      delayed because of the pandemic</a:t>
            </a:r>
          </a:p>
          <a:p>
            <a:pPr marL="228600" indent="0">
              <a:buNone/>
            </a:pPr>
            <a:r>
              <a:rPr lang="en-US" b="1" dirty="0">
                <a:cs typeface="Calibri" panose="020F0502020204030204" pitchFamily="34" charset="0"/>
              </a:rPr>
              <a:t>17</a:t>
            </a:r>
            <a:r>
              <a:rPr lang="en-US" dirty="0">
                <a:cs typeface="Calibri" panose="020F0502020204030204" pitchFamily="34" charset="0"/>
              </a:rPr>
              <a:t>  avoided seeking health care because of </a:t>
            </a:r>
          </a:p>
          <a:p>
            <a:pPr marL="228600" indent="0">
              <a:buNone/>
            </a:pPr>
            <a:r>
              <a:rPr lang="en-US" dirty="0">
                <a:cs typeface="Calibri" panose="020F0502020204030204" pitchFamily="34" charset="0"/>
              </a:rPr>
              <a:t>      concern about getting COVID-19</a:t>
            </a:r>
          </a:p>
          <a:p>
            <a:pPr marL="228600" indent="0">
              <a:buNone/>
            </a:pPr>
            <a:r>
              <a:rPr lang="en-US" b="1" dirty="0">
                <a:cs typeface="Calibri" panose="020F0502020204030204" pitchFamily="34" charset="0"/>
              </a:rPr>
              <a:t>13  </a:t>
            </a:r>
            <a:r>
              <a:rPr lang="en-US" dirty="0">
                <a:cs typeface="Calibri" panose="020F0502020204030204" pitchFamily="34" charset="0"/>
              </a:rPr>
              <a:t>had other impacts on your physical health </a:t>
            </a:r>
          </a:p>
          <a:p>
            <a:pPr marL="228600" indent="0">
              <a:buNone/>
            </a:pPr>
            <a:r>
              <a:rPr lang="en-US" dirty="0">
                <a:cs typeface="Calibri" panose="020F0502020204030204" pitchFamily="34" charset="0"/>
              </a:rPr>
              <a:t>     due to the pandemic</a:t>
            </a:r>
          </a:p>
        </p:txBody>
      </p:sp>
      <p:sp>
        <p:nvSpPr>
          <p:cNvPr id="28" name="Rounded Rectangle 3">
            <a:extLst>
              <a:ext uri="{FF2B5EF4-FFF2-40B4-BE49-F238E27FC236}">
                <a16:creationId xmlns:a16="http://schemas.microsoft.com/office/drawing/2014/main" id="{DD5A629B-C4E8-431E-8452-ECC8F6607AEB}"/>
              </a:ext>
              <a:ext uri="{C183D7F6-B498-43B3-948B-1728B52AA6E4}">
                <adec:decorative xmlns:adec="http://schemas.microsoft.com/office/drawing/2017/decorative" val="1"/>
              </a:ext>
            </a:extLst>
          </p:cNvPr>
          <p:cNvSpPr/>
          <p:nvPr/>
        </p:nvSpPr>
        <p:spPr>
          <a:xfrm>
            <a:off x="6685576" y="4631654"/>
            <a:ext cx="4945675" cy="1938992"/>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60" name="Rectangle 59">
            <a:extLst>
              <a:ext uri="{FF2B5EF4-FFF2-40B4-BE49-F238E27FC236}">
                <a16:creationId xmlns:a16="http://schemas.microsoft.com/office/drawing/2014/main" id="{0C006129-AE3F-4223-AE8E-CECC48ECA082}"/>
              </a:ext>
              <a:ext uri="{C183D7F6-B498-43B3-948B-1728B52AA6E4}">
                <adec:decorative xmlns:adec="http://schemas.microsoft.com/office/drawing/2017/decorative" val="1"/>
              </a:ext>
            </a:extLst>
          </p:cNvPr>
          <p:cNvSpPr/>
          <p:nvPr/>
        </p:nvSpPr>
        <p:spPr>
          <a:xfrm rot="5400000">
            <a:off x="6711843" y="2565534"/>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35" name="Graphic 34">
            <a:extLst>
              <a:ext uri="{FF2B5EF4-FFF2-40B4-BE49-F238E27FC236}">
                <a16:creationId xmlns:a16="http://schemas.microsoft.com/office/drawing/2014/main" id="{040A0FE8-7F1F-4629-8609-2F935F6FBD5D}"/>
              </a:ext>
              <a:ext uri="{C183D7F6-B498-43B3-948B-1728B52AA6E4}">
                <adec:decorative xmlns:adec="http://schemas.microsoft.com/office/drawing/2017/decorative" val="1"/>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1731390" y="1595759"/>
            <a:ext cx="272963" cy="272963"/>
          </a:xfrm>
          <a:prstGeom prst="rect">
            <a:avLst/>
          </a:prstGeom>
        </p:spPr>
      </p:pic>
      <p:pic>
        <p:nvPicPr>
          <p:cNvPr id="29" name="Graphic 28" descr="Closed quotation mark">
            <a:extLst>
              <a:ext uri="{FF2B5EF4-FFF2-40B4-BE49-F238E27FC236}">
                <a16:creationId xmlns:a16="http://schemas.microsoft.com/office/drawing/2014/main" id="{2F924B16-1B89-4927-A84C-8A267FCDAEA0}"/>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flipH="1">
            <a:off x="6429155" y="4682187"/>
            <a:ext cx="564648" cy="564648"/>
          </a:xfrm>
          <a:prstGeom prst="rect">
            <a:avLst/>
          </a:prstGeom>
        </p:spPr>
      </p:pic>
      <p:sp>
        <p:nvSpPr>
          <p:cNvPr id="30" name="TextBox 29">
            <a:extLst>
              <a:ext uri="{FF2B5EF4-FFF2-40B4-BE49-F238E27FC236}">
                <a16:creationId xmlns:a16="http://schemas.microsoft.com/office/drawing/2014/main" id="{1A1E093B-42D6-451B-A9F2-D1DAA2CFFE5D}"/>
              </a:ext>
            </a:extLst>
          </p:cNvPr>
          <p:cNvSpPr txBox="1"/>
          <p:nvPr/>
        </p:nvSpPr>
        <p:spPr>
          <a:xfrm>
            <a:off x="6875577" y="4877279"/>
            <a:ext cx="4535083" cy="1323439"/>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[I] quit smoking… I don't know if it is healthier, it was just a decision I made... [In] some ways it's the only part of my life that I can have full control over to help me get through this, if that makes any sense.</a:t>
            </a:r>
          </a:p>
          <a:p>
            <a:r>
              <a:rPr lang="en-US" sz="1600" i="1" dirty="0">
                <a:latin typeface="Calibri" panose="020F0502020204030204" pitchFamily="34" charset="0"/>
                <a:ea typeface="+mn-lt"/>
                <a:cs typeface="Calibri" panose="020F0502020204030204" pitchFamily="34" charset="0"/>
              </a:rPr>
              <a:t>-Interviewee</a:t>
            </a:r>
            <a:endParaRPr lang="en-US" sz="2400" i="1" dirty="0">
              <a:latin typeface="Calibri" panose="020F0502020204030204" pitchFamily="34" charset="0"/>
              <a:cs typeface="Calibri" panose="020F0502020204030204" pitchFamily="34" charset="0"/>
            </a:endParaRPr>
          </a:p>
        </p:txBody>
      </p:sp>
      <p:pic>
        <p:nvPicPr>
          <p:cNvPr id="31" name="Graphic 30" descr="Decorative image: gray comment box with a plus sign inside">
            <a:extLst>
              <a:ext uri="{FF2B5EF4-FFF2-40B4-BE49-F238E27FC236}">
                <a16:creationId xmlns:a16="http://schemas.microsoft.com/office/drawing/2014/main" id="{45CEBDC2-A404-4A74-9DD1-D1B1256CD96B}"/>
              </a:ext>
              <a:ext uri="{C183D7F6-B498-43B3-948B-1728B52AA6E4}">
                <adec:decorative xmlns:adec="http://schemas.microsoft.com/office/drawing/2017/decorative" val="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122069" y="6044082"/>
            <a:ext cx="577182" cy="577182"/>
          </a:xfrm>
          <a:prstGeom prst="rect">
            <a:avLst/>
          </a:prstGeom>
        </p:spPr>
      </p:pic>
    </p:spTree>
    <p:extLst>
      <p:ext uri="{BB962C8B-B14F-4D97-AF65-F5344CB8AC3E}">
        <p14:creationId xmlns:p14="http://schemas.microsoft.com/office/powerpoint/2010/main" val="658260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Graphic 12" descr="Heart with pulse with black solid fill">
            <a:extLst>
              <a:ext uri="{FF2B5EF4-FFF2-40B4-BE49-F238E27FC236}">
                <a16:creationId xmlns:a16="http://schemas.microsoft.com/office/drawing/2014/main" id="{0BC55716-FCCC-4F5C-ABF8-817F9A48F87A}"/>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018" y="349019"/>
            <a:ext cx="631145" cy="631145"/>
          </a:xfrm>
          <a:prstGeom prst="rect">
            <a:avLst/>
          </a:prstGeom>
        </p:spPr>
      </p:pic>
      <p:sp>
        <p:nvSpPr>
          <p:cNvPr id="10" name="Title 9">
            <a:extLst>
              <a:ext uri="{FF2B5EF4-FFF2-40B4-BE49-F238E27FC236}">
                <a16:creationId xmlns:a16="http://schemas.microsoft.com/office/drawing/2014/main" id="{0C05B478-B852-4A0F-BE55-9DDDB08324F1}"/>
              </a:ext>
              <a:ext uri="{C183D7F6-B498-43B3-948B-1728B52AA6E4}">
                <adec:decorative xmlns:adec="http://schemas.microsoft.com/office/drawing/2017/decorative" val="0"/>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Physical Health </a:t>
            </a:r>
            <a:r>
              <a:rPr lang="en-US" sz="3200" dirty="0">
                <a:solidFill>
                  <a:schemeClr val="bg1"/>
                </a:solidFill>
              </a:rPr>
              <a:t>(part 2)</a:t>
            </a:r>
          </a:p>
        </p:txBody>
      </p:sp>
      <p:sp>
        <p:nvSpPr>
          <p:cNvPr id="15" name="Rectangle: Rounded Corners 14">
            <a:extLst>
              <a:ext uri="{FF2B5EF4-FFF2-40B4-BE49-F238E27FC236}">
                <a16:creationId xmlns:a16="http://schemas.microsoft.com/office/drawing/2014/main" id="{E49A21F3-35FD-4313-BA0A-4BBE310205BA}"/>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Decorative image: icon of a person with solid gray fill">
            <a:extLst>
              <a:ext uri="{FF2B5EF4-FFF2-40B4-BE49-F238E27FC236}">
                <a16:creationId xmlns:a16="http://schemas.microsoft.com/office/drawing/2014/main" id="{CAFEBEC6-8DD9-4359-9785-63227735721D}"/>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1261" y="1645257"/>
            <a:ext cx="480068" cy="480068"/>
          </a:xfrm>
          <a:prstGeom prst="rect">
            <a:avLst/>
          </a:prstGeom>
        </p:spPr>
      </p:pic>
      <p:sp>
        <p:nvSpPr>
          <p:cNvPr id="7" name="Rectangle 6">
            <a:extLst>
              <a:ext uri="{FF2B5EF4-FFF2-40B4-BE49-F238E27FC236}">
                <a16:creationId xmlns:a16="http://schemas.microsoft.com/office/drawing/2014/main" id="{3FA6852D-A6C0-4D6B-A351-075C39C03397}"/>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TextBox 5">
            <a:extLst>
              <a:ext uri="{FF2B5EF4-FFF2-40B4-BE49-F238E27FC236}">
                <a16:creationId xmlns:a16="http://schemas.microsoft.com/office/drawing/2014/main" id="{66772EEE-CC59-4448-A429-AF284E4EE4DE}"/>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Participants were also asked:</a:t>
            </a:r>
          </a:p>
        </p:txBody>
      </p:sp>
      <p:sp>
        <p:nvSpPr>
          <p:cNvPr id="14" name="TextBox 13">
            <a:extLst>
              <a:ext uri="{FF2B5EF4-FFF2-40B4-BE49-F238E27FC236}">
                <a16:creationId xmlns:a16="http://schemas.microsoft.com/office/drawing/2014/main" id="{DEB6DDC9-E2D2-4FE4-B469-ADC6E1BDB7D1}"/>
              </a:ext>
            </a:extLst>
          </p:cNvPr>
          <p:cNvSpPr txBox="1"/>
          <p:nvPr/>
        </p:nvSpPr>
        <p:spPr>
          <a:xfrm>
            <a:off x="1028030" y="1837254"/>
            <a:ext cx="8398072" cy="369332"/>
          </a:xfrm>
          <a:prstGeom prst="rect">
            <a:avLst/>
          </a:prstGeom>
          <a:noFill/>
        </p:spPr>
        <p:txBody>
          <a:bodyPr wrap="square">
            <a:spAutoFit/>
          </a:bodyPr>
          <a:lstStyle/>
          <a:p>
            <a:r>
              <a:rPr lang="en-US" sz="1800" dirty="0">
                <a:solidFill>
                  <a:srgbClr val="333333"/>
                </a:solidFill>
                <a:effectLst/>
                <a:latin typeface="Tableau Light"/>
              </a:rPr>
              <a:t>Have you or anyone you live with been diagnosed as having COVID-19?</a:t>
            </a:r>
            <a:endParaRPr lang="en-US" dirty="0"/>
          </a:p>
        </p:txBody>
      </p:sp>
      <p:graphicFrame>
        <p:nvGraphicFramePr>
          <p:cNvPr id="12" name="Chart 11" descr="Bar chart showing that 2 respondents answered Yes, someone I live with&#10;3 respondents answered Yes, both myself and at least one other person I live with&#10;4 respondents answered Yes, I have&#10;26 respondents answered No one in my household or where I live">
            <a:extLst>
              <a:ext uri="{FF2B5EF4-FFF2-40B4-BE49-F238E27FC236}">
                <a16:creationId xmlns:a16="http://schemas.microsoft.com/office/drawing/2014/main" id="{15FB9302-3E53-4A66-812C-376D78C2E551}"/>
              </a:ext>
            </a:extLst>
          </p:cNvPr>
          <p:cNvGraphicFramePr>
            <a:graphicFrameLocks/>
          </p:cNvGraphicFramePr>
          <p:nvPr>
            <p:extLst>
              <p:ext uri="{D42A27DB-BD31-4B8C-83A1-F6EECF244321}">
                <p14:modId xmlns:p14="http://schemas.microsoft.com/office/powerpoint/2010/main" val="509104018"/>
              </p:ext>
            </p:extLst>
          </p:nvPr>
        </p:nvGraphicFramePr>
        <p:xfrm>
          <a:off x="2234169" y="2102083"/>
          <a:ext cx="6277533" cy="2549332"/>
        </p:xfrm>
        <a:graphic>
          <a:graphicData uri="http://schemas.openxmlformats.org/drawingml/2006/chart">
            <c:chart xmlns:c="http://schemas.openxmlformats.org/drawingml/2006/chart" xmlns:r="http://schemas.openxmlformats.org/officeDocument/2006/relationships" r:id="rId7"/>
          </a:graphicData>
        </a:graphic>
      </p:graphicFrame>
      <p:sp>
        <p:nvSpPr>
          <p:cNvPr id="16" name="TextBox 15">
            <a:extLst>
              <a:ext uri="{FF2B5EF4-FFF2-40B4-BE49-F238E27FC236}">
                <a16:creationId xmlns:a16="http://schemas.microsoft.com/office/drawing/2014/main" id="{FB762CBA-9986-47D8-96F8-1F1CD1E9A9F0}"/>
              </a:ext>
              <a:ext uri="{C183D7F6-B498-43B3-948B-1728B52AA6E4}">
                <adec:decorative xmlns:adec="http://schemas.microsoft.com/office/drawing/2017/decorative" val="1"/>
              </a:ext>
            </a:extLst>
          </p:cNvPr>
          <p:cNvSpPr txBox="1"/>
          <p:nvPr/>
        </p:nvSpPr>
        <p:spPr>
          <a:xfrm>
            <a:off x="4870988" y="4608467"/>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responses</a:t>
            </a:r>
          </a:p>
        </p:txBody>
      </p:sp>
      <p:pic>
        <p:nvPicPr>
          <p:cNvPr id="11" name="Picture 10" descr="Bar chart showing answers to the question &quot;After having COVID-19, have you had any lingering side effects (also known as 'long COVID')?&quot;&#10;4 said No&#10;2 said Yes">
            <a:extLst>
              <a:ext uri="{FF2B5EF4-FFF2-40B4-BE49-F238E27FC236}">
                <a16:creationId xmlns:a16="http://schemas.microsoft.com/office/drawing/2014/main" id="{ACB9B6F0-D578-498B-9C1B-3678F81E799F}"/>
              </a:ext>
            </a:extLst>
          </p:cNvPr>
          <p:cNvPicPr>
            <a:picLocks noChangeAspect="1"/>
          </p:cNvPicPr>
          <p:nvPr/>
        </p:nvPicPr>
        <p:blipFill>
          <a:blip r:embed="rId8"/>
          <a:stretch>
            <a:fillRect/>
          </a:stretch>
        </p:blipFill>
        <p:spPr>
          <a:xfrm>
            <a:off x="1210682" y="5223126"/>
            <a:ext cx="10981318" cy="1470786"/>
          </a:xfrm>
          <a:prstGeom prst="rect">
            <a:avLst/>
          </a:prstGeom>
        </p:spPr>
      </p:pic>
    </p:spTree>
    <p:extLst>
      <p:ext uri="{BB962C8B-B14F-4D97-AF65-F5344CB8AC3E}">
        <p14:creationId xmlns:p14="http://schemas.microsoft.com/office/powerpoint/2010/main" val="1935507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3">
            <a:extLst>
              <a:ext uri="{FF2B5EF4-FFF2-40B4-BE49-F238E27FC236}">
                <a16:creationId xmlns:a16="http://schemas.microsoft.com/office/drawing/2014/main" id="{3D6F08D1-A153-4505-8B76-3C4F115B05CF}"/>
              </a:ext>
              <a:ext uri="{C183D7F6-B498-43B3-948B-1728B52AA6E4}">
                <adec:decorative xmlns:adec="http://schemas.microsoft.com/office/drawing/2017/decorative" val="1"/>
              </a:ext>
            </a:extLst>
          </p:cNvPr>
          <p:cNvSpPr/>
          <p:nvPr/>
        </p:nvSpPr>
        <p:spPr>
          <a:xfrm>
            <a:off x="1478859" y="4296484"/>
            <a:ext cx="4493316" cy="180441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13" name="Graphic 12" descr="Decorative image: black shield  with a white tick mark inside">
            <a:extLst>
              <a:ext uri="{FF2B5EF4-FFF2-40B4-BE49-F238E27FC236}">
                <a16:creationId xmlns:a16="http://schemas.microsoft.com/office/drawing/2014/main" id="{2FE0CA14-D2AF-4F39-8FBE-D939A19A375A}"/>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9242" y="268253"/>
            <a:ext cx="672524" cy="672524"/>
          </a:xfrm>
          <a:prstGeom prst="rect">
            <a:avLst/>
          </a:prstGeom>
        </p:spPr>
      </p:pic>
      <p:sp>
        <p:nvSpPr>
          <p:cNvPr id="5" name="Title 4">
            <a:extLst>
              <a:ext uri="{FF2B5EF4-FFF2-40B4-BE49-F238E27FC236}">
                <a16:creationId xmlns:a16="http://schemas.microsoft.com/office/drawing/2014/main" id="{FDC4AB73-C57A-477A-BE52-4DE43A07C478}"/>
              </a:ext>
            </a:extLst>
          </p:cNvPr>
          <p:cNvSpPr txBox="1">
            <a:spLocks noGrp="1"/>
          </p:cNvSpPr>
          <p:nvPr>
            <p:ph type="title" idx="4294967295"/>
          </p:nvPr>
        </p:nvSpPr>
        <p:spPr>
          <a:xfrm>
            <a:off x="804241" y="370228"/>
            <a:ext cx="650224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Physical and Emotional Safety</a:t>
            </a:r>
          </a:p>
        </p:txBody>
      </p:sp>
      <p:sp>
        <p:nvSpPr>
          <p:cNvPr id="22" name="Rectangle: Rounded Corners 21">
            <a:extLst>
              <a:ext uri="{FF2B5EF4-FFF2-40B4-BE49-F238E27FC236}">
                <a16:creationId xmlns:a16="http://schemas.microsoft.com/office/drawing/2014/main" id="{91CCDA25-EC21-4129-BE4A-57F70766BA3F}"/>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A6852D-A6C0-4D6B-A351-075C39C03397}"/>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extBox 8">
            <a:extLst>
              <a:ext uri="{FF2B5EF4-FFF2-40B4-BE49-F238E27FC236}">
                <a16:creationId xmlns:a16="http://schemas.microsoft.com/office/drawing/2014/main" id="{D477CD67-612D-406C-BA6E-3735FDA187A1}"/>
              </a:ext>
              <a:ext uri="{C183D7F6-B498-43B3-948B-1728B52AA6E4}">
                <adec:decorative xmlns:adec="http://schemas.microsoft.com/office/drawing/2017/decorative" val="0"/>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10" name="Graphic 9" descr="Decorative image: icon of 3 people sitting around a table with solid gray fill">
            <a:extLst>
              <a:ext uri="{FF2B5EF4-FFF2-40B4-BE49-F238E27FC236}">
                <a16:creationId xmlns:a16="http://schemas.microsoft.com/office/drawing/2014/main" id="{E23F441C-8D9F-499D-9790-040A8035F2FB}"/>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536009"/>
            <a:ext cx="562592" cy="562592"/>
          </a:xfrm>
          <a:prstGeom prst="rect">
            <a:avLst/>
          </a:prstGeom>
        </p:spPr>
      </p:pic>
      <p:pic>
        <p:nvPicPr>
          <p:cNvPr id="11" name="Graphic 10" descr="Decorative image: icon of a person with solid gray fill">
            <a:extLst>
              <a:ext uri="{FF2B5EF4-FFF2-40B4-BE49-F238E27FC236}">
                <a16:creationId xmlns:a16="http://schemas.microsoft.com/office/drawing/2014/main" id="{6AA5D08B-E364-411B-9C20-769B4C35CFA1}"/>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1261" y="2198931"/>
            <a:ext cx="480068" cy="480068"/>
          </a:xfrm>
          <a:prstGeom prst="rect">
            <a:avLst/>
          </a:prstGeom>
        </p:spPr>
      </p:pic>
      <p:sp>
        <p:nvSpPr>
          <p:cNvPr id="12" name="TextBox 11">
            <a:extLst>
              <a:ext uri="{FF2B5EF4-FFF2-40B4-BE49-F238E27FC236}">
                <a16:creationId xmlns:a16="http://schemas.microsoft.com/office/drawing/2014/main" id="{2BE9E4F7-CAF5-47E5-9B40-7DA22566911A}"/>
              </a:ext>
            </a:extLst>
          </p:cNvPr>
          <p:cNvSpPr txBox="1"/>
          <p:nvPr/>
        </p:nvSpPr>
        <p:spPr>
          <a:xfrm>
            <a:off x="817172" y="1914840"/>
            <a:ext cx="5155003" cy="1397947"/>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Feeling unsafe riding public transportation</a:t>
            </a:r>
          </a:p>
          <a:p>
            <a:r>
              <a:rPr lang="en-US" dirty="0">
                <a:cs typeface="Calibri" panose="020F0502020204030204" pitchFamily="34" charset="0"/>
              </a:rPr>
              <a:t>Being abused by caregivers</a:t>
            </a:r>
          </a:p>
          <a:p>
            <a:r>
              <a:rPr lang="en-US" dirty="0">
                <a:cs typeface="Calibri" panose="020F0502020204030204" pitchFamily="34" charset="0"/>
              </a:rPr>
              <a:t>Experiencing sexual assault during the pandemic</a:t>
            </a:r>
          </a:p>
          <a:p>
            <a:r>
              <a:rPr lang="en-US" dirty="0">
                <a:cs typeface="Calibri" panose="020F0502020204030204" pitchFamily="34" charset="0"/>
              </a:rPr>
              <a:t>Need for emergency shelters and specific programs for victims of domestic violence</a:t>
            </a:r>
          </a:p>
        </p:txBody>
      </p:sp>
      <p:pic>
        <p:nvPicPr>
          <p:cNvPr id="18" name="Graphic 17" descr="Decorative image: Open hand with plant with solid gray fill">
            <a:extLst>
              <a:ext uri="{FF2B5EF4-FFF2-40B4-BE49-F238E27FC236}">
                <a16:creationId xmlns:a16="http://schemas.microsoft.com/office/drawing/2014/main" id="{634C632C-49C3-4A17-9151-714F69D9754D}"/>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55365" y="2996170"/>
            <a:ext cx="316617" cy="316617"/>
          </a:xfrm>
          <a:prstGeom prst="rect">
            <a:avLst/>
          </a:prstGeom>
        </p:spPr>
      </p:pic>
      <p:pic>
        <p:nvPicPr>
          <p:cNvPr id="28" name="Graphic 27" descr="Closed quotation mark">
            <a:extLst>
              <a:ext uri="{FF2B5EF4-FFF2-40B4-BE49-F238E27FC236}">
                <a16:creationId xmlns:a16="http://schemas.microsoft.com/office/drawing/2014/main" id="{F3AA44FA-CB16-4513-8FEA-EAFB8084724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1222437" y="4347018"/>
            <a:ext cx="564648" cy="564648"/>
          </a:xfrm>
          <a:prstGeom prst="rect">
            <a:avLst/>
          </a:prstGeom>
        </p:spPr>
      </p:pic>
      <p:sp>
        <p:nvSpPr>
          <p:cNvPr id="23" name="TextBox 22">
            <a:extLst>
              <a:ext uri="{FF2B5EF4-FFF2-40B4-BE49-F238E27FC236}">
                <a16:creationId xmlns:a16="http://schemas.microsoft.com/office/drawing/2014/main" id="{84773060-3B0A-4154-B604-E6BEB900F2BA}"/>
              </a:ext>
            </a:extLst>
          </p:cNvPr>
          <p:cNvSpPr txBox="1"/>
          <p:nvPr/>
        </p:nvSpPr>
        <p:spPr>
          <a:xfrm>
            <a:off x="1646791" y="4560770"/>
            <a:ext cx="4020584"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…there weren't many caregivers available... And so I've gone through some caregivers that have been bullies, dangerous, drugged me done all kinds of stuff.</a:t>
            </a:r>
          </a:p>
          <a:p>
            <a:r>
              <a:rPr lang="en-US" dirty="0"/>
              <a:t>-  Interviewee</a:t>
            </a:r>
          </a:p>
        </p:txBody>
      </p:sp>
      <p:sp>
        <p:nvSpPr>
          <p:cNvPr id="20" name="Rounded Rectangle 3">
            <a:extLst>
              <a:ext uri="{FF2B5EF4-FFF2-40B4-BE49-F238E27FC236}">
                <a16:creationId xmlns:a16="http://schemas.microsoft.com/office/drawing/2014/main" id="{0D6973C4-3D32-46D6-B4C4-178E205A9FF3}"/>
              </a:ext>
              <a:ext uri="{C183D7F6-B498-43B3-948B-1728B52AA6E4}">
                <adec:decorative xmlns:adec="http://schemas.microsoft.com/office/drawing/2017/decorative" val="1"/>
              </a:ext>
            </a:extLst>
          </p:cNvPr>
          <p:cNvSpPr/>
          <p:nvPr/>
        </p:nvSpPr>
        <p:spPr>
          <a:xfrm>
            <a:off x="6485833" y="1715276"/>
            <a:ext cx="5155003" cy="2980615"/>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21" name="Graphic 20" descr="Closed quotation mark">
            <a:extLst>
              <a:ext uri="{FF2B5EF4-FFF2-40B4-BE49-F238E27FC236}">
                <a16:creationId xmlns:a16="http://schemas.microsoft.com/office/drawing/2014/main" id="{42665275-0A4E-4842-B845-DCD26A75836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6229412" y="1765810"/>
            <a:ext cx="564648" cy="564648"/>
          </a:xfrm>
          <a:prstGeom prst="rect">
            <a:avLst/>
          </a:prstGeom>
        </p:spPr>
      </p:pic>
      <p:sp>
        <p:nvSpPr>
          <p:cNvPr id="19" name="TextBox 18">
            <a:extLst>
              <a:ext uri="{FF2B5EF4-FFF2-40B4-BE49-F238E27FC236}">
                <a16:creationId xmlns:a16="http://schemas.microsoft.com/office/drawing/2014/main" id="{D6B1C128-6439-4200-A0EC-8D1C9B1F307C}"/>
              </a:ext>
            </a:extLst>
          </p:cNvPr>
          <p:cNvSpPr txBox="1"/>
          <p:nvPr/>
        </p:nvSpPr>
        <p:spPr>
          <a:xfrm>
            <a:off x="6728418" y="1960601"/>
            <a:ext cx="4772025" cy="2554545"/>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have felt anxious and depressed more often. I have had less healthy habits, eating less. Less exercise, less hobbies. I lost access to counselors and my support system. I lost access to medications for mental health as well as losing my therapist. I went through a sexual assault from someone that I had known for four years during the pandemic. I had that question from someone else a while ago and I found it interesting that sexual violence increased during the pandemic. </a:t>
            </a:r>
          </a:p>
          <a:p>
            <a:r>
              <a:rPr lang="en-US" dirty="0"/>
              <a:t>-  Interviewee</a:t>
            </a:r>
          </a:p>
        </p:txBody>
      </p:sp>
      <p:sp>
        <p:nvSpPr>
          <p:cNvPr id="29" name="Rounded Rectangle 3">
            <a:extLst>
              <a:ext uri="{FF2B5EF4-FFF2-40B4-BE49-F238E27FC236}">
                <a16:creationId xmlns:a16="http://schemas.microsoft.com/office/drawing/2014/main" id="{9AF38328-F64C-4E1F-AABF-3883780B0139}"/>
              </a:ext>
              <a:ext uri="{C183D7F6-B498-43B3-948B-1728B52AA6E4}">
                <adec:decorative xmlns:adec="http://schemas.microsoft.com/office/drawing/2017/decorative" val="1"/>
              </a:ext>
            </a:extLst>
          </p:cNvPr>
          <p:cNvSpPr/>
          <p:nvPr/>
        </p:nvSpPr>
        <p:spPr>
          <a:xfrm>
            <a:off x="7562912" y="4819349"/>
            <a:ext cx="3864665" cy="1281548"/>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30" name="Graphic 29" descr="Closed quotation mark">
            <a:extLst>
              <a:ext uri="{FF2B5EF4-FFF2-40B4-BE49-F238E27FC236}">
                <a16:creationId xmlns:a16="http://schemas.microsoft.com/office/drawing/2014/main" id="{647098F7-6550-4930-898F-D67878EB10A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7306490" y="4869882"/>
            <a:ext cx="564648" cy="564648"/>
          </a:xfrm>
          <a:prstGeom prst="rect">
            <a:avLst/>
          </a:prstGeom>
        </p:spPr>
      </p:pic>
      <p:sp>
        <p:nvSpPr>
          <p:cNvPr id="25" name="TextBox 24">
            <a:extLst>
              <a:ext uri="{FF2B5EF4-FFF2-40B4-BE49-F238E27FC236}">
                <a16:creationId xmlns:a16="http://schemas.microsoft.com/office/drawing/2014/main" id="{2AF4AC73-B469-49CD-A88A-16638A771FFD}"/>
              </a:ext>
            </a:extLst>
          </p:cNvPr>
          <p:cNvSpPr txBox="1"/>
          <p:nvPr/>
        </p:nvSpPr>
        <p:spPr>
          <a:xfrm>
            <a:off x="7871138" y="5033100"/>
            <a:ext cx="3434752" cy="830997"/>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Some people are being aggressive. I’ve been assaulted twice on the bus. </a:t>
            </a:r>
          </a:p>
          <a:p>
            <a:r>
              <a:rPr lang="en-US" dirty="0"/>
              <a:t>-  Interviewee</a:t>
            </a:r>
          </a:p>
        </p:txBody>
      </p:sp>
    </p:spTree>
    <p:extLst>
      <p:ext uri="{BB962C8B-B14F-4D97-AF65-F5344CB8AC3E}">
        <p14:creationId xmlns:p14="http://schemas.microsoft.com/office/powerpoint/2010/main" val="1286464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Decorative image: gray suitcase with medical sign asterisk">
            <a:extLst>
              <a:ext uri="{FF2B5EF4-FFF2-40B4-BE49-F238E27FC236}">
                <a16:creationId xmlns:a16="http://schemas.microsoft.com/office/drawing/2014/main" id="{3E811398-7AF4-45C3-AD6A-FF06F0BF551A}"/>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1261" y="342244"/>
            <a:ext cx="562592" cy="562592"/>
          </a:xfrm>
          <a:prstGeom prst="rect">
            <a:avLst/>
          </a:prstGeom>
        </p:spPr>
      </p:pic>
      <p:sp>
        <p:nvSpPr>
          <p:cNvPr id="37" name="Title 36">
            <a:extLst>
              <a:ext uri="{FF2B5EF4-FFF2-40B4-BE49-F238E27FC236}">
                <a16:creationId xmlns:a16="http://schemas.microsoft.com/office/drawing/2014/main" id="{FB00922B-DF82-4B46-95AF-9B09B1820080}"/>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Access to services</a:t>
            </a:r>
          </a:p>
        </p:txBody>
      </p:sp>
      <p:sp>
        <p:nvSpPr>
          <p:cNvPr id="36" name="Rectangle: Rounded Corners 35">
            <a:extLst>
              <a:ext uri="{FF2B5EF4-FFF2-40B4-BE49-F238E27FC236}">
                <a16:creationId xmlns:a16="http://schemas.microsoft.com/office/drawing/2014/main" id="{265E0C1E-52D3-4D77-A62B-08094F335133}"/>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ounded Rectangle 3">
            <a:extLst>
              <a:ext uri="{FF2B5EF4-FFF2-40B4-BE49-F238E27FC236}">
                <a16:creationId xmlns:a16="http://schemas.microsoft.com/office/drawing/2014/main" id="{94AA7A84-5D69-4286-9A1B-0E60FB937956}"/>
              </a:ext>
              <a:ext uri="{C183D7F6-B498-43B3-948B-1728B52AA6E4}">
                <adec:decorative xmlns:adec="http://schemas.microsoft.com/office/drawing/2017/decorative" val="1"/>
              </a:ext>
            </a:extLst>
          </p:cNvPr>
          <p:cNvSpPr/>
          <p:nvPr/>
        </p:nvSpPr>
        <p:spPr>
          <a:xfrm>
            <a:off x="7238505" y="2076787"/>
            <a:ext cx="4607937" cy="171433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48" name="Rounded Rectangle 3">
            <a:extLst>
              <a:ext uri="{FF2B5EF4-FFF2-40B4-BE49-F238E27FC236}">
                <a16:creationId xmlns:a16="http://schemas.microsoft.com/office/drawing/2014/main" id="{5FFE9276-0DDE-4A04-9372-B961EC3CD517}"/>
              </a:ext>
              <a:ext uri="{C183D7F6-B498-43B3-948B-1728B52AA6E4}">
                <adec:decorative xmlns:adec="http://schemas.microsoft.com/office/drawing/2017/decorative" val="1"/>
              </a:ext>
            </a:extLst>
          </p:cNvPr>
          <p:cNvSpPr/>
          <p:nvPr/>
        </p:nvSpPr>
        <p:spPr>
          <a:xfrm>
            <a:off x="7238505" y="3664655"/>
            <a:ext cx="4691826" cy="1610462"/>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11" name="Rounded Rectangle 3">
            <a:extLst>
              <a:ext uri="{FF2B5EF4-FFF2-40B4-BE49-F238E27FC236}">
                <a16:creationId xmlns:a16="http://schemas.microsoft.com/office/drawing/2014/main" id="{8974575C-1B6C-479A-8E50-F97DA764341B}"/>
              </a:ext>
              <a:ext uri="{C183D7F6-B498-43B3-948B-1728B52AA6E4}">
                <adec:decorative xmlns:adec="http://schemas.microsoft.com/office/drawing/2017/decorative" val="1"/>
              </a:ext>
            </a:extLst>
          </p:cNvPr>
          <p:cNvSpPr/>
          <p:nvPr/>
        </p:nvSpPr>
        <p:spPr>
          <a:xfrm>
            <a:off x="7238505" y="822090"/>
            <a:ext cx="4691826" cy="1598182"/>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22" name="Rounded Rectangle 3">
            <a:extLst>
              <a:ext uri="{FF2B5EF4-FFF2-40B4-BE49-F238E27FC236}">
                <a16:creationId xmlns:a16="http://schemas.microsoft.com/office/drawing/2014/main" id="{E414AAA9-36DD-4781-B2B1-60A5FE50E7F9}"/>
              </a:ext>
              <a:ext uri="{C183D7F6-B498-43B3-948B-1728B52AA6E4}">
                <adec:decorative xmlns:adec="http://schemas.microsoft.com/office/drawing/2017/decorative" val="1"/>
              </a:ext>
            </a:extLst>
          </p:cNvPr>
          <p:cNvSpPr/>
          <p:nvPr/>
        </p:nvSpPr>
        <p:spPr>
          <a:xfrm>
            <a:off x="356099" y="1067759"/>
            <a:ext cx="5992439" cy="1598182"/>
          </a:xfrm>
          <a:prstGeom prst="roundRect">
            <a:avLst>
              <a:gd name="adj" fmla="val 0"/>
            </a:avLst>
          </a:prstGeom>
          <a:solidFill>
            <a:srgbClr val="D5EEFF"/>
          </a:solidFill>
          <a:ln w="12700" cap="flat" cmpd="sng" algn="ctr">
            <a:solidFill>
              <a:srgbClr val="40BAD2"/>
            </a:solidFill>
            <a:prstDash val="solid"/>
            <a:miter lim="800000"/>
          </a:ln>
          <a:effectLst>
            <a:glow rad="25400">
              <a:srgbClr val="FFF8E7">
                <a:alpha val="20000"/>
              </a:srgbClr>
            </a:glow>
            <a:softEdge rad="304800"/>
          </a:effectLst>
        </p:spPr>
        <p:txBody>
          <a:bodyPr rtlCol="0" anchor="ctr"/>
          <a:lstStyle/>
          <a:p>
            <a:pPr algn="ctr"/>
            <a:endParaRPr lang="en-US" sz="1669" kern="0" dirty="0">
              <a:solidFill>
                <a:prstClr val="black">
                  <a:lumMod val="50000"/>
                  <a:lumOff val="50000"/>
                </a:prstClr>
              </a:solidFill>
              <a:latin typeface="Franklin Gothic Demi" panose="020B0703020102020204" pitchFamily="34" charset="0"/>
            </a:endParaRPr>
          </a:p>
        </p:txBody>
      </p:sp>
      <p:pic>
        <p:nvPicPr>
          <p:cNvPr id="24" name="Graphic 23" descr="Decorative image: Aperture icon with solid black fill">
            <a:extLst>
              <a:ext uri="{FF2B5EF4-FFF2-40B4-BE49-F238E27FC236}">
                <a16:creationId xmlns:a16="http://schemas.microsoft.com/office/drawing/2014/main" id="{DD0BCF00-DBD2-4178-8201-121176AA08F6}"/>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9410" y="1582019"/>
            <a:ext cx="539348" cy="539348"/>
          </a:xfrm>
          <a:prstGeom prst="rect">
            <a:avLst/>
          </a:prstGeom>
        </p:spPr>
      </p:pic>
      <p:sp>
        <p:nvSpPr>
          <p:cNvPr id="28" name="TextBox 27">
            <a:extLst>
              <a:ext uri="{FF2B5EF4-FFF2-40B4-BE49-F238E27FC236}">
                <a16:creationId xmlns:a16="http://schemas.microsoft.com/office/drawing/2014/main" id="{F9F052A3-440C-44A0-91C6-4A6D83ABA9BE}"/>
              </a:ext>
            </a:extLst>
          </p:cNvPr>
          <p:cNvSpPr txBox="1"/>
          <p:nvPr/>
        </p:nvSpPr>
        <p:spPr>
          <a:xfrm>
            <a:off x="882069" y="1436195"/>
            <a:ext cx="5102882" cy="830997"/>
          </a:xfrm>
          <a:prstGeom prst="rect">
            <a:avLst/>
          </a:prstGeom>
        </p:spPr>
        <p:txBody>
          <a:bodyPr wrap="square">
            <a:spAutoFit/>
          </a:bodyPr>
          <a:lstStyle>
            <a:defPPr>
              <a:defRPr lang="en-US"/>
            </a:defPPr>
            <a:lvl1pPr indent="0">
              <a:buFont typeface="Arial" panose="020B0604020202020204" pitchFamily="34" charset="0"/>
              <a:buNone/>
              <a:defRPr sz="1500"/>
            </a:lvl1pPr>
          </a:lstStyle>
          <a:p>
            <a:r>
              <a:rPr lang="en-US" sz="1600" b="1" dirty="0">
                <a:latin typeface="Calibri" panose="020F0502020204030204" pitchFamily="34" charset="0"/>
                <a:cs typeface="Calibri" panose="020F0502020204030204" pitchFamily="34" charset="0"/>
              </a:rPr>
              <a:t>Access to services </a:t>
            </a:r>
            <a:r>
              <a:rPr lang="en-US" sz="1600" dirty="0">
                <a:latin typeface="Calibri" panose="020F0502020204030204" pitchFamily="34" charset="0"/>
                <a:cs typeface="Calibri" panose="020F0502020204030204" pitchFamily="34" charset="0"/>
              </a:rPr>
              <a:t>refers to accessing services the respondent needed during the COVID-19 pandemic to care for their health – e.g. access to caregivers and medication.</a:t>
            </a:r>
          </a:p>
        </p:txBody>
      </p:sp>
      <p:sp>
        <p:nvSpPr>
          <p:cNvPr id="27" name="TextBox 26">
            <a:extLst>
              <a:ext uri="{FF2B5EF4-FFF2-40B4-BE49-F238E27FC236}">
                <a16:creationId xmlns:a16="http://schemas.microsoft.com/office/drawing/2014/main" id="{F7EFCD22-90BB-46CB-AD75-4221510FBC46}"/>
              </a:ext>
            </a:extLst>
          </p:cNvPr>
          <p:cNvSpPr txBox="1"/>
          <p:nvPr/>
        </p:nvSpPr>
        <p:spPr>
          <a:xfrm>
            <a:off x="887968" y="2605732"/>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31" name="Graphic 30" descr="Decorative image: icon of 3 people sitting around a table with solid gray fill">
            <a:extLst>
              <a:ext uri="{FF2B5EF4-FFF2-40B4-BE49-F238E27FC236}">
                <a16:creationId xmlns:a16="http://schemas.microsoft.com/office/drawing/2014/main" id="{6481B40C-FCF9-4630-AB9B-E47761ECE78C}"/>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0374" y="2606252"/>
            <a:ext cx="562592" cy="562592"/>
          </a:xfrm>
          <a:prstGeom prst="rect">
            <a:avLst/>
          </a:prstGeom>
        </p:spPr>
      </p:pic>
      <p:pic>
        <p:nvPicPr>
          <p:cNvPr id="32" name="Graphic 31" descr="Decorative image: icon of a person with solid gray fill">
            <a:extLst>
              <a:ext uri="{FF2B5EF4-FFF2-40B4-BE49-F238E27FC236}">
                <a16:creationId xmlns:a16="http://schemas.microsoft.com/office/drawing/2014/main" id="{10F02580-9033-49F4-A62D-FFAA4E743ED3}"/>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81636" y="3269174"/>
            <a:ext cx="480068" cy="480068"/>
          </a:xfrm>
          <a:prstGeom prst="rect">
            <a:avLst/>
          </a:prstGeom>
        </p:spPr>
      </p:pic>
      <p:sp>
        <p:nvSpPr>
          <p:cNvPr id="30" name="Rectangle 29">
            <a:extLst>
              <a:ext uri="{FF2B5EF4-FFF2-40B4-BE49-F238E27FC236}">
                <a16:creationId xmlns:a16="http://schemas.microsoft.com/office/drawing/2014/main" id="{7D9FE87A-1BA9-45EC-93FC-905F0CAE5890}"/>
              </a:ext>
              <a:ext uri="{C183D7F6-B498-43B3-948B-1728B52AA6E4}">
                <adec:decorative xmlns:adec="http://schemas.microsoft.com/office/drawing/2017/decorative" val="1"/>
              </a:ext>
            </a:extLst>
          </p:cNvPr>
          <p:cNvSpPr/>
          <p:nvPr/>
        </p:nvSpPr>
        <p:spPr>
          <a:xfrm rot="5400000">
            <a:off x="136357" y="3340290"/>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3" name="TextBox 22">
            <a:extLst>
              <a:ext uri="{FF2B5EF4-FFF2-40B4-BE49-F238E27FC236}">
                <a16:creationId xmlns:a16="http://schemas.microsoft.com/office/drawing/2014/main" id="{AF6ADA35-FD04-4239-BD90-A40DB231EB22}"/>
              </a:ext>
            </a:extLst>
          </p:cNvPr>
          <p:cNvSpPr txBox="1"/>
          <p:nvPr/>
        </p:nvSpPr>
        <p:spPr>
          <a:xfrm>
            <a:off x="807547" y="2985083"/>
            <a:ext cx="5787718" cy="3242234"/>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Decrease in availability of services, as healthcare systems were overwhelmed</a:t>
            </a:r>
          </a:p>
          <a:p>
            <a:r>
              <a:rPr lang="en-US" dirty="0">
                <a:cs typeface="Calibri" panose="020F0502020204030204" pitchFamily="34" charset="0"/>
              </a:rPr>
              <a:t>Losing access to services or having services delayed</a:t>
            </a:r>
          </a:p>
          <a:p>
            <a:r>
              <a:rPr lang="en-US" dirty="0">
                <a:cs typeface="Calibri" panose="020F0502020204030204" pitchFamily="34" charset="0"/>
              </a:rPr>
              <a:t>Not being able to find caregivers and/or being worried about the prospects of not having caregivers </a:t>
            </a:r>
          </a:p>
          <a:p>
            <a:r>
              <a:rPr lang="en-US" dirty="0">
                <a:cs typeface="Calibri" panose="020F0502020204030204" pitchFamily="34" charset="0"/>
              </a:rPr>
              <a:t>Feeling unsafe to seek care at health care facilities for risk of exposure to COVID-19</a:t>
            </a:r>
          </a:p>
          <a:p>
            <a:r>
              <a:rPr lang="en-US" dirty="0">
                <a:cs typeface="Calibri" panose="020F0502020204030204" pitchFamily="34" charset="0"/>
              </a:rPr>
              <a:t>Having to access services online was a barrier to get care for some people</a:t>
            </a:r>
          </a:p>
          <a:p>
            <a:r>
              <a:rPr lang="en-US" dirty="0">
                <a:cs typeface="Calibri" panose="020F0502020204030204" pitchFamily="34" charset="0"/>
              </a:rPr>
              <a:t>Not having information about available resources produced accessibly</a:t>
            </a:r>
          </a:p>
          <a:p>
            <a:r>
              <a:rPr lang="en-US" dirty="0">
                <a:cs typeface="Calibri" panose="020F0502020204030204" pitchFamily="34" charset="0"/>
              </a:rPr>
              <a:t>Having more access to services, particularly due to telehealth</a:t>
            </a:r>
          </a:p>
        </p:txBody>
      </p:sp>
      <p:pic>
        <p:nvPicPr>
          <p:cNvPr id="29" name="Graphic 28" descr="Decorative image: black comment box with a plus sign inside">
            <a:extLst>
              <a:ext uri="{FF2B5EF4-FFF2-40B4-BE49-F238E27FC236}">
                <a16:creationId xmlns:a16="http://schemas.microsoft.com/office/drawing/2014/main" id="{79DB74F4-D02E-45FA-8F72-E9A1571FF4D5}"/>
              </a:ext>
              <a:ext uri="{C183D7F6-B498-43B3-948B-1728B52AA6E4}">
                <adec:decorative xmlns:adec="http://schemas.microsoft.com/office/drawing/2017/decorative" val="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425444" y="5872488"/>
            <a:ext cx="403852" cy="403852"/>
          </a:xfrm>
          <a:prstGeom prst="rect">
            <a:avLst/>
          </a:prstGeom>
        </p:spPr>
      </p:pic>
      <p:sp>
        <p:nvSpPr>
          <p:cNvPr id="38" name="TextBox 37">
            <a:extLst>
              <a:ext uri="{FF2B5EF4-FFF2-40B4-BE49-F238E27FC236}">
                <a16:creationId xmlns:a16="http://schemas.microsoft.com/office/drawing/2014/main" id="{950A09D6-B635-4969-92C7-8CAE32288DFA}"/>
              </a:ext>
            </a:extLst>
          </p:cNvPr>
          <p:cNvSpPr txBox="1"/>
          <p:nvPr/>
        </p:nvSpPr>
        <p:spPr>
          <a:xfrm>
            <a:off x="804242" y="6174477"/>
            <a:ext cx="5787718"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Having some providers proactively support the needs of people living with disabilities</a:t>
            </a:r>
          </a:p>
        </p:txBody>
      </p:sp>
      <p:pic>
        <p:nvPicPr>
          <p:cNvPr id="35" name="Graphic 34" descr="Decorative image: Open hand with plant with solid gray fill">
            <a:extLst>
              <a:ext uri="{FF2B5EF4-FFF2-40B4-BE49-F238E27FC236}">
                <a16:creationId xmlns:a16="http://schemas.microsoft.com/office/drawing/2014/main" id="{3BD941AD-AB2A-418A-B896-AE415EFB5822}"/>
              </a:ext>
              <a:ext uri="{C183D7F6-B498-43B3-948B-1728B52AA6E4}">
                <adec:decorative xmlns:adec="http://schemas.microsoft.com/office/drawing/2017/decorative" val="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863675" y="6437639"/>
            <a:ext cx="316617" cy="316617"/>
          </a:xfrm>
          <a:prstGeom prst="rect">
            <a:avLst/>
          </a:prstGeom>
        </p:spPr>
      </p:pic>
      <p:pic>
        <p:nvPicPr>
          <p:cNvPr id="25" name="Graphic 24" descr="Closed quotation mark">
            <a:extLst>
              <a:ext uri="{FF2B5EF4-FFF2-40B4-BE49-F238E27FC236}">
                <a16:creationId xmlns:a16="http://schemas.microsoft.com/office/drawing/2014/main" id="{36B4193B-18CC-42F5-93E6-11DCF1F71160}"/>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7126303" y="720866"/>
            <a:ext cx="564648" cy="564648"/>
          </a:xfrm>
          <a:prstGeom prst="rect">
            <a:avLst/>
          </a:prstGeom>
        </p:spPr>
      </p:pic>
      <p:sp>
        <p:nvSpPr>
          <p:cNvPr id="26" name="TextBox 25">
            <a:extLst>
              <a:ext uri="{FF2B5EF4-FFF2-40B4-BE49-F238E27FC236}">
                <a16:creationId xmlns:a16="http://schemas.microsoft.com/office/drawing/2014/main" id="{49C0870C-CE7F-4956-81B8-9E21F92AAE7C}"/>
              </a:ext>
            </a:extLst>
          </p:cNvPr>
          <p:cNvSpPr txBox="1"/>
          <p:nvPr/>
        </p:nvSpPr>
        <p:spPr>
          <a:xfrm>
            <a:off x="7526492" y="905644"/>
            <a:ext cx="4319950" cy="1323439"/>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I was in a partial hospitalization program when the pandemic started and so they moved to telehealth And as a result of that I lost access to care medication along with other things.</a:t>
            </a:r>
            <a:endParaRPr lang="en-US" sz="2400" i="1" dirty="0">
              <a:latin typeface="Calibri" panose="020F0502020204030204" pitchFamily="34" charset="0"/>
              <a:ea typeface="+mn-lt"/>
              <a:cs typeface="Calibri" panose="020F0502020204030204" pitchFamily="34" charset="0"/>
            </a:endParaRPr>
          </a:p>
          <a:p>
            <a:r>
              <a:rPr lang="en-US" sz="1600" i="1" dirty="0">
                <a:latin typeface="Calibri" panose="020F0502020204030204" pitchFamily="34" charset="0"/>
                <a:ea typeface="+mn-lt"/>
                <a:cs typeface="Calibri" panose="020F0502020204030204" pitchFamily="34" charset="0"/>
              </a:rPr>
              <a:t>-Interviewee</a:t>
            </a:r>
            <a:endParaRPr lang="en-US" sz="2400" i="1" dirty="0">
              <a:latin typeface="Calibri" panose="020F0502020204030204" pitchFamily="34" charset="0"/>
              <a:cs typeface="Calibri" panose="020F0502020204030204" pitchFamily="34" charset="0"/>
            </a:endParaRPr>
          </a:p>
        </p:txBody>
      </p:sp>
      <p:pic>
        <p:nvPicPr>
          <p:cNvPr id="45" name="Graphic 44" descr="Closed quotation mark">
            <a:extLst>
              <a:ext uri="{FF2B5EF4-FFF2-40B4-BE49-F238E27FC236}">
                <a16:creationId xmlns:a16="http://schemas.microsoft.com/office/drawing/2014/main" id="{54192F4E-478D-4546-986B-DE3B2E2FE31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7096884" y="2193159"/>
            <a:ext cx="564648" cy="564648"/>
          </a:xfrm>
          <a:prstGeom prst="rect">
            <a:avLst/>
          </a:prstGeom>
        </p:spPr>
      </p:pic>
      <p:sp>
        <p:nvSpPr>
          <p:cNvPr id="44" name="TextBox 43">
            <a:extLst>
              <a:ext uri="{FF2B5EF4-FFF2-40B4-BE49-F238E27FC236}">
                <a16:creationId xmlns:a16="http://schemas.microsoft.com/office/drawing/2014/main" id="{D3BF47B0-6BA8-4DC3-8C9E-DFD5DC21604B}"/>
              </a:ext>
            </a:extLst>
          </p:cNvPr>
          <p:cNvSpPr txBox="1"/>
          <p:nvPr/>
        </p:nvSpPr>
        <p:spPr>
          <a:xfrm>
            <a:off x="7543307" y="2403714"/>
            <a:ext cx="3921302"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feel like there's just less support available in general. It's been really scary not being able to access mental health care and stuff like that for myself and my child.</a:t>
            </a:r>
          </a:p>
          <a:p>
            <a:r>
              <a:rPr lang="en-US" dirty="0"/>
              <a:t>-Interviewee</a:t>
            </a:r>
          </a:p>
        </p:txBody>
      </p:sp>
      <p:pic>
        <p:nvPicPr>
          <p:cNvPr id="49" name="Graphic 48" descr="Closed quotation mark">
            <a:extLst>
              <a:ext uri="{FF2B5EF4-FFF2-40B4-BE49-F238E27FC236}">
                <a16:creationId xmlns:a16="http://schemas.microsoft.com/office/drawing/2014/main" id="{94626E17-6EFE-4A32-915C-83EC4D69EF6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7096884" y="3770263"/>
            <a:ext cx="564648" cy="564648"/>
          </a:xfrm>
          <a:prstGeom prst="rect">
            <a:avLst/>
          </a:prstGeom>
        </p:spPr>
      </p:pic>
      <p:sp>
        <p:nvSpPr>
          <p:cNvPr id="47" name="TextBox 46">
            <a:extLst>
              <a:ext uri="{FF2B5EF4-FFF2-40B4-BE49-F238E27FC236}">
                <a16:creationId xmlns:a16="http://schemas.microsoft.com/office/drawing/2014/main" id="{624B2CEB-E3EC-450E-804A-5C1E74163212}"/>
              </a:ext>
            </a:extLst>
          </p:cNvPr>
          <p:cNvSpPr txBox="1"/>
          <p:nvPr/>
        </p:nvSpPr>
        <p:spPr>
          <a:xfrm>
            <a:off x="7522542" y="3943778"/>
            <a:ext cx="4219508"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Also, caregivers were suddenly dropping like flies, and there were no replacements. So, a large percentage of my COVID fund was trying to search for help, trying to search for caregivers.</a:t>
            </a:r>
          </a:p>
          <a:p>
            <a:r>
              <a:rPr lang="en-US" dirty="0"/>
              <a:t>-Interviewee</a:t>
            </a:r>
          </a:p>
        </p:txBody>
      </p:sp>
      <p:sp>
        <p:nvSpPr>
          <p:cNvPr id="33" name="Rounded Rectangle 3">
            <a:extLst>
              <a:ext uri="{FF2B5EF4-FFF2-40B4-BE49-F238E27FC236}">
                <a16:creationId xmlns:a16="http://schemas.microsoft.com/office/drawing/2014/main" id="{7DDAEEC1-405D-45AC-9201-CC15F937169E}"/>
              </a:ext>
              <a:ext uri="{C183D7F6-B498-43B3-948B-1728B52AA6E4}">
                <adec:decorative xmlns:adec="http://schemas.microsoft.com/office/drawing/2017/decorative" val="1"/>
              </a:ext>
            </a:extLst>
          </p:cNvPr>
          <p:cNvSpPr/>
          <p:nvPr/>
        </p:nvSpPr>
        <p:spPr>
          <a:xfrm>
            <a:off x="7236420" y="5125163"/>
            <a:ext cx="4693911" cy="1610462"/>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39" name="Graphic 38" descr="Closed quotation mark">
            <a:extLst>
              <a:ext uri="{FF2B5EF4-FFF2-40B4-BE49-F238E27FC236}">
                <a16:creationId xmlns:a16="http://schemas.microsoft.com/office/drawing/2014/main" id="{C643A910-8EC9-4BE3-92B0-743F5466F31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7096887" y="5234189"/>
            <a:ext cx="564648" cy="564648"/>
          </a:xfrm>
          <a:prstGeom prst="rect">
            <a:avLst/>
          </a:prstGeom>
        </p:spPr>
      </p:pic>
      <p:sp>
        <p:nvSpPr>
          <p:cNvPr id="34" name="TextBox 33">
            <a:extLst>
              <a:ext uri="{FF2B5EF4-FFF2-40B4-BE49-F238E27FC236}">
                <a16:creationId xmlns:a16="http://schemas.microsoft.com/office/drawing/2014/main" id="{B074950E-2E86-4DC4-A101-4F9EF061EE8B}"/>
              </a:ext>
            </a:extLst>
          </p:cNvPr>
          <p:cNvSpPr txBox="1"/>
          <p:nvPr/>
        </p:nvSpPr>
        <p:spPr>
          <a:xfrm>
            <a:off x="7543308" y="5429473"/>
            <a:ext cx="4194078"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think one of the most frustrating things was there were resources out there.  Because they were not produced accessibly we couldn't share those with people. </a:t>
            </a:r>
          </a:p>
          <a:p>
            <a:r>
              <a:rPr lang="en-US" dirty="0"/>
              <a:t>-KCDC</a:t>
            </a:r>
          </a:p>
        </p:txBody>
      </p:sp>
    </p:spTree>
    <p:extLst>
      <p:ext uri="{BB962C8B-B14F-4D97-AF65-F5344CB8AC3E}">
        <p14:creationId xmlns:p14="http://schemas.microsoft.com/office/powerpoint/2010/main" val="488340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Decorative image: bus in solid black fill&#10;">
            <a:extLst>
              <a:ext uri="{FF2B5EF4-FFF2-40B4-BE49-F238E27FC236}">
                <a16:creationId xmlns:a16="http://schemas.microsoft.com/office/drawing/2014/main" id="{F0E1BEF2-A652-4BE4-9F09-8BF2EC537D59}"/>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927" y="403307"/>
            <a:ext cx="584775" cy="584775"/>
          </a:xfrm>
          <a:prstGeom prst="rect">
            <a:avLst/>
          </a:prstGeom>
        </p:spPr>
      </p:pic>
      <p:sp>
        <p:nvSpPr>
          <p:cNvPr id="37" name="Title 36">
            <a:extLst>
              <a:ext uri="{FF2B5EF4-FFF2-40B4-BE49-F238E27FC236}">
                <a16:creationId xmlns:a16="http://schemas.microsoft.com/office/drawing/2014/main" id="{FB00922B-DF82-4B46-95AF-9B09B1820080}"/>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Transportation</a:t>
            </a:r>
          </a:p>
        </p:txBody>
      </p:sp>
      <p:sp>
        <p:nvSpPr>
          <p:cNvPr id="36" name="Rectangle: Rounded Corners 35">
            <a:extLst>
              <a:ext uri="{FF2B5EF4-FFF2-40B4-BE49-F238E27FC236}">
                <a16:creationId xmlns:a16="http://schemas.microsoft.com/office/drawing/2014/main" id="{265E0C1E-52D3-4D77-A62B-08094F335133}"/>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3">
            <a:extLst>
              <a:ext uri="{FF2B5EF4-FFF2-40B4-BE49-F238E27FC236}">
                <a16:creationId xmlns:a16="http://schemas.microsoft.com/office/drawing/2014/main" id="{44BEB57E-9C37-4093-B50E-4503F589986B}"/>
              </a:ext>
              <a:ext uri="{C183D7F6-B498-43B3-948B-1728B52AA6E4}">
                <adec:decorative xmlns:adec="http://schemas.microsoft.com/office/drawing/2017/decorative" val="1"/>
              </a:ext>
            </a:extLst>
          </p:cNvPr>
          <p:cNvSpPr/>
          <p:nvPr/>
        </p:nvSpPr>
        <p:spPr>
          <a:xfrm>
            <a:off x="1082534" y="3776279"/>
            <a:ext cx="4261254" cy="2086836"/>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11" name="Rounded Rectangle 3">
            <a:extLst>
              <a:ext uri="{FF2B5EF4-FFF2-40B4-BE49-F238E27FC236}">
                <a16:creationId xmlns:a16="http://schemas.microsoft.com/office/drawing/2014/main" id="{8974575C-1B6C-479A-8E50-F97DA764341B}"/>
              </a:ext>
              <a:ext uri="{C183D7F6-B498-43B3-948B-1728B52AA6E4}">
                <adec:decorative xmlns:adec="http://schemas.microsoft.com/office/drawing/2017/decorative" val="1"/>
              </a:ext>
            </a:extLst>
          </p:cNvPr>
          <p:cNvSpPr/>
          <p:nvPr/>
        </p:nvSpPr>
        <p:spPr>
          <a:xfrm>
            <a:off x="6411488" y="1327641"/>
            <a:ext cx="5417346" cy="506343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27" name="TextBox 26">
            <a:extLst>
              <a:ext uri="{FF2B5EF4-FFF2-40B4-BE49-F238E27FC236}">
                <a16:creationId xmlns:a16="http://schemas.microsoft.com/office/drawing/2014/main" id="{F7EFCD22-90BB-46CB-AD75-4221510FBC46}"/>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31" name="Graphic 30" descr="Decorative image: icon of 3 people sitting around a table with solid gray fill">
            <a:extLst>
              <a:ext uri="{FF2B5EF4-FFF2-40B4-BE49-F238E27FC236}">
                <a16:creationId xmlns:a16="http://schemas.microsoft.com/office/drawing/2014/main" id="{6481B40C-FCF9-4630-AB9B-E47761ECE78C}"/>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536009"/>
            <a:ext cx="562592" cy="562592"/>
          </a:xfrm>
          <a:prstGeom prst="rect">
            <a:avLst/>
          </a:prstGeom>
        </p:spPr>
      </p:pic>
      <p:pic>
        <p:nvPicPr>
          <p:cNvPr id="32" name="Graphic 31" descr="Decorative image: icon of a person with solid gray fill">
            <a:extLst>
              <a:ext uri="{FF2B5EF4-FFF2-40B4-BE49-F238E27FC236}">
                <a16:creationId xmlns:a16="http://schemas.microsoft.com/office/drawing/2014/main" id="{10F02580-9033-49F4-A62D-FFAA4E743ED3}"/>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1261" y="2198931"/>
            <a:ext cx="480068" cy="480068"/>
          </a:xfrm>
          <a:prstGeom prst="rect">
            <a:avLst/>
          </a:prstGeom>
        </p:spPr>
      </p:pic>
      <p:sp>
        <p:nvSpPr>
          <p:cNvPr id="23" name="TextBox 22">
            <a:extLst>
              <a:ext uri="{FF2B5EF4-FFF2-40B4-BE49-F238E27FC236}">
                <a16:creationId xmlns:a16="http://schemas.microsoft.com/office/drawing/2014/main" id="{AF6ADA35-FD04-4239-BD90-A40DB231EB22}"/>
              </a:ext>
            </a:extLst>
          </p:cNvPr>
          <p:cNvSpPr txBox="1"/>
          <p:nvPr/>
        </p:nvSpPr>
        <p:spPr>
          <a:xfrm>
            <a:off x="817173" y="1914840"/>
            <a:ext cx="5068352" cy="113447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Feeling unsafe to take public transportation for fear of getting COVID-19</a:t>
            </a:r>
          </a:p>
          <a:p>
            <a:r>
              <a:rPr lang="en-US" dirty="0">
                <a:cs typeface="Calibri" panose="020F0502020204030204" pitchFamily="34" charset="0"/>
              </a:rPr>
              <a:t>Decrease in available specialized transportation services, particularly in volunteer-based services.</a:t>
            </a:r>
          </a:p>
        </p:txBody>
      </p:sp>
      <p:pic>
        <p:nvPicPr>
          <p:cNvPr id="34" name="Graphic 33" descr="Closed quotation mark">
            <a:extLst>
              <a:ext uri="{FF2B5EF4-FFF2-40B4-BE49-F238E27FC236}">
                <a16:creationId xmlns:a16="http://schemas.microsoft.com/office/drawing/2014/main" id="{58B24AA6-2EA9-450D-AA22-C18846CDE1A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897593" y="3857809"/>
            <a:ext cx="564648" cy="564648"/>
          </a:xfrm>
          <a:prstGeom prst="rect">
            <a:avLst/>
          </a:prstGeom>
        </p:spPr>
      </p:pic>
      <p:sp>
        <p:nvSpPr>
          <p:cNvPr id="33" name="TextBox 32">
            <a:extLst>
              <a:ext uri="{FF2B5EF4-FFF2-40B4-BE49-F238E27FC236}">
                <a16:creationId xmlns:a16="http://schemas.microsoft.com/office/drawing/2014/main" id="{2FA17E0D-8941-4E93-974D-421948BBBC82}"/>
              </a:ext>
            </a:extLst>
          </p:cNvPr>
          <p:cNvSpPr txBox="1"/>
          <p:nvPr/>
        </p:nvSpPr>
        <p:spPr>
          <a:xfrm>
            <a:off x="1340966" y="4087117"/>
            <a:ext cx="3918931" cy="1815882"/>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Drive up and go shopping is great, if you have a car. If you don't have a car, and you are at increased risk of contracting Covid, it may be too risky to take public transit, further increasing isolation. </a:t>
            </a:r>
          </a:p>
          <a:p>
            <a:r>
              <a:rPr lang="en-US" dirty="0"/>
              <a:t>-KCDC</a:t>
            </a:r>
          </a:p>
          <a:p>
            <a:endParaRPr lang="en-US" dirty="0"/>
          </a:p>
        </p:txBody>
      </p:sp>
      <p:pic>
        <p:nvPicPr>
          <p:cNvPr id="25" name="Graphic 24" descr="Closed quotation mark">
            <a:extLst>
              <a:ext uri="{FF2B5EF4-FFF2-40B4-BE49-F238E27FC236}">
                <a16:creationId xmlns:a16="http://schemas.microsoft.com/office/drawing/2014/main" id="{36B4193B-18CC-42F5-93E6-11DCF1F7116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6155067" y="1340869"/>
            <a:ext cx="564648" cy="564648"/>
          </a:xfrm>
          <a:prstGeom prst="rect">
            <a:avLst/>
          </a:prstGeom>
        </p:spPr>
      </p:pic>
      <p:sp>
        <p:nvSpPr>
          <p:cNvPr id="30" name="Rectangle 29">
            <a:extLst>
              <a:ext uri="{FF2B5EF4-FFF2-40B4-BE49-F238E27FC236}">
                <a16:creationId xmlns:a16="http://schemas.microsoft.com/office/drawing/2014/main" id="{7D9FE87A-1BA9-45EC-93FC-905F0CAE5890}"/>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6" name="TextBox 25">
            <a:extLst>
              <a:ext uri="{FF2B5EF4-FFF2-40B4-BE49-F238E27FC236}">
                <a16:creationId xmlns:a16="http://schemas.microsoft.com/office/drawing/2014/main" id="{49C0870C-CE7F-4956-81B8-9E21F92AAE7C}"/>
              </a:ext>
            </a:extLst>
          </p:cNvPr>
          <p:cNvSpPr txBox="1"/>
          <p:nvPr/>
        </p:nvSpPr>
        <p:spPr>
          <a:xfrm>
            <a:off x="6601489" y="1535961"/>
            <a:ext cx="4788745" cy="4770537"/>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The domino effect in terms of stay-at-home orders and social distancing orders [is that] a lot of the clients we work directly with on my team are people with specialized transportation needs. People with disabilities, older adults, folks with limited mobility. What we saw and what we continue to see during the pandemic especially early on [is] a reduction in available services, which led to longer wait times, more uncertainty around a service being able to pick you up and drop you off where you needed, more anxiety and worry around safety while on those transportation whether it is a shuttle or individual's car. Particularly volunteer-based services have been impacted and those are the services that in years previous have come highly recommended and were preferred because they offered a sense of community and connection to a lot of our clients... A lot of volunteers decided to stop driving for their own safety for their own health and wellness...</a:t>
            </a:r>
          </a:p>
          <a:p>
            <a:r>
              <a:rPr lang="en-US" sz="1600" i="1" dirty="0">
                <a:latin typeface="Calibri" panose="020F0502020204030204" pitchFamily="34" charset="0"/>
                <a:ea typeface="+mn-lt"/>
                <a:cs typeface="Calibri" panose="020F0502020204030204" pitchFamily="34" charset="0"/>
              </a:rPr>
              <a:t>-KCDC</a:t>
            </a:r>
            <a:endParaRPr lang="en-US" sz="2400" i="1" dirty="0">
              <a:latin typeface="Calibri" panose="020F0502020204030204" pitchFamily="34" charset="0"/>
              <a:ea typeface="+mn-lt"/>
              <a:cs typeface="Calibri" panose="020F0502020204030204" pitchFamily="34" charset="0"/>
            </a:endParaRPr>
          </a:p>
        </p:txBody>
      </p:sp>
    </p:spTree>
    <p:extLst>
      <p:ext uri="{BB962C8B-B14F-4D97-AF65-F5344CB8AC3E}">
        <p14:creationId xmlns:p14="http://schemas.microsoft.com/office/powerpoint/2010/main" val="418712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Graphic 28" descr="Decorative image: Graduation cap with solid black fill">
            <a:extLst>
              <a:ext uri="{FF2B5EF4-FFF2-40B4-BE49-F238E27FC236}">
                <a16:creationId xmlns:a16="http://schemas.microsoft.com/office/drawing/2014/main" id="{F8BB1FF9-35B5-4E22-8097-B396CC56DE92}"/>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135" y="285154"/>
            <a:ext cx="666319" cy="666319"/>
          </a:xfrm>
          <a:prstGeom prst="rect">
            <a:avLst/>
          </a:prstGeom>
        </p:spPr>
      </p:pic>
      <p:sp>
        <p:nvSpPr>
          <p:cNvPr id="22" name="Title 21">
            <a:extLst>
              <a:ext uri="{FF2B5EF4-FFF2-40B4-BE49-F238E27FC236}">
                <a16:creationId xmlns:a16="http://schemas.microsoft.com/office/drawing/2014/main" id="{84751813-F8FD-4C1B-ADC5-9E77B5724051}"/>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a:defRPr sz="3200">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Education</a:t>
            </a:r>
          </a:p>
        </p:txBody>
      </p:sp>
      <p:sp>
        <p:nvSpPr>
          <p:cNvPr id="36" name="Rectangle: Rounded Corners 35">
            <a:extLst>
              <a:ext uri="{FF2B5EF4-FFF2-40B4-BE49-F238E27FC236}">
                <a16:creationId xmlns:a16="http://schemas.microsoft.com/office/drawing/2014/main" id="{265E0C1E-52D3-4D77-A62B-08094F335133}"/>
              </a:ext>
              <a:ext uri="{C183D7F6-B498-43B3-948B-1728B52AA6E4}">
                <adec:decorative xmlns:adec="http://schemas.microsoft.com/office/drawing/2017/decorative" val="1"/>
              </a:ext>
            </a:extLst>
          </p:cNvPr>
          <p:cNvSpPr/>
          <p:nvPr/>
        </p:nvSpPr>
        <p:spPr>
          <a:xfrm flipV="1">
            <a:off x="1" y="955001"/>
            <a:ext cx="5636299" cy="78774"/>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3">
            <a:extLst>
              <a:ext uri="{FF2B5EF4-FFF2-40B4-BE49-F238E27FC236}">
                <a16:creationId xmlns:a16="http://schemas.microsoft.com/office/drawing/2014/main" id="{1F34A411-E575-4042-A5B1-691307DC3407}"/>
              </a:ext>
              <a:ext uri="{C183D7F6-B498-43B3-948B-1728B52AA6E4}">
                <adec:decorative xmlns:adec="http://schemas.microsoft.com/office/drawing/2017/decorative" val="1"/>
              </a:ext>
            </a:extLst>
          </p:cNvPr>
          <p:cNvSpPr/>
          <p:nvPr/>
        </p:nvSpPr>
        <p:spPr>
          <a:xfrm>
            <a:off x="1553823" y="4504377"/>
            <a:ext cx="3913527" cy="176125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11" name="Rounded Rectangle 3">
            <a:extLst>
              <a:ext uri="{FF2B5EF4-FFF2-40B4-BE49-F238E27FC236}">
                <a16:creationId xmlns:a16="http://schemas.microsoft.com/office/drawing/2014/main" id="{8974575C-1B6C-479A-8E50-F97DA764341B}"/>
              </a:ext>
              <a:ext uri="{C183D7F6-B498-43B3-948B-1728B52AA6E4}">
                <adec:decorative xmlns:adec="http://schemas.microsoft.com/office/drawing/2017/decorative" val="1"/>
              </a:ext>
            </a:extLst>
          </p:cNvPr>
          <p:cNvSpPr/>
          <p:nvPr/>
        </p:nvSpPr>
        <p:spPr>
          <a:xfrm>
            <a:off x="6563786" y="1914840"/>
            <a:ext cx="4535083" cy="418139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27" name="TextBox 26">
            <a:extLst>
              <a:ext uri="{FF2B5EF4-FFF2-40B4-BE49-F238E27FC236}">
                <a16:creationId xmlns:a16="http://schemas.microsoft.com/office/drawing/2014/main" id="{F7EFCD22-90BB-46CB-AD75-4221510FBC46}"/>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Types of impact reported:</a:t>
            </a:r>
          </a:p>
        </p:txBody>
      </p:sp>
      <p:pic>
        <p:nvPicPr>
          <p:cNvPr id="31" name="Graphic 30" descr="Decorative image: icon of 3 people sitting around a table with solid gray fill">
            <a:extLst>
              <a:ext uri="{FF2B5EF4-FFF2-40B4-BE49-F238E27FC236}">
                <a16:creationId xmlns:a16="http://schemas.microsoft.com/office/drawing/2014/main" id="{6481B40C-FCF9-4630-AB9B-E47761ECE78C}"/>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536009"/>
            <a:ext cx="562592" cy="562592"/>
          </a:xfrm>
          <a:prstGeom prst="rect">
            <a:avLst/>
          </a:prstGeom>
        </p:spPr>
      </p:pic>
      <p:pic>
        <p:nvPicPr>
          <p:cNvPr id="32" name="Graphic 31" descr="Decorative image: icon of a person with solid gray fill">
            <a:extLst>
              <a:ext uri="{FF2B5EF4-FFF2-40B4-BE49-F238E27FC236}">
                <a16:creationId xmlns:a16="http://schemas.microsoft.com/office/drawing/2014/main" id="{10F02580-9033-49F4-A62D-FFAA4E743ED3}"/>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1261" y="2198931"/>
            <a:ext cx="480068" cy="480068"/>
          </a:xfrm>
          <a:prstGeom prst="rect">
            <a:avLst/>
          </a:prstGeom>
        </p:spPr>
      </p:pic>
      <p:sp>
        <p:nvSpPr>
          <p:cNvPr id="30" name="Rectangle 29">
            <a:extLst>
              <a:ext uri="{FF2B5EF4-FFF2-40B4-BE49-F238E27FC236}">
                <a16:creationId xmlns:a16="http://schemas.microsoft.com/office/drawing/2014/main" id="{7D9FE87A-1BA9-45EC-93FC-905F0CAE5890}"/>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3" name="TextBox 22">
            <a:extLst>
              <a:ext uri="{FF2B5EF4-FFF2-40B4-BE49-F238E27FC236}">
                <a16:creationId xmlns:a16="http://schemas.microsoft.com/office/drawing/2014/main" id="{AF6ADA35-FD04-4239-BD90-A40DB231EB22}"/>
              </a:ext>
            </a:extLst>
          </p:cNvPr>
          <p:cNvSpPr txBox="1"/>
          <p:nvPr/>
        </p:nvSpPr>
        <p:spPr>
          <a:xfrm>
            <a:off x="817173" y="1914840"/>
            <a:ext cx="4922534" cy="2233560"/>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a:lnSpc>
                <a:spcPts val="2100"/>
              </a:lnSpc>
            </a:pPr>
            <a:r>
              <a:rPr lang="en-US" dirty="0"/>
              <a:t>Delaying going back to school for fear of getting COVID-19</a:t>
            </a:r>
          </a:p>
          <a:p>
            <a:pPr>
              <a:lnSpc>
                <a:spcPts val="2100"/>
              </a:lnSpc>
            </a:pPr>
            <a:r>
              <a:rPr lang="en-US" dirty="0">
                <a:effectLst/>
                <a:latin typeface="Calibri" panose="020F0502020204030204" pitchFamily="34" charset="0"/>
                <a:ea typeface="Calibri" panose="020F0502020204030204" pitchFamily="34" charset="0"/>
                <a:cs typeface="Times New Roman" panose="02020603050405020304" pitchFamily="18" charset="0"/>
              </a:rPr>
              <a:t>Brought hardship for children with disabilities to continue their </a:t>
            </a:r>
            <a:r>
              <a:rPr lang="en-US" dirty="0"/>
              <a:t>education during stay-at-home orders, given challenges to attend </a:t>
            </a:r>
            <a:r>
              <a:rPr lang="en-US" dirty="0">
                <a:effectLst/>
                <a:latin typeface="Calibri" panose="020F0502020204030204" pitchFamily="34" charset="0"/>
                <a:ea typeface="Calibri" panose="020F0502020204030204" pitchFamily="34" charset="0"/>
                <a:cs typeface="Times New Roman" panose="02020603050405020304" pitchFamily="18" charset="0"/>
              </a:rPr>
              <a:t>school virtually</a:t>
            </a:r>
          </a:p>
          <a:p>
            <a:pPr>
              <a:lnSpc>
                <a:spcPts val="2100"/>
              </a:lnSpc>
            </a:pPr>
            <a:r>
              <a:rPr lang="en-US" dirty="0">
                <a:effectLst/>
                <a:latin typeface="Calibri" panose="020F0502020204030204" pitchFamily="34" charset="0"/>
                <a:ea typeface="Calibri" panose="020F0502020204030204" pitchFamily="34" charset="0"/>
                <a:cs typeface="Times New Roman" panose="02020603050405020304" pitchFamily="18" charset="0"/>
              </a:rPr>
              <a:t>Lack of support for primary caregivers caring for the education of children with disabilities</a:t>
            </a:r>
            <a:endParaRPr lang="en-US" dirty="0">
              <a:cs typeface="Calibri" panose="020F0502020204030204" pitchFamily="34" charset="0"/>
            </a:endParaRPr>
          </a:p>
          <a:p>
            <a:pPr>
              <a:lnSpc>
                <a:spcPts val="2100"/>
              </a:lnSpc>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5" name="Graphic 34" descr="Decorative image: Open hand with plant with solid gray fill">
            <a:extLst>
              <a:ext uri="{FF2B5EF4-FFF2-40B4-BE49-F238E27FC236}">
                <a16:creationId xmlns:a16="http://schemas.microsoft.com/office/drawing/2014/main" id="{A8213469-2D46-481C-8510-AF6E8AFEE7AC}"/>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80513" y="3491613"/>
            <a:ext cx="316617" cy="316617"/>
          </a:xfrm>
          <a:prstGeom prst="rect">
            <a:avLst/>
          </a:prstGeom>
        </p:spPr>
      </p:pic>
      <p:pic>
        <p:nvPicPr>
          <p:cNvPr id="33" name="Graphic 32" descr="Closed quotation mark">
            <a:extLst>
              <a:ext uri="{FF2B5EF4-FFF2-40B4-BE49-F238E27FC236}">
                <a16:creationId xmlns:a16="http://schemas.microsoft.com/office/drawing/2014/main" id="{B3FEBCB2-580D-4A1D-A4B1-B7B1206C00B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1440518" y="4585919"/>
            <a:ext cx="564648" cy="564648"/>
          </a:xfrm>
          <a:prstGeom prst="rect">
            <a:avLst/>
          </a:prstGeom>
        </p:spPr>
      </p:pic>
      <p:sp>
        <p:nvSpPr>
          <p:cNvPr id="21" name="TextBox 20">
            <a:extLst>
              <a:ext uri="{FF2B5EF4-FFF2-40B4-BE49-F238E27FC236}">
                <a16:creationId xmlns:a16="http://schemas.microsoft.com/office/drawing/2014/main" id="{B9C45801-D591-4080-8457-E3675FD4D890}"/>
              </a:ext>
            </a:extLst>
          </p:cNvPr>
          <p:cNvSpPr txBox="1"/>
          <p:nvPr/>
        </p:nvSpPr>
        <p:spPr>
          <a:xfrm>
            <a:off x="1857376" y="4764054"/>
            <a:ext cx="3609974"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It has impacted my timeline for going back to school. Because I don't want to go back to nursing school when the pandemic is in full swing.</a:t>
            </a:r>
          </a:p>
          <a:p>
            <a:r>
              <a:rPr lang="en-US" dirty="0"/>
              <a:t>-Interviewee</a:t>
            </a:r>
          </a:p>
        </p:txBody>
      </p:sp>
      <p:pic>
        <p:nvPicPr>
          <p:cNvPr id="25" name="Graphic 24" descr="Closed quotation mark">
            <a:extLst>
              <a:ext uri="{FF2B5EF4-FFF2-40B4-BE49-F238E27FC236}">
                <a16:creationId xmlns:a16="http://schemas.microsoft.com/office/drawing/2014/main" id="{36B4193B-18CC-42F5-93E6-11DCF1F7116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6307365" y="1928068"/>
            <a:ext cx="564648" cy="564648"/>
          </a:xfrm>
          <a:prstGeom prst="rect">
            <a:avLst/>
          </a:prstGeom>
        </p:spPr>
      </p:pic>
      <p:sp>
        <p:nvSpPr>
          <p:cNvPr id="26" name="TextBox 25">
            <a:extLst>
              <a:ext uri="{FF2B5EF4-FFF2-40B4-BE49-F238E27FC236}">
                <a16:creationId xmlns:a16="http://schemas.microsoft.com/office/drawing/2014/main" id="{49C0870C-CE7F-4956-81B8-9E21F92AAE7C}"/>
              </a:ext>
            </a:extLst>
          </p:cNvPr>
          <p:cNvSpPr txBox="1"/>
          <p:nvPr/>
        </p:nvSpPr>
        <p:spPr>
          <a:xfrm>
            <a:off x="6753787" y="2123160"/>
            <a:ext cx="4224222" cy="3785652"/>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I don't think that the schools were equipped to help children with disabilities succeed; and with their IEP plans [Individualized Educational Plan] and putting that on the back burner and not giving kids their hours that are needed, and having that put on the parents even more to make sure they child is getting what they are owed while also even working or not having access to internet or a computer. So, I think there was a huge educational impact when it came to [mitigation stay-at-home orders] – and stay-at-home orders are great, and we should definitely stay home and be safe... I'm not sure if the schools could have done more to help families.</a:t>
            </a:r>
          </a:p>
          <a:p>
            <a:r>
              <a:rPr lang="en-US" sz="1600" i="1" dirty="0">
                <a:latin typeface="Calibri" panose="020F0502020204030204" pitchFamily="34" charset="0"/>
                <a:ea typeface="+mn-lt"/>
                <a:cs typeface="Calibri" panose="020F0502020204030204" pitchFamily="34" charset="0"/>
              </a:rPr>
              <a:t>-KCDC</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5590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Decorative image: magnifying glass zooming on a data graph with a virus icon to the right, in black solid fill">
            <a:extLst>
              <a:ext uri="{FF2B5EF4-FFF2-40B4-BE49-F238E27FC236}">
                <a16:creationId xmlns:a16="http://schemas.microsoft.com/office/drawing/2014/main" id="{4BF7593D-EBC0-44E5-8759-5D6323981375}"/>
              </a:ext>
              <a:ext uri="{C183D7F6-B498-43B3-948B-1728B52AA6E4}">
                <adec:decorative xmlns:adec="http://schemas.microsoft.com/office/drawing/2017/decorative" val="0"/>
              </a:ext>
            </a:extLst>
          </p:cNvPr>
          <p:cNvGrpSpPr/>
          <p:nvPr/>
        </p:nvGrpSpPr>
        <p:grpSpPr>
          <a:xfrm>
            <a:off x="5488405" y="2612288"/>
            <a:ext cx="1215189" cy="1215189"/>
            <a:chOff x="5488405" y="2612288"/>
            <a:chExt cx="1215189" cy="1215189"/>
          </a:xfrm>
        </p:grpSpPr>
        <p:pic>
          <p:nvPicPr>
            <p:cNvPr id="8" name="Graphic 7">
              <a:extLst>
                <a:ext uri="{FF2B5EF4-FFF2-40B4-BE49-F238E27FC236}">
                  <a16:creationId xmlns:a16="http://schemas.microsoft.com/office/drawing/2014/main" id="{D5DFFA6A-15BE-40E3-A021-85F7B7B5702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88405" y="2612288"/>
              <a:ext cx="1215189" cy="1215189"/>
            </a:xfrm>
            <a:prstGeom prst="rect">
              <a:avLst/>
            </a:prstGeom>
          </p:spPr>
        </p:pic>
        <p:pic>
          <p:nvPicPr>
            <p:cNvPr id="3" name="Graphic 2">
              <a:extLst>
                <a:ext uri="{FF2B5EF4-FFF2-40B4-BE49-F238E27FC236}">
                  <a16:creationId xmlns:a16="http://schemas.microsoft.com/office/drawing/2014/main" id="{E7797CFE-CA05-476A-A1FE-9EA2EC7838C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83968" y="2626626"/>
              <a:ext cx="419626" cy="419626"/>
            </a:xfrm>
            <a:prstGeom prst="rect">
              <a:avLst/>
            </a:prstGeom>
          </p:spPr>
        </p:pic>
      </p:grpSp>
      <p:sp>
        <p:nvSpPr>
          <p:cNvPr id="5" name="Rectangle 4">
            <a:extLst>
              <a:ext uri="{C183D7F6-B498-43B3-948B-1728B52AA6E4}">
                <adec:decorative xmlns:adec="http://schemas.microsoft.com/office/drawing/2017/decorative" val="1"/>
              </a:ext>
            </a:extLst>
          </p:cNvPr>
          <p:cNvSpPr/>
          <p:nvPr/>
        </p:nvSpPr>
        <p:spPr>
          <a:xfrm>
            <a:off x="0" y="4186989"/>
            <a:ext cx="12192000" cy="2671011"/>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270933" y="4516934"/>
            <a:ext cx="11176000"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mn-lt"/>
                <a:ea typeface="+mn-ea"/>
                <a:cs typeface="+mn-cs"/>
              </a:rPr>
              <a:t>How impacts of COVID-19 differed for people living with disabilities (section)</a:t>
            </a:r>
            <a:endParaRPr kumimoji="0" lang="en-US" sz="20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099370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a:extLst>
              <a:ext uri="{FF2B5EF4-FFF2-40B4-BE49-F238E27FC236}">
                <a16:creationId xmlns:a16="http://schemas.microsoft.com/office/drawing/2014/main" id="{51725310-9442-464E-A6BB-0CFACB2C85B8}"/>
              </a:ext>
            </a:extLst>
          </p:cNvPr>
          <p:cNvSpPr txBox="1">
            <a:spLocks noGrp="1"/>
          </p:cNvSpPr>
          <p:nvPr>
            <p:ph type="title" idx="4294967295"/>
          </p:nvPr>
        </p:nvSpPr>
        <p:spPr>
          <a:xfrm>
            <a:off x="193003" y="370226"/>
            <a:ext cx="11846597"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Insights on how impacts differed for people living with disabilities </a:t>
            </a:r>
            <a:r>
              <a:rPr lang="en-US" sz="2000" dirty="0">
                <a:solidFill>
                  <a:schemeClr val="bg1"/>
                </a:solidFill>
              </a:rPr>
              <a:t>(part 1)</a:t>
            </a:r>
            <a:endParaRPr lang="en-US" sz="3200" dirty="0">
              <a:solidFill>
                <a:schemeClr val="bg1"/>
              </a:solidFill>
            </a:endParaRPr>
          </a:p>
        </p:txBody>
      </p:sp>
      <p:sp>
        <p:nvSpPr>
          <p:cNvPr id="6" name="Rectangle: Rounded Corners 5">
            <a:extLst>
              <a:ext uri="{FF2B5EF4-FFF2-40B4-BE49-F238E27FC236}">
                <a16:creationId xmlns:a16="http://schemas.microsoft.com/office/drawing/2014/main" id="{C54CE8D6-4EF8-420B-B1E7-E142337AB732}"/>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3">
            <a:extLst>
              <a:ext uri="{FF2B5EF4-FFF2-40B4-BE49-F238E27FC236}">
                <a16:creationId xmlns:a16="http://schemas.microsoft.com/office/drawing/2014/main" id="{4330E34A-3118-42F0-BB91-0742B85A2D41}"/>
              </a:ext>
              <a:ext uri="{C183D7F6-B498-43B3-948B-1728B52AA6E4}">
                <adec:decorative xmlns:adec="http://schemas.microsoft.com/office/drawing/2017/decorative" val="1"/>
              </a:ext>
            </a:extLst>
          </p:cNvPr>
          <p:cNvSpPr/>
          <p:nvPr/>
        </p:nvSpPr>
        <p:spPr>
          <a:xfrm>
            <a:off x="2381333" y="1307934"/>
            <a:ext cx="7769345" cy="2190723"/>
          </a:xfrm>
          <a:prstGeom prst="roundRect">
            <a:avLst>
              <a:gd name="adj" fmla="val 0"/>
            </a:avLst>
          </a:prstGeom>
          <a:solidFill>
            <a:srgbClr val="D5EEFF"/>
          </a:solidFill>
          <a:ln w="12700" cap="flat" cmpd="sng" algn="ctr">
            <a:solidFill>
              <a:srgbClr val="40BAD2"/>
            </a:solidFill>
            <a:prstDash val="solid"/>
            <a:miter lim="800000"/>
          </a:ln>
          <a:effectLst>
            <a:glow rad="25400">
              <a:srgbClr val="FFF8E7">
                <a:alpha val="20000"/>
              </a:srgbClr>
            </a:glow>
            <a:softEdge rad="304800"/>
          </a:effectLst>
        </p:spPr>
        <p:txBody>
          <a:bodyPr rtlCol="0" anchor="ctr"/>
          <a:lstStyle/>
          <a:p>
            <a:pPr algn="ctr"/>
            <a:endParaRPr lang="en-US" sz="1669" kern="0" dirty="0">
              <a:solidFill>
                <a:prstClr val="black">
                  <a:lumMod val="50000"/>
                  <a:lumOff val="50000"/>
                </a:prstClr>
              </a:solidFill>
              <a:latin typeface="Franklin Gothic Demi" panose="020B0703020102020204" pitchFamily="34" charset="0"/>
            </a:endParaRPr>
          </a:p>
        </p:txBody>
      </p:sp>
      <p:pic>
        <p:nvPicPr>
          <p:cNvPr id="20" name="Graphic 19" descr="Closed quotation mark">
            <a:extLst>
              <a:ext uri="{FF2B5EF4-FFF2-40B4-BE49-F238E27FC236}">
                <a16:creationId xmlns:a16="http://schemas.microsoft.com/office/drawing/2014/main" id="{E2C1F54C-5D39-4E7D-A9DC-2FC0D6FCE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2135563" y="1353127"/>
            <a:ext cx="791398" cy="791398"/>
          </a:xfrm>
          <a:prstGeom prst="rect">
            <a:avLst/>
          </a:prstGeom>
        </p:spPr>
      </p:pic>
      <p:sp>
        <p:nvSpPr>
          <p:cNvPr id="16" name="TextBox 15">
            <a:extLst>
              <a:ext uri="{FF2B5EF4-FFF2-40B4-BE49-F238E27FC236}">
                <a16:creationId xmlns:a16="http://schemas.microsoft.com/office/drawing/2014/main" id="{34D85C38-C143-46AB-B405-D097D8714CAA}"/>
              </a:ext>
            </a:extLst>
          </p:cNvPr>
          <p:cNvSpPr txBox="1"/>
          <p:nvPr/>
        </p:nvSpPr>
        <p:spPr>
          <a:xfrm>
            <a:off x="2745152" y="1629457"/>
            <a:ext cx="7231310" cy="1569660"/>
          </a:xfrm>
          <a:prstGeom prst="rect">
            <a:avLst/>
          </a:prstGeom>
          <a:noFill/>
        </p:spPr>
        <p:txBody>
          <a:bodyPr wrap="square" lIns="91440" tIns="45720" rIns="91440" bIns="45720" anchor="t">
            <a:spAutoFit/>
          </a:bodyPr>
          <a:lstStyle>
            <a:defPPr>
              <a:defRPr lang="en-US"/>
            </a:defPPr>
            <a:lvl1pPr marR="0" lvl="0" indent="0" fontAlgn="auto">
              <a:lnSpc>
                <a:spcPct val="100000"/>
              </a:lnSpc>
              <a:spcBef>
                <a:spcPts val="0"/>
              </a:spcBef>
              <a:spcAft>
                <a:spcPts val="0"/>
              </a:spcAft>
              <a:buClrTx/>
              <a:buSzTx/>
              <a:buFontTx/>
              <a:buNone/>
              <a:tabLst/>
              <a:defRPr kumimoji="0" sz="1600" b="0" i="1" u="none" strike="noStrike" cap="none" spc="0" normalizeH="0" baseline="0">
                <a:ln>
                  <a:noFill/>
                </a:ln>
                <a:solidFill>
                  <a:srgbClr val="000000"/>
                </a:solidFill>
                <a:effectLst/>
                <a:uLnTx/>
                <a:uFillTx/>
                <a:latin typeface="Calibri" panose="020F0502020204030204" pitchFamily="34" charset="0"/>
                <a:ea typeface="+mn-lt"/>
                <a:cs typeface="Calibri" panose="020F0502020204030204" pitchFamily="34" charset="0"/>
              </a:defRPr>
            </a:lvl1pPr>
          </a:lstStyle>
          <a:p>
            <a:r>
              <a:rPr lang="en-US" dirty="0"/>
              <a:t>COVID-19 impacts people with disabilities significantly differently because they are already at high risk for contracting, getting sick from, and dying from COVID-19. We all have different forms of care that we need and seek from the medical system, and when the system is overburdened and at capacity, people with disabilities lose their essential support and critical care that they need to survive, to live, to thrive.</a:t>
            </a:r>
          </a:p>
          <a:p>
            <a:r>
              <a:rPr lang="en-US" dirty="0"/>
              <a:t>-Interviewer</a:t>
            </a:r>
          </a:p>
        </p:txBody>
      </p:sp>
      <p:sp>
        <p:nvSpPr>
          <p:cNvPr id="7" name="Rounded Rectangle 3">
            <a:extLst>
              <a:ext uri="{FF2B5EF4-FFF2-40B4-BE49-F238E27FC236}">
                <a16:creationId xmlns:a16="http://schemas.microsoft.com/office/drawing/2014/main" id="{CA0D7CBA-FFDA-4613-A845-0CDD3F3F302D}"/>
              </a:ext>
              <a:ext uri="{C183D7F6-B498-43B3-948B-1728B52AA6E4}">
                <adec:decorative xmlns:adec="http://schemas.microsoft.com/office/drawing/2017/decorative" val="1"/>
              </a:ext>
            </a:extLst>
          </p:cNvPr>
          <p:cNvSpPr/>
          <p:nvPr/>
        </p:nvSpPr>
        <p:spPr>
          <a:xfrm>
            <a:off x="1509469" y="4673613"/>
            <a:ext cx="5143705" cy="178375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9" b="0" i="0" u="none" strike="noStrike" kern="1200" cap="none" spc="0" normalizeH="0" baseline="0" noProof="0" dirty="0">
              <a:ln>
                <a:noFill/>
              </a:ln>
              <a:solidFill>
                <a:srgbClr val="000000">
                  <a:lumMod val="50000"/>
                  <a:lumOff val="50000"/>
                </a:srgbClr>
              </a:solidFill>
              <a:effectLst/>
              <a:uLnTx/>
              <a:uFillTx/>
              <a:latin typeface="Franklin Gothic Demi" panose="020B0703020102020204" pitchFamily="34" charset="0"/>
              <a:ea typeface="+mn-ea"/>
              <a:cs typeface="+mn-cs"/>
            </a:endParaRPr>
          </a:p>
        </p:txBody>
      </p:sp>
      <p:pic>
        <p:nvPicPr>
          <p:cNvPr id="14" name="Graphic 13" descr="Decorative image: icon of 3 people sitting around a table with solid gray fill">
            <a:extLst>
              <a:ext uri="{FF2B5EF4-FFF2-40B4-BE49-F238E27FC236}">
                <a16:creationId xmlns:a16="http://schemas.microsoft.com/office/drawing/2014/main" id="{3DBC8424-E1B8-487A-AD73-56CC4EB0D354}"/>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1800" y="3668856"/>
            <a:ext cx="562592" cy="562592"/>
          </a:xfrm>
          <a:prstGeom prst="rect">
            <a:avLst/>
          </a:prstGeom>
        </p:spPr>
      </p:pic>
      <p:pic>
        <p:nvPicPr>
          <p:cNvPr id="15" name="Graphic 14" descr="Decorative image: icon of a person with solid gray fill">
            <a:extLst>
              <a:ext uri="{FF2B5EF4-FFF2-40B4-BE49-F238E27FC236}">
                <a16:creationId xmlns:a16="http://schemas.microsoft.com/office/drawing/2014/main" id="{8B853AE7-8C81-44B9-8CE4-1522F739A14B}"/>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3062" y="4331778"/>
            <a:ext cx="480068" cy="480068"/>
          </a:xfrm>
          <a:prstGeom prst="rect">
            <a:avLst/>
          </a:prstGeom>
        </p:spPr>
      </p:pic>
      <p:sp>
        <p:nvSpPr>
          <p:cNvPr id="8" name="TextBox 7">
            <a:extLst>
              <a:ext uri="{FF2B5EF4-FFF2-40B4-BE49-F238E27FC236}">
                <a16:creationId xmlns:a16="http://schemas.microsoft.com/office/drawing/2014/main" id="{CD89D090-A6CD-423A-9744-1CEBEC0E0134}"/>
              </a:ext>
            </a:extLst>
          </p:cNvPr>
          <p:cNvSpPr txBox="1"/>
          <p:nvPr/>
        </p:nvSpPr>
        <p:spPr>
          <a:xfrm>
            <a:off x="758088" y="3802605"/>
            <a:ext cx="5537412" cy="871008"/>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Getting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information</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about COVID-19 and resources to deal with its impacts was difficult as communication pieces were not produced accessibly</a:t>
            </a:r>
          </a:p>
        </p:txBody>
      </p:sp>
      <p:pic>
        <p:nvPicPr>
          <p:cNvPr id="9" name="Graphic 8" descr="Closed quotation mark">
            <a:extLst>
              <a:ext uri="{FF2B5EF4-FFF2-40B4-BE49-F238E27FC236}">
                <a16:creationId xmlns:a16="http://schemas.microsoft.com/office/drawing/2014/main" id="{F079A128-C312-4417-81DA-4707ED8EB97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1345283" y="4589857"/>
            <a:ext cx="564648" cy="564648"/>
          </a:xfrm>
          <a:prstGeom prst="rect">
            <a:avLst/>
          </a:prstGeom>
        </p:spPr>
      </p:pic>
      <p:sp>
        <p:nvSpPr>
          <p:cNvPr id="11" name="TextBox 10">
            <a:extLst>
              <a:ext uri="{FF2B5EF4-FFF2-40B4-BE49-F238E27FC236}">
                <a16:creationId xmlns:a16="http://schemas.microsoft.com/office/drawing/2014/main" id="{27801F74-E4B3-4D84-8AF7-7485F2552ADE}"/>
              </a:ext>
            </a:extLst>
          </p:cNvPr>
          <p:cNvSpPr txBox="1"/>
          <p:nvPr/>
        </p:nvSpPr>
        <p:spPr>
          <a:xfrm>
            <a:off x="1755240" y="4792463"/>
            <a:ext cx="4692120" cy="156966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It was all different for people living with disabilities because we couldn't get that info. We couldn't find the things we needed to find out. Even if an organization like Alliance wanted to share something, we couldn't share it because it wasn't accessibly created.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-KCDC</a:t>
            </a:r>
            <a:endPar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 name="TextBox 11">
            <a:extLst>
              <a:ext uri="{FF2B5EF4-FFF2-40B4-BE49-F238E27FC236}">
                <a16:creationId xmlns:a16="http://schemas.microsoft.com/office/drawing/2014/main" id="{FB5968BA-69F2-474B-AD03-CBF02B6126A0}"/>
              </a:ext>
            </a:extLst>
          </p:cNvPr>
          <p:cNvSpPr txBox="1"/>
          <p:nvPr/>
        </p:nvSpPr>
        <p:spPr>
          <a:xfrm>
            <a:off x="6541271" y="3802605"/>
            <a:ext cx="5354318" cy="2715295"/>
          </a:xfrm>
          <a:prstGeom prst="rect">
            <a:avLst/>
          </a:prstGeom>
          <a:noFill/>
        </p:spPr>
        <p:txBody>
          <a:bodyPr wrap="square">
            <a:spAutoFit/>
          </a:bodyPr>
          <a:lstStyle/>
          <a:p>
            <a:pPr marL="5143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Accessing care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could be very challenging:</a:t>
            </a:r>
          </a:p>
          <a:p>
            <a:pPr marL="971550" marR="0" lvl="2"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Not being able to find </a:t>
            </a:r>
            <a:r>
              <a:rPr kumimoji="0" lang="en-US" sz="1600" b="0" i="0" u="sng"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caregivers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and/or being worried about the prospects of not having caregivers </a:t>
            </a:r>
          </a:p>
          <a:p>
            <a:pPr marL="971550" marR="0" lvl="2"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sng"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Feeling unsafe</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to seek care at healthcare facilities for risk of exposure to COVID-19</a:t>
            </a:r>
          </a:p>
          <a:p>
            <a:pPr marL="971550" marR="0" lvl="2"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Having vaccination sites that are </a:t>
            </a:r>
            <a:r>
              <a:rPr kumimoji="0" lang="en-US" sz="1600" b="0" i="0" u="sng"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not accessible</a:t>
            </a:r>
          </a:p>
          <a:p>
            <a:pPr marL="971550" marR="0" lvl="2"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Having to access services </a:t>
            </a:r>
            <a:r>
              <a:rPr kumimoji="0" lang="en-US" sz="1600" b="0" i="0" u="sng"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online</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was a barrier to getting care for some people</a:t>
            </a:r>
          </a:p>
          <a:p>
            <a:pPr marL="5143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endParaRPr>
          </a:p>
        </p:txBody>
      </p:sp>
      <p:sp>
        <p:nvSpPr>
          <p:cNvPr id="17" name="Rectangle 16">
            <a:extLst>
              <a:ext uri="{FF2B5EF4-FFF2-40B4-BE49-F238E27FC236}">
                <a16:creationId xmlns:a16="http://schemas.microsoft.com/office/drawing/2014/main" id="{4B306944-D080-457E-9710-6EF70D8C38C0}"/>
              </a:ext>
              <a:ext uri="{C183D7F6-B498-43B3-948B-1728B52AA6E4}">
                <adec:decorative xmlns:adec="http://schemas.microsoft.com/office/drawing/2017/decorative" val="1"/>
              </a:ext>
            </a:extLst>
          </p:cNvPr>
          <p:cNvSpPr/>
          <p:nvPr/>
        </p:nvSpPr>
        <p:spPr>
          <a:xfrm rot="5400000">
            <a:off x="137783" y="4402894"/>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3057836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3">
            <a:extLst>
              <a:ext uri="{FF2B5EF4-FFF2-40B4-BE49-F238E27FC236}">
                <a16:creationId xmlns:a16="http://schemas.microsoft.com/office/drawing/2014/main" id="{FB9667E9-91B5-4D63-BF23-D57641048D1D}"/>
              </a:ext>
              <a:ext uri="{C183D7F6-B498-43B3-948B-1728B52AA6E4}">
                <adec:decorative xmlns:adec="http://schemas.microsoft.com/office/drawing/2017/decorative" val="1"/>
              </a:ext>
            </a:extLst>
          </p:cNvPr>
          <p:cNvSpPr/>
          <p:nvPr/>
        </p:nvSpPr>
        <p:spPr>
          <a:xfrm>
            <a:off x="7053728" y="4833091"/>
            <a:ext cx="4011351" cy="195360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9" b="0" i="0" u="none" strike="noStrike" kern="1200" cap="none" spc="0" normalizeH="0" baseline="0" noProof="0" dirty="0">
              <a:ln>
                <a:noFill/>
              </a:ln>
              <a:solidFill>
                <a:srgbClr val="000000">
                  <a:lumMod val="50000"/>
                  <a:lumOff val="50000"/>
                </a:srgbClr>
              </a:solidFill>
              <a:effectLst/>
              <a:uLnTx/>
              <a:uFillTx/>
              <a:latin typeface="Franklin Gothic Demi" panose="020B0703020102020204" pitchFamily="34" charset="0"/>
              <a:ea typeface="+mn-ea"/>
              <a:cs typeface="+mn-cs"/>
            </a:endParaRPr>
          </a:p>
        </p:txBody>
      </p:sp>
      <p:sp>
        <p:nvSpPr>
          <p:cNvPr id="15" name="Rounded Rectangle 3">
            <a:extLst>
              <a:ext uri="{FF2B5EF4-FFF2-40B4-BE49-F238E27FC236}">
                <a16:creationId xmlns:a16="http://schemas.microsoft.com/office/drawing/2014/main" id="{2792133F-C27C-47DF-8578-071AE2923499}"/>
              </a:ext>
              <a:ext uri="{C183D7F6-B498-43B3-948B-1728B52AA6E4}">
                <adec:decorative xmlns:adec="http://schemas.microsoft.com/office/drawing/2017/decorative" val="1"/>
              </a:ext>
            </a:extLst>
          </p:cNvPr>
          <p:cNvSpPr/>
          <p:nvPr/>
        </p:nvSpPr>
        <p:spPr>
          <a:xfrm>
            <a:off x="6943273" y="2179445"/>
            <a:ext cx="4499311" cy="157882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9" b="0" i="0" u="none" strike="noStrike" kern="1200" cap="none" spc="0" normalizeH="0" baseline="0" noProof="0" dirty="0">
              <a:ln>
                <a:noFill/>
              </a:ln>
              <a:solidFill>
                <a:srgbClr val="000000">
                  <a:lumMod val="50000"/>
                  <a:lumOff val="50000"/>
                </a:srgbClr>
              </a:solidFill>
              <a:effectLst/>
              <a:uLnTx/>
              <a:uFillTx/>
              <a:latin typeface="Franklin Gothic Demi" panose="020B0703020102020204" pitchFamily="34" charset="0"/>
              <a:ea typeface="+mn-ea"/>
              <a:cs typeface="+mn-cs"/>
            </a:endParaRPr>
          </a:p>
        </p:txBody>
      </p:sp>
      <p:sp>
        <p:nvSpPr>
          <p:cNvPr id="73" name="Title 72">
            <a:extLst>
              <a:ext uri="{FF2B5EF4-FFF2-40B4-BE49-F238E27FC236}">
                <a16:creationId xmlns:a16="http://schemas.microsoft.com/office/drawing/2014/main" id="{51725310-9442-464E-A6BB-0CFACB2C85B8}"/>
              </a:ext>
            </a:extLst>
          </p:cNvPr>
          <p:cNvSpPr txBox="1">
            <a:spLocks noGrp="1"/>
          </p:cNvSpPr>
          <p:nvPr>
            <p:ph type="title" idx="4294967295"/>
          </p:nvPr>
        </p:nvSpPr>
        <p:spPr>
          <a:xfrm>
            <a:off x="193675" y="365528"/>
            <a:ext cx="12265025" cy="584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Insights on how impacts differed for people living with disabilities </a:t>
            </a:r>
            <a:r>
              <a:rPr lang="en-US" sz="1400" b="0" i="0" kern="1200" baseline="0" dirty="0">
                <a:solidFill>
                  <a:schemeClr val="bg1"/>
                </a:solidFill>
                <a:effectLst/>
              </a:rPr>
              <a:t>(part 2)</a:t>
            </a:r>
            <a:endPar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
        <p:nvSpPr>
          <p:cNvPr id="10" name="Rectangle: Rounded Corners 9">
            <a:extLst>
              <a:ext uri="{FF2B5EF4-FFF2-40B4-BE49-F238E27FC236}">
                <a16:creationId xmlns:a16="http://schemas.microsoft.com/office/drawing/2014/main" id="{E031FEB8-B78A-4DBE-B1EC-1C6EDC057F1C}"/>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A1C17BA2-C55F-486D-91DE-96EBEDA21E14}"/>
              </a:ext>
            </a:extLst>
          </p:cNvPr>
          <p:cNvSpPr txBox="1"/>
          <p:nvPr/>
        </p:nvSpPr>
        <p:spPr>
          <a:xfrm>
            <a:off x="314747" y="1452818"/>
            <a:ext cx="5537412" cy="2159181"/>
          </a:xfrm>
          <a:prstGeom prst="rect">
            <a:avLst/>
          </a:prstGeom>
          <a:noFill/>
        </p:spPr>
        <p:txBody>
          <a:bodyPr wrap="square">
            <a:spAutoFit/>
          </a:bodyPr>
          <a:lstStyle>
            <a:defPPr>
              <a:defRPr lang="en-US"/>
            </a:defPPr>
            <a:lvl1pPr marL="514350" indent="-285750">
              <a:lnSpc>
                <a:spcPct val="107000"/>
              </a:lnSpc>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514350" marR="0" lvl="1" indent="-285750" algn="l" defTabSz="914400" rtl="0" eaLnBrk="1" fontAlgn="auto" latinLnBrk="0" hangingPunct="1">
              <a:lnSpc>
                <a:spcPct val="107000"/>
              </a:lnSpc>
              <a:spcBef>
                <a:spcPts val="0"/>
              </a:spcBef>
              <a:spcAft>
                <a:spcPts val="40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Increased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isolation</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for those who live with a </a:t>
            </a:r>
            <a:r>
              <a:rPr kumimoji="0" lang="en-US" sz="1600" b="0" i="0" u="sng"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disability</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that makes it harder or not advisable to go out (e.g. folks that have mobility restrictions, are immunocompromised or have other medical conditions)</a:t>
            </a:r>
          </a:p>
          <a:p>
            <a:pPr marL="514350" marR="0" lvl="1" indent="-285750" algn="l" defTabSz="914400" rtl="0" eaLnBrk="1" fontAlgn="auto" latinLnBrk="0" hangingPunct="1">
              <a:lnSpc>
                <a:spcPct val="107000"/>
              </a:lnSpc>
              <a:spcBef>
                <a:spcPts val="0"/>
              </a:spcBef>
              <a:spcAft>
                <a:spcPts val="400"/>
              </a:spcAft>
              <a:buClrTx/>
              <a:buSzTx/>
              <a:buFont typeface="Wingdings" panose="05000000000000000000" pitchFamily="2" charset="2"/>
              <a:buChar char="§"/>
              <a:tabLst/>
              <a:defRPr/>
            </a:pPr>
            <a:endParaRPr kumimoji="0" lang="en-US" sz="5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endParaRPr>
          </a:p>
          <a:p>
            <a:pPr marL="5143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Increased isolation for those who have mobility disabilities and have a </a:t>
            </a:r>
            <a:r>
              <a:rPr kumimoji="0" lang="en-US" sz="1600" b="0" i="0" u="sng"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housing</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situation that is not supportive to their needs</a:t>
            </a:r>
          </a:p>
        </p:txBody>
      </p:sp>
      <p:sp>
        <p:nvSpPr>
          <p:cNvPr id="47" name="Rounded Rectangle 3">
            <a:extLst>
              <a:ext uri="{FF2B5EF4-FFF2-40B4-BE49-F238E27FC236}">
                <a16:creationId xmlns:a16="http://schemas.microsoft.com/office/drawing/2014/main" id="{1CDC96DD-2C4F-4257-8A5A-C0A9B3199244}"/>
              </a:ext>
              <a:ext uri="{C183D7F6-B498-43B3-948B-1728B52AA6E4}">
                <adec:decorative xmlns:adec="http://schemas.microsoft.com/office/drawing/2017/decorative" val="1"/>
              </a:ext>
            </a:extLst>
          </p:cNvPr>
          <p:cNvSpPr/>
          <p:nvPr/>
        </p:nvSpPr>
        <p:spPr>
          <a:xfrm>
            <a:off x="859791" y="3523376"/>
            <a:ext cx="4836122" cy="304175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9" b="0" i="0" u="none" strike="noStrike" kern="1200" cap="none" spc="0" normalizeH="0" baseline="0" noProof="0" dirty="0">
              <a:ln>
                <a:noFill/>
              </a:ln>
              <a:solidFill>
                <a:srgbClr val="000000">
                  <a:lumMod val="50000"/>
                  <a:lumOff val="50000"/>
                </a:srgbClr>
              </a:solidFill>
              <a:effectLst/>
              <a:uLnTx/>
              <a:uFillTx/>
              <a:latin typeface="Franklin Gothic Demi" panose="020B0703020102020204" pitchFamily="34" charset="0"/>
              <a:ea typeface="+mn-ea"/>
              <a:cs typeface="+mn-cs"/>
            </a:endParaRPr>
          </a:p>
        </p:txBody>
      </p:sp>
      <p:pic>
        <p:nvPicPr>
          <p:cNvPr id="48" name="Graphic 47" descr="Closed quotation mark">
            <a:extLst>
              <a:ext uri="{FF2B5EF4-FFF2-40B4-BE49-F238E27FC236}">
                <a16:creationId xmlns:a16="http://schemas.microsoft.com/office/drawing/2014/main" id="{08DDE36D-44F8-4D66-A449-9FF9ADF381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941899" y="3430431"/>
            <a:ext cx="564648" cy="564648"/>
          </a:xfrm>
          <a:prstGeom prst="rect">
            <a:avLst/>
          </a:prstGeom>
        </p:spPr>
      </p:pic>
      <p:sp>
        <p:nvSpPr>
          <p:cNvPr id="49" name="TextBox 48">
            <a:extLst>
              <a:ext uri="{FF2B5EF4-FFF2-40B4-BE49-F238E27FC236}">
                <a16:creationId xmlns:a16="http://schemas.microsoft.com/office/drawing/2014/main" id="{046AD45B-80F1-436E-A82F-A3E865B12511}"/>
              </a:ext>
            </a:extLst>
          </p:cNvPr>
          <p:cNvSpPr txBox="1"/>
          <p:nvPr/>
        </p:nvSpPr>
        <p:spPr>
          <a:xfrm>
            <a:off x="1351856" y="3633037"/>
            <a:ext cx="4281322" cy="2800767"/>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There were times where the elevator broke and I couldn’t even leave the floor I was on... So, yeah. I’m already isolated to bed and... getting my wheelchair was pushed back two years because of covid specifically. Like I just couldn’t be seen in the clinic or I couldn’t have people here to come and measure me. So, I was like in a chair I couldn’t trust to leave the property because the battery would die so I was truly confined to the property, to my apartment, to the hallways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-Interviewee</a:t>
            </a:r>
            <a:endPar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 name="TextBox 13">
            <a:extLst>
              <a:ext uri="{FF2B5EF4-FFF2-40B4-BE49-F238E27FC236}">
                <a16:creationId xmlns:a16="http://schemas.microsoft.com/office/drawing/2014/main" id="{7F5E94FE-4F7E-4A7A-AB31-8A55E68247FF}"/>
              </a:ext>
            </a:extLst>
          </p:cNvPr>
          <p:cNvSpPr txBox="1"/>
          <p:nvPr/>
        </p:nvSpPr>
        <p:spPr>
          <a:xfrm>
            <a:off x="6096002" y="1452818"/>
            <a:ext cx="5537412" cy="607539"/>
          </a:xfrm>
          <a:prstGeom prst="rect">
            <a:avLst/>
          </a:prstGeom>
          <a:noFill/>
        </p:spPr>
        <p:txBody>
          <a:bodyPr wrap="square">
            <a:spAutoFit/>
          </a:bodyPr>
          <a:lstStyle/>
          <a:p>
            <a:pPr marL="5143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Using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virtual platforms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to deal with social isolation was not an option for folks with certain types of disability</a:t>
            </a:r>
          </a:p>
        </p:txBody>
      </p:sp>
      <p:pic>
        <p:nvPicPr>
          <p:cNvPr id="16" name="Graphic 15" descr="Closed quotation mark">
            <a:extLst>
              <a:ext uri="{FF2B5EF4-FFF2-40B4-BE49-F238E27FC236}">
                <a16:creationId xmlns:a16="http://schemas.microsoft.com/office/drawing/2014/main" id="{3BE7B0EA-29DF-458E-8031-39E1889531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779087" y="2095689"/>
            <a:ext cx="564648" cy="564648"/>
          </a:xfrm>
          <a:prstGeom prst="rect">
            <a:avLst/>
          </a:prstGeom>
        </p:spPr>
      </p:pic>
      <p:sp>
        <p:nvSpPr>
          <p:cNvPr id="17" name="TextBox 16">
            <a:extLst>
              <a:ext uri="{FF2B5EF4-FFF2-40B4-BE49-F238E27FC236}">
                <a16:creationId xmlns:a16="http://schemas.microsoft.com/office/drawing/2014/main" id="{DFD5907F-3C2F-44ED-8599-21395E0DDDB7}"/>
              </a:ext>
            </a:extLst>
          </p:cNvPr>
          <p:cNvSpPr txBox="1"/>
          <p:nvPr/>
        </p:nvSpPr>
        <p:spPr>
          <a:xfrm>
            <a:off x="7189044" y="2298295"/>
            <a:ext cx="4253540" cy="1323439"/>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Many people have combated isolation by being on ZOOM.  As a person with a brain injury, screens are my enemy. Thus, resulting in more isolation and depression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-KCDC</a:t>
            </a:r>
            <a:endPar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8" name="TextBox 17">
            <a:extLst>
              <a:ext uri="{FF2B5EF4-FFF2-40B4-BE49-F238E27FC236}">
                <a16:creationId xmlns:a16="http://schemas.microsoft.com/office/drawing/2014/main" id="{0193AD50-3522-4BB6-8679-1F924837F8A4}"/>
              </a:ext>
            </a:extLst>
          </p:cNvPr>
          <p:cNvSpPr txBox="1"/>
          <p:nvPr/>
        </p:nvSpPr>
        <p:spPr>
          <a:xfrm>
            <a:off x="6096002" y="3831698"/>
            <a:ext cx="5537412" cy="871008"/>
          </a:xfrm>
          <a:prstGeom prst="rect">
            <a:avLst/>
          </a:prstGeom>
          <a:noFill/>
        </p:spPr>
        <p:txBody>
          <a:bodyPr wrap="square">
            <a:spAutoFit/>
          </a:bodyPr>
          <a:lstStyle/>
          <a:p>
            <a:pPr marL="5143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Similarly, virtual platforms were also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not a good alternative for education or telehealth for some people with intellectual or developmental disabilities</a:t>
            </a:r>
            <a:r>
              <a:rPr lang="en-US" sz="1600" dirty="0">
                <a:solidFill>
                  <a:srgbClr val="000000"/>
                </a:solidFill>
                <a:latin typeface="Calibri" panose="020F0502020204030204" pitchFamily="34" charset="0"/>
                <a:cs typeface="Times New Roman" panose="02020603050405020304" pitchFamily="18" charset="0"/>
              </a:rPr>
              <a:t> </a:t>
            </a: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endParaRPr>
          </a:p>
        </p:txBody>
      </p:sp>
      <p:pic>
        <p:nvPicPr>
          <p:cNvPr id="20" name="Graphic 19" descr="Closed quotation mark">
            <a:extLst>
              <a:ext uri="{FF2B5EF4-FFF2-40B4-BE49-F238E27FC236}">
                <a16:creationId xmlns:a16="http://schemas.microsoft.com/office/drawing/2014/main" id="{100D23ED-5AAE-4D42-8266-342EFCA327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889542" y="4749335"/>
            <a:ext cx="564648" cy="564648"/>
          </a:xfrm>
          <a:prstGeom prst="rect">
            <a:avLst/>
          </a:prstGeom>
        </p:spPr>
      </p:pic>
      <p:sp>
        <p:nvSpPr>
          <p:cNvPr id="13" name="TextBox 12">
            <a:extLst>
              <a:ext uri="{FF2B5EF4-FFF2-40B4-BE49-F238E27FC236}">
                <a16:creationId xmlns:a16="http://schemas.microsoft.com/office/drawing/2014/main" id="{4C044D37-BE67-49D5-AEEF-F4E334CF15AC}"/>
              </a:ext>
            </a:extLst>
          </p:cNvPr>
          <p:cNvSpPr txBox="1"/>
          <p:nvPr/>
        </p:nvSpPr>
        <p:spPr>
          <a:xfrm>
            <a:off x="7300560" y="4868347"/>
            <a:ext cx="3539584" cy="1815882"/>
          </a:xfrm>
          <a:prstGeom prst="rect">
            <a:avLst/>
          </a:prstGeom>
          <a:noFill/>
        </p:spPr>
        <p:txBody>
          <a:bodyPr wrap="square" lIns="91440" tIns="45720" rIns="91440" bIns="45720" anchor="t">
            <a:spAutoFit/>
          </a:bodyPr>
          <a:lstStyle>
            <a:defPPr>
              <a:defRPr lang="en-US"/>
            </a:defPPr>
            <a:lvl1pPr marR="0" lvl="0" indent="0" fontAlgn="auto">
              <a:lnSpc>
                <a:spcPct val="100000"/>
              </a:lnSpc>
              <a:spcBef>
                <a:spcPts val="0"/>
              </a:spcBef>
              <a:spcAft>
                <a:spcPts val="0"/>
              </a:spcAft>
              <a:buClrTx/>
              <a:buSzTx/>
              <a:buFontTx/>
              <a:buNone/>
              <a:tabLst/>
              <a:defRPr kumimoji="0" sz="1600" b="0" i="1" u="none" strike="noStrike" cap="none" spc="0" normalizeH="0" baseline="0">
                <a:ln>
                  <a:noFill/>
                </a:ln>
                <a:solidFill>
                  <a:srgbClr val="000000"/>
                </a:solidFill>
                <a:effectLst/>
                <a:uLnTx/>
                <a:uFillTx/>
                <a:latin typeface="Calibri" panose="020F0502020204030204" pitchFamily="34" charset="0"/>
                <a:ea typeface="+mn-lt"/>
                <a:cs typeface="Calibri" panose="020F0502020204030204" pitchFamily="34" charset="0"/>
              </a:defRPr>
            </a:lvl1pPr>
          </a:lstStyle>
          <a:p>
            <a:r>
              <a:rPr lang="en-US" dirty="0"/>
              <a:t>Many people with intellectual and developmental disabilities really suffered in this pandemic. Factors include less or no ability to engage in virtual activities including education, therapy, and medical care. </a:t>
            </a:r>
          </a:p>
          <a:p>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-KCDC</a:t>
            </a:r>
            <a:endPar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101910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CC9E6AC-F92E-48AC-BE17-3A90BBA1A0CC}"/>
              </a:ext>
              <a:ext uri="{C183D7F6-B498-43B3-948B-1728B52AA6E4}">
                <adec:decorative xmlns:adec="http://schemas.microsoft.com/office/drawing/2017/decorative" val="1"/>
              </a:ext>
            </a:extLst>
          </p:cNvPr>
          <p:cNvSpPr/>
          <p:nvPr/>
        </p:nvSpPr>
        <p:spPr>
          <a:xfrm>
            <a:off x="-3941" y="761987"/>
            <a:ext cx="3474720"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398E0BA-5A42-426B-B259-28E7A9D69CD5}"/>
              </a:ext>
              <a:ext uri="{C183D7F6-B498-43B3-948B-1728B52AA6E4}">
                <adec:decorative xmlns:adec="http://schemas.microsoft.com/office/drawing/2017/decorative" val="0"/>
              </a:ext>
            </a:extLst>
          </p:cNvPr>
          <p:cNvSpPr txBox="1">
            <a:spLocks noGrp="1"/>
          </p:cNvSpPr>
          <p:nvPr>
            <p:ph type="title" idx="4294967295"/>
          </p:nvPr>
        </p:nvSpPr>
        <p:spPr>
          <a:xfrm>
            <a:off x="202205" y="2950917"/>
            <a:ext cx="306242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mj-lt"/>
                <a:ea typeface="+mj-ea"/>
                <a:cs typeface="+mj-cs"/>
              </a:rPr>
              <a:t>Background and goals</a:t>
            </a:r>
          </a:p>
        </p:txBody>
      </p:sp>
      <p:sp>
        <p:nvSpPr>
          <p:cNvPr id="6" name="TextBox 5">
            <a:extLst>
              <a:ext uri="{C183D7F6-B498-43B3-948B-1728B52AA6E4}">
                <adec:decorative xmlns:adec="http://schemas.microsoft.com/office/drawing/2017/decorative" val="1"/>
              </a:ext>
            </a:extLst>
          </p:cNvPr>
          <p:cNvSpPr txBox="1"/>
          <p:nvPr/>
        </p:nvSpPr>
        <p:spPr>
          <a:xfrm>
            <a:off x="3803164" y="781024"/>
            <a:ext cx="5967151" cy="461665"/>
          </a:xfrm>
          <a:prstGeom prst="rect">
            <a:avLst/>
          </a:prstGeom>
          <a:noFill/>
        </p:spPr>
        <p:txBody>
          <a:bodyPr wrap="square" rtlCol="0">
            <a:spAutoFit/>
          </a:bodyPr>
          <a:lstStyle/>
          <a:p>
            <a:r>
              <a:rPr lang="en-US" sz="2400" dirty="0">
                <a:solidFill>
                  <a:schemeClr val="tx1">
                    <a:lumMod val="75000"/>
                    <a:lumOff val="25000"/>
                  </a:schemeClr>
                </a:solidFill>
                <a:latin typeface="Calibri" panose="020F0502020204030204" pitchFamily="34" charset="0"/>
                <a:cs typeface="Calibri" panose="020F0502020204030204" pitchFamily="34" charset="0"/>
              </a:rPr>
              <a:t>Background and goals</a:t>
            </a:r>
          </a:p>
        </p:txBody>
      </p:sp>
      <p:sp>
        <p:nvSpPr>
          <p:cNvPr id="4" name="TextBox 3">
            <a:extLst>
              <a:ext uri="{FF2B5EF4-FFF2-40B4-BE49-F238E27FC236}">
                <a16:creationId xmlns:a16="http://schemas.microsoft.com/office/drawing/2014/main" id="{5B74BFB2-822E-4A55-91E7-5E7B4FF969D3}"/>
              </a:ext>
            </a:extLst>
          </p:cNvPr>
          <p:cNvSpPr txBox="1"/>
          <p:nvPr/>
        </p:nvSpPr>
        <p:spPr>
          <a:xfrm>
            <a:off x="3803164" y="1374642"/>
            <a:ext cx="7652962" cy="4349909"/>
          </a:xfrm>
          <a:prstGeom prst="rect">
            <a:avLst/>
          </a:prstGeom>
          <a:noFill/>
        </p:spPr>
        <p:txBody>
          <a:bodyPr wrap="square" rtlCol="0">
            <a:spAutoFit/>
          </a:bodyPr>
          <a:lstStyle/>
          <a:p>
            <a:pPr>
              <a:spcAft>
                <a:spcPts val="800"/>
              </a:spcAft>
            </a:pPr>
            <a:r>
              <a:rPr lang="en-US" dirty="0">
                <a:solidFill>
                  <a:schemeClr val="tx1">
                    <a:lumMod val="75000"/>
                    <a:lumOff val="25000"/>
                  </a:schemeClr>
                </a:solidFill>
                <a:latin typeface="Calibri" panose="020F0502020204030204" pitchFamily="34" charset="0"/>
                <a:cs typeface="Calibri" panose="020F0502020204030204" pitchFamily="34" charset="0"/>
              </a:rPr>
              <a:t>Public Health Seattle &amp; King County (PHSKC) conducted a </a:t>
            </a:r>
            <a:r>
              <a:rPr lang="en-US" dirty="0">
                <a:solidFill>
                  <a:schemeClr val="tx1">
                    <a:lumMod val="75000"/>
                    <a:lumOff val="25000"/>
                  </a:schemeClr>
                </a:solidFill>
                <a:latin typeface="Calibri" panose="020F0502020204030204" pitchFamily="34" charset="0"/>
                <a:cs typeface="Calibri" panose="020F0502020204030204" pitchFamily="34" charset="0"/>
                <a:hlinkClick r:id="rId3"/>
              </a:rPr>
              <a:t>social, economic, and overall health evaluation</a:t>
            </a:r>
            <a:r>
              <a:rPr lang="en-US" dirty="0">
                <a:solidFill>
                  <a:schemeClr val="tx1">
                    <a:lumMod val="75000"/>
                    <a:lumOff val="25000"/>
                  </a:schemeClr>
                </a:solidFill>
                <a:latin typeface="Calibri" panose="020F0502020204030204" pitchFamily="34" charset="0"/>
                <a:cs typeface="Calibri" panose="020F0502020204030204" pitchFamily="34" charset="0"/>
              </a:rPr>
              <a:t> to look at impacts of COVID-19 and the mitigation strategies taken to slow its spread in King County. Most of the data sources used by PHSKC to monitor key economic, social and health indicators unfortunately do not include data disaggregated by disability status. </a:t>
            </a:r>
          </a:p>
          <a:p>
            <a:r>
              <a:rPr lang="en-US" dirty="0">
                <a:solidFill>
                  <a:schemeClr val="tx1">
                    <a:lumMod val="75000"/>
                    <a:lumOff val="25000"/>
                  </a:schemeClr>
                </a:solidFill>
                <a:latin typeface="Calibri" panose="020F0502020204030204" pitchFamily="34" charset="0"/>
                <a:cs typeface="Calibri" panose="020F0502020204030204" pitchFamily="34" charset="0"/>
              </a:rPr>
              <a:t>To answer the question of what impacts COVID-19 brought for people living with disabilities, PHSK partnered with community-based organizations (CBOs) to conduct a participatory qualitative study from December 2021 to July 2022. Two CBOs that serve people with all disability types joined PHSKC in doing this work: the Disability Empowerment Center and Lifelong Aging and Disabilities Services.</a:t>
            </a:r>
          </a:p>
          <a:p>
            <a:r>
              <a:rPr lang="en-US" dirty="0">
                <a:solidFill>
                  <a:schemeClr val="tx1">
                    <a:lumMod val="75000"/>
                    <a:lumOff val="25000"/>
                  </a:schemeClr>
                </a:solidFill>
                <a:latin typeface="Calibri" panose="020F0502020204030204" pitchFamily="34" charset="0"/>
                <a:cs typeface="Calibri" panose="020F0502020204030204" pitchFamily="34" charset="0"/>
              </a:rPr>
              <a:t>This work is funded by Public Health-Seattle and King County, the Washington State Department of Health, and the Centers for Disease Control and Prevention’s (CDC’s) Epidemiology and Laboratory Capacity for Prevention and Control of Emerging Infectious Diseases cooperative agreement (CK19-1904).</a:t>
            </a:r>
          </a:p>
          <a:p>
            <a:endParaRPr lang="en-US" dirty="0"/>
          </a:p>
        </p:txBody>
      </p:sp>
      <p:pic>
        <p:nvPicPr>
          <p:cNvPr id="8" name="Picture 7" descr="Public Health Seattle &amp; King County logo: Public Health – Seattle &amp; King County logo: The words 'Public Health' with first letters of each word in upper-case and black font stacked on top of the words 'Seattle &amp; King County' with similar formatting but smaller font. Between the two expressions is a black horizontal line. To the right of the words is a black graphic image of Doctor Martin Luther King Junior.">
            <a:extLst>
              <a:ext uri="{FF2B5EF4-FFF2-40B4-BE49-F238E27FC236}">
                <a16:creationId xmlns:a16="http://schemas.microsoft.com/office/drawing/2014/main" id="{ED88D4FD-1474-4ACB-A622-D1AAAADF03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9765" y="5693986"/>
            <a:ext cx="1895606" cy="402026"/>
          </a:xfrm>
          <a:prstGeom prst="rect">
            <a:avLst/>
          </a:prstGeom>
        </p:spPr>
      </p:pic>
      <p:pic>
        <p:nvPicPr>
          <p:cNvPr id="10" name="Picture 9" descr="Disability Empowerment Center logo: Disability Empowerment Center Logo: a large lower-case ‘d’ with a vertical line through it to form the letters ‘d, e, and c.’ The vertical line of the d is blue, the rounded part of the lower-case ‘d’ is green and represents the c. The horizontal orange line across the ‘c’ forms a lower-case ‘e’. To the right of the logo are three words stacked on top of each other. ‘Disability’ is on top in blue, lower case, ‘empowerment’ is second and in orange, finally ‘center’ is in green at the bottom of the stacked words.">
            <a:extLst>
              <a:ext uri="{FF2B5EF4-FFF2-40B4-BE49-F238E27FC236}">
                <a16:creationId xmlns:a16="http://schemas.microsoft.com/office/drawing/2014/main" id="{C716972D-7899-4C9F-8B99-1B256A132800}"/>
              </a:ext>
            </a:extLst>
          </p:cNvPr>
          <p:cNvPicPr>
            <a:picLocks noChangeAspect="1"/>
          </p:cNvPicPr>
          <p:nvPr/>
        </p:nvPicPr>
        <p:blipFill>
          <a:blip r:embed="rId5"/>
          <a:stretch>
            <a:fillRect/>
          </a:stretch>
        </p:blipFill>
        <p:spPr>
          <a:xfrm>
            <a:off x="6629520" y="5470538"/>
            <a:ext cx="2000250" cy="738786"/>
          </a:xfrm>
          <a:prstGeom prst="rect">
            <a:avLst/>
          </a:prstGeom>
        </p:spPr>
      </p:pic>
      <p:pic>
        <p:nvPicPr>
          <p:cNvPr id="9" name="Picture 8" descr="Lifelong Aging and Disabilities Services logo: The word 'Lifelong' in black lettering with a small red heart as a period.">
            <a:extLst>
              <a:ext uri="{FF2B5EF4-FFF2-40B4-BE49-F238E27FC236}">
                <a16:creationId xmlns:a16="http://schemas.microsoft.com/office/drawing/2014/main" id="{D2A7A186-CAD6-4A50-A566-D46B57A6E7E8}"/>
              </a:ext>
            </a:extLst>
          </p:cNvPr>
          <p:cNvPicPr>
            <a:picLocks noChangeAspect="1"/>
          </p:cNvPicPr>
          <p:nvPr/>
        </p:nvPicPr>
        <p:blipFill>
          <a:blip r:embed="rId6"/>
          <a:stretch>
            <a:fillRect/>
          </a:stretch>
        </p:blipFill>
        <p:spPr>
          <a:xfrm>
            <a:off x="8858383" y="5580674"/>
            <a:ext cx="2000250" cy="628650"/>
          </a:xfrm>
          <a:prstGeom prst="rect">
            <a:avLst/>
          </a:prstGeom>
        </p:spPr>
      </p:pic>
    </p:spTree>
    <p:extLst>
      <p:ext uri="{BB962C8B-B14F-4D97-AF65-F5344CB8AC3E}">
        <p14:creationId xmlns:p14="http://schemas.microsoft.com/office/powerpoint/2010/main" val="2034297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a:extLst>
              <a:ext uri="{FF2B5EF4-FFF2-40B4-BE49-F238E27FC236}">
                <a16:creationId xmlns:a16="http://schemas.microsoft.com/office/drawing/2014/main" id="{51725310-9442-464E-A6BB-0CFACB2C85B8}"/>
              </a:ext>
            </a:extLst>
          </p:cNvPr>
          <p:cNvSpPr txBox="1">
            <a:spLocks noGrp="1"/>
          </p:cNvSpPr>
          <p:nvPr>
            <p:ph type="title" idx="4294967295"/>
          </p:nvPr>
        </p:nvSpPr>
        <p:spPr>
          <a:xfrm>
            <a:off x="158750" y="364713"/>
            <a:ext cx="1200150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Insights on how impacts differed for people living with disabilities </a:t>
            </a:r>
            <a:r>
              <a:rPr lang="en-US" sz="1400" dirty="0">
                <a:solidFill>
                  <a:schemeClr val="bg1"/>
                </a:solidFill>
              </a:rPr>
              <a:t>(part 3)</a:t>
            </a:r>
          </a:p>
        </p:txBody>
      </p:sp>
      <p:sp>
        <p:nvSpPr>
          <p:cNvPr id="10" name="Rectangle: Rounded Corners 9">
            <a:extLst>
              <a:ext uri="{FF2B5EF4-FFF2-40B4-BE49-F238E27FC236}">
                <a16:creationId xmlns:a16="http://schemas.microsoft.com/office/drawing/2014/main" id="{E031FEB8-B78A-4DBE-B1EC-1C6EDC057F1C}"/>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7DF2F4A8-DE95-4005-9A13-A4756F8BD2CE}"/>
              </a:ext>
            </a:extLst>
          </p:cNvPr>
          <p:cNvSpPr txBox="1"/>
          <p:nvPr/>
        </p:nvSpPr>
        <p:spPr>
          <a:xfrm>
            <a:off x="382933" y="1384992"/>
            <a:ext cx="5617066" cy="871008"/>
          </a:xfrm>
          <a:prstGeom prst="rect">
            <a:avLst/>
          </a:prstGeom>
          <a:noFill/>
        </p:spPr>
        <p:txBody>
          <a:bodyPr wrap="square">
            <a:spAutoFit/>
          </a:bodyPr>
          <a:lstStyle>
            <a:defPPr>
              <a:defRPr lang="en-US"/>
            </a:defPPr>
            <a:lvl1pPr marL="514350" indent="-285750">
              <a:lnSpc>
                <a:spcPct val="107000"/>
              </a:lnSpc>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5143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Parents of children with intellectual and developmental disabilities had a challenging time</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 caring for their children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and continuing their education during the pandemic </a:t>
            </a:r>
          </a:p>
        </p:txBody>
      </p:sp>
      <p:sp>
        <p:nvSpPr>
          <p:cNvPr id="40" name="TextBox 39">
            <a:extLst>
              <a:ext uri="{FF2B5EF4-FFF2-40B4-BE49-F238E27FC236}">
                <a16:creationId xmlns:a16="http://schemas.microsoft.com/office/drawing/2014/main" id="{0841192F-7E7A-469C-B5DC-CBDA2A7094D9}"/>
              </a:ext>
            </a:extLst>
          </p:cNvPr>
          <p:cNvSpPr txBox="1"/>
          <p:nvPr/>
        </p:nvSpPr>
        <p:spPr>
          <a:xfrm>
            <a:off x="382933" y="2576621"/>
            <a:ext cx="5537412" cy="1134478"/>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Routine activities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such as grocery shopping or using the public transportation brought greater risk for those who are immunocompromised or have certain medical conditions</a:t>
            </a:r>
          </a:p>
        </p:txBody>
      </p:sp>
      <p:sp>
        <p:nvSpPr>
          <p:cNvPr id="24" name="TextBox 23">
            <a:extLst>
              <a:ext uri="{FF2B5EF4-FFF2-40B4-BE49-F238E27FC236}">
                <a16:creationId xmlns:a16="http://schemas.microsoft.com/office/drawing/2014/main" id="{2DE12052-821A-47D3-A342-D51AF2B73A0E}"/>
              </a:ext>
            </a:extLst>
          </p:cNvPr>
          <p:cNvSpPr txBox="1"/>
          <p:nvPr/>
        </p:nvSpPr>
        <p:spPr>
          <a:xfrm>
            <a:off x="314749" y="4031720"/>
            <a:ext cx="5537412" cy="607539"/>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Having to change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work/employment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situation due to the higher risk for complications from COVID-19</a:t>
            </a:r>
          </a:p>
        </p:txBody>
      </p:sp>
      <p:sp>
        <p:nvSpPr>
          <p:cNvPr id="23" name="Rounded Rectangle 3">
            <a:extLst>
              <a:ext uri="{FF2B5EF4-FFF2-40B4-BE49-F238E27FC236}">
                <a16:creationId xmlns:a16="http://schemas.microsoft.com/office/drawing/2014/main" id="{08DBB940-FF93-4460-88AC-65EF97B764AC}"/>
              </a:ext>
              <a:ext uri="{C183D7F6-B498-43B3-948B-1728B52AA6E4}">
                <adec:decorative xmlns:adec="http://schemas.microsoft.com/office/drawing/2017/decorative" val="1"/>
              </a:ext>
            </a:extLst>
          </p:cNvPr>
          <p:cNvSpPr/>
          <p:nvPr/>
        </p:nvSpPr>
        <p:spPr>
          <a:xfrm>
            <a:off x="1004977" y="4606752"/>
            <a:ext cx="4665981" cy="159133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9" b="0" i="0" u="none" strike="noStrike" kern="1200" cap="none" spc="0" normalizeH="0" baseline="0" noProof="0" dirty="0">
              <a:ln>
                <a:noFill/>
              </a:ln>
              <a:solidFill>
                <a:srgbClr val="000000">
                  <a:lumMod val="50000"/>
                  <a:lumOff val="50000"/>
                </a:srgbClr>
              </a:solidFill>
              <a:effectLst/>
              <a:uLnTx/>
              <a:uFillTx/>
              <a:latin typeface="Franklin Gothic Demi" panose="020B0703020102020204" pitchFamily="34" charset="0"/>
              <a:ea typeface="+mn-ea"/>
              <a:cs typeface="+mn-cs"/>
            </a:endParaRPr>
          </a:p>
        </p:txBody>
      </p:sp>
      <p:pic>
        <p:nvPicPr>
          <p:cNvPr id="26" name="Graphic 25" descr="Closed quotation mark">
            <a:extLst>
              <a:ext uri="{FF2B5EF4-FFF2-40B4-BE49-F238E27FC236}">
                <a16:creationId xmlns:a16="http://schemas.microsoft.com/office/drawing/2014/main" id="{3F1472BA-BEE5-4A86-BCCF-B894FF3ED2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40791" y="4522996"/>
            <a:ext cx="564648" cy="564648"/>
          </a:xfrm>
          <a:prstGeom prst="rect">
            <a:avLst/>
          </a:prstGeom>
        </p:spPr>
      </p:pic>
      <p:sp>
        <p:nvSpPr>
          <p:cNvPr id="25" name="TextBox 24">
            <a:extLst>
              <a:ext uri="{FF2B5EF4-FFF2-40B4-BE49-F238E27FC236}">
                <a16:creationId xmlns:a16="http://schemas.microsoft.com/office/drawing/2014/main" id="{632CCBC3-09B9-4319-8124-AE69E758274A}"/>
              </a:ext>
            </a:extLst>
          </p:cNvPr>
          <p:cNvSpPr txBox="1"/>
          <p:nvPr/>
        </p:nvSpPr>
        <p:spPr>
          <a:xfrm>
            <a:off x="1300845" y="4719136"/>
            <a:ext cx="4439652"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Because I'm immunosuppressed, at high risk for Covid. I um you know, decided to just work online. And that really impacted the hours that I'm working. I'm working less because of that.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Interviewee</a:t>
            </a:r>
          </a:p>
        </p:txBody>
      </p:sp>
      <p:sp>
        <p:nvSpPr>
          <p:cNvPr id="22" name="TextBox 21">
            <a:extLst>
              <a:ext uri="{FF2B5EF4-FFF2-40B4-BE49-F238E27FC236}">
                <a16:creationId xmlns:a16="http://schemas.microsoft.com/office/drawing/2014/main" id="{CE389024-1C67-48E9-B75F-9C18F00E6814}"/>
              </a:ext>
            </a:extLst>
          </p:cNvPr>
          <p:cNvSpPr txBox="1"/>
          <p:nvPr/>
        </p:nvSpPr>
        <p:spPr>
          <a:xfrm>
            <a:off x="6148682" y="1384992"/>
            <a:ext cx="5537412" cy="871008"/>
          </a:xfrm>
          <a:prstGeom prst="rect">
            <a:avLst/>
          </a:prstGeom>
          <a:noFill/>
        </p:spPr>
        <p:txBody>
          <a:bodyPr wrap="square">
            <a:spAutoFit/>
          </a:bodyPr>
          <a:lstStyle/>
          <a:p>
            <a:pPr marL="5143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Some folks who are immunocompromised had to deal with the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financial burden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that came from taking the necessary protective measures </a:t>
            </a:r>
          </a:p>
        </p:txBody>
      </p:sp>
      <p:sp>
        <p:nvSpPr>
          <p:cNvPr id="27" name="Rounded Rectangle 3">
            <a:extLst>
              <a:ext uri="{FF2B5EF4-FFF2-40B4-BE49-F238E27FC236}">
                <a16:creationId xmlns:a16="http://schemas.microsoft.com/office/drawing/2014/main" id="{6DE8B17E-F42C-4B96-94DE-B4642DE2A1E4}"/>
              </a:ext>
              <a:ext uri="{C183D7F6-B498-43B3-948B-1728B52AA6E4}">
                <adec:decorative xmlns:adec="http://schemas.microsoft.com/office/drawing/2017/decorative" val="1"/>
              </a:ext>
            </a:extLst>
          </p:cNvPr>
          <p:cNvSpPr/>
          <p:nvPr/>
        </p:nvSpPr>
        <p:spPr>
          <a:xfrm>
            <a:off x="6861714" y="2363589"/>
            <a:ext cx="5015537" cy="286275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69" b="0" i="0" u="none" strike="noStrike" kern="1200" cap="none" spc="0" normalizeH="0" baseline="0" noProof="0" dirty="0">
              <a:ln>
                <a:noFill/>
              </a:ln>
              <a:solidFill>
                <a:srgbClr val="000000">
                  <a:lumMod val="50000"/>
                  <a:lumOff val="50000"/>
                </a:srgbClr>
              </a:solidFill>
              <a:effectLst/>
              <a:uLnTx/>
              <a:uFillTx/>
              <a:latin typeface="Franklin Gothic Demi" panose="020B0703020102020204" pitchFamily="34" charset="0"/>
              <a:ea typeface="+mn-ea"/>
              <a:cs typeface="+mn-cs"/>
            </a:endParaRPr>
          </a:p>
        </p:txBody>
      </p:sp>
      <p:pic>
        <p:nvPicPr>
          <p:cNvPr id="29" name="Graphic 28" descr="Closed quotation mark">
            <a:extLst>
              <a:ext uri="{FF2B5EF4-FFF2-40B4-BE49-F238E27FC236}">
                <a16:creationId xmlns:a16="http://schemas.microsoft.com/office/drawing/2014/main" id="{43DB5B85-19C5-47A9-9096-8C9A7E438C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6727324" y="2256000"/>
            <a:ext cx="564648" cy="564648"/>
          </a:xfrm>
          <a:prstGeom prst="rect">
            <a:avLst/>
          </a:prstGeom>
        </p:spPr>
      </p:pic>
      <p:sp>
        <p:nvSpPr>
          <p:cNvPr id="28" name="TextBox 27">
            <a:extLst>
              <a:ext uri="{FF2B5EF4-FFF2-40B4-BE49-F238E27FC236}">
                <a16:creationId xmlns:a16="http://schemas.microsoft.com/office/drawing/2014/main" id="{9BC22FC5-E59B-4EA8-B241-2E5AD22F1A02}"/>
              </a:ext>
            </a:extLst>
          </p:cNvPr>
          <p:cNvSpPr txBox="1"/>
          <p:nvPr/>
        </p:nvSpPr>
        <p:spPr>
          <a:xfrm>
            <a:off x="7157582" y="2475974"/>
            <a:ext cx="4528512" cy="2554545"/>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 have an immune condition... So, I was spending tons of money to buy N-95s. ...masks, disinfectants, cleaning supplies, and all that stuff to keep things as sanitary as possible... My immunologist didn’t want me to leave the house unless it was absolutely necessary. So, things had to be delivered, and you can't use coupons at the grocery store when you’re getting things delivered. And then you... have to spend 75 dollars or more [per order].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Interviewee</a:t>
            </a:r>
          </a:p>
        </p:txBody>
      </p:sp>
      <p:sp>
        <p:nvSpPr>
          <p:cNvPr id="32" name="TextBox 31">
            <a:extLst>
              <a:ext uri="{FF2B5EF4-FFF2-40B4-BE49-F238E27FC236}">
                <a16:creationId xmlns:a16="http://schemas.microsoft.com/office/drawing/2014/main" id="{A28F3AF8-CBAE-4A16-BC65-187F1C6B66D7}"/>
              </a:ext>
            </a:extLst>
          </p:cNvPr>
          <p:cNvSpPr txBox="1"/>
          <p:nvPr/>
        </p:nvSpPr>
        <p:spPr>
          <a:xfrm>
            <a:off x="6148682" y="5364131"/>
            <a:ext cx="5537412" cy="607539"/>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Masks made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communication</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more challenging for those with a hard-of-hearing disability</a:t>
            </a:r>
          </a:p>
        </p:txBody>
      </p:sp>
    </p:spTree>
    <p:extLst>
      <p:ext uri="{BB962C8B-B14F-4D97-AF65-F5344CB8AC3E}">
        <p14:creationId xmlns:p14="http://schemas.microsoft.com/office/powerpoint/2010/main" val="2526192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Decorative image: Open hand with plant with solid black fill">
            <a:extLst>
              <a:ext uri="{FF2B5EF4-FFF2-40B4-BE49-F238E27FC236}">
                <a16:creationId xmlns:a16="http://schemas.microsoft.com/office/drawing/2014/main" id="{944DC096-EA0C-45AE-8312-45D5953B6934}"/>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21901" y="2547953"/>
            <a:ext cx="1474063" cy="1474063"/>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4186989"/>
            <a:ext cx="12192000" cy="2671011"/>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270933" y="4516934"/>
            <a:ext cx="1117600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mn-lt"/>
                <a:ea typeface="+mn-ea"/>
                <a:cs typeface="+mn-cs"/>
              </a:rPr>
              <a:t>Supports </a:t>
            </a:r>
            <a:r>
              <a:rPr kumimoji="0" lang="en-US" sz="3600" b="0" i="0" u="none" strike="noStrike" kern="1200" cap="none" spc="0" normalizeH="0" baseline="0" noProof="0" dirty="0">
                <a:ln>
                  <a:noFill/>
                </a:ln>
                <a:solidFill>
                  <a:srgbClr val="0071BC"/>
                </a:solidFill>
                <a:effectLst/>
                <a:uLnTx/>
                <a:uFillTx/>
                <a:latin typeface="+mn-lt"/>
                <a:ea typeface="+mn-ea"/>
                <a:cs typeface="+mn-cs"/>
              </a:rPr>
              <a:t>(section)</a:t>
            </a:r>
            <a:endParaRPr kumimoji="0" lang="en-US" sz="2000" b="0" i="0" u="none" strike="noStrike" kern="1200" cap="none" spc="0" normalizeH="0" baseline="0" noProof="0" dirty="0">
              <a:ln>
                <a:noFill/>
              </a:ln>
              <a:solidFill>
                <a:srgbClr val="0071BC"/>
              </a:solidFill>
              <a:effectLst/>
              <a:uLnTx/>
              <a:uFillTx/>
              <a:latin typeface="+mn-lt"/>
              <a:ea typeface="+mn-ea"/>
              <a:cs typeface="+mn-cs"/>
            </a:endParaRPr>
          </a:p>
        </p:txBody>
      </p:sp>
    </p:spTree>
    <p:extLst>
      <p:ext uri="{BB962C8B-B14F-4D97-AF65-F5344CB8AC3E}">
        <p14:creationId xmlns:p14="http://schemas.microsoft.com/office/powerpoint/2010/main" val="1330776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
            <a:extLst>
              <a:ext uri="{FF2B5EF4-FFF2-40B4-BE49-F238E27FC236}">
                <a16:creationId xmlns:a16="http://schemas.microsoft.com/office/drawing/2014/main" id="{6989F927-8843-4E67-A418-CE741D596FA6}"/>
              </a:ext>
              <a:ext uri="{C183D7F6-B498-43B3-948B-1728B52AA6E4}">
                <adec:decorative xmlns:adec="http://schemas.microsoft.com/office/drawing/2017/decorative" val="1"/>
              </a:ext>
            </a:extLst>
          </p:cNvPr>
          <p:cNvSpPr/>
          <p:nvPr/>
        </p:nvSpPr>
        <p:spPr>
          <a:xfrm>
            <a:off x="7711456" y="3312071"/>
            <a:ext cx="4311092" cy="1256596"/>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35" name="Rounded Rectangle 3">
            <a:extLst>
              <a:ext uri="{FF2B5EF4-FFF2-40B4-BE49-F238E27FC236}">
                <a16:creationId xmlns:a16="http://schemas.microsoft.com/office/drawing/2014/main" id="{52241268-DB54-4C4A-A36D-29A9A1D3BFD3}"/>
              </a:ext>
              <a:ext uri="{C183D7F6-B498-43B3-948B-1728B52AA6E4}">
                <adec:decorative xmlns:adec="http://schemas.microsoft.com/office/drawing/2017/decorative" val="1"/>
              </a:ext>
            </a:extLst>
          </p:cNvPr>
          <p:cNvSpPr/>
          <p:nvPr/>
        </p:nvSpPr>
        <p:spPr>
          <a:xfrm>
            <a:off x="324449" y="1132517"/>
            <a:ext cx="7020979" cy="1598182"/>
          </a:xfrm>
          <a:prstGeom prst="roundRect">
            <a:avLst>
              <a:gd name="adj" fmla="val 0"/>
            </a:avLst>
          </a:prstGeom>
          <a:solidFill>
            <a:srgbClr val="D5EEFF"/>
          </a:solidFill>
          <a:ln w="12700" cap="flat" cmpd="sng" algn="ctr">
            <a:solidFill>
              <a:srgbClr val="40BAD2"/>
            </a:solidFill>
            <a:prstDash val="solid"/>
            <a:miter lim="800000"/>
          </a:ln>
          <a:effectLst>
            <a:glow rad="25400">
              <a:srgbClr val="FFF8E7">
                <a:alpha val="20000"/>
              </a:srgbClr>
            </a:glow>
            <a:softEdge rad="304800"/>
          </a:effectLst>
        </p:spPr>
        <p:txBody>
          <a:bodyPr rtlCol="0" anchor="ctr"/>
          <a:lstStyle/>
          <a:p>
            <a:pPr algn="ctr"/>
            <a:endParaRPr lang="en-US" sz="1669" kern="0" dirty="0">
              <a:solidFill>
                <a:prstClr val="black">
                  <a:lumMod val="50000"/>
                  <a:lumOff val="50000"/>
                </a:prstClr>
              </a:solidFill>
              <a:latin typeface="Franklin Gothic Demi" panose="020B0703020102020204" pitchFamily="34" charset="0"/>
            </a:endParaRPr>
          </a:p>
        </p:txBody>
      </p:sp>
      <p:pic>
        <p:nvPicPr>
          <p:cNvPr id="7" name="Graphic 6" descr="Decorative image: Open hand with plant with solid black fill">
            <a:extLst>
              <a:ext uri="{FF2B5EF4-FFF2-40B4-BE49-F238E27FC236}">
                <a16:creationId xmlns:a16="http://schemas.microsoft.com/office/drawing/2014/main" id="{89949E19-F60E-46D6-95BC-07003DCAF12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823" y="236745"/>
            <a:ext cx="743419" cy="743419"/>
          </a:xfrm>
          <a:prstGeom prst="rect">
            <a:avLst/>
          </a:prstGeom>
        </p:spPr>
      </p:pic>
      <p:sp>
        <p:nvSpPr>
          <p:cNvPr id="5" name="Title 4">
            <a:extLst>
              <a:ext uri="{FF2B5EF4-FFF2-40B4-BE49-F238E27FC236}">
                <a16:creationId xmlns:a16="http://schemas.microsoft.com/office/drawing/2014/main" id="{FDC4AB73-C57A-477A-BE52-4DE43A07C478}"/>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Supports </a:t>
            </a:r>
            <a:r>
              <a:rPr lang="en-US" sz="1400" dirty="0">
                <a:solidFill>
                  <a:schemeClr val="bg1"/>
                </a:solidFill>
              </a:rPr>
              <a:t>(part 1)</a:t>
            </a:r>
          </a:p>
        </p:txBody>
      </p:sp>
      <p:sp>
        <p:nvSpPr>
          <p:cNvPr id="30" name="Rectangle: Rounded Corners 29">
            <a:extLst>
              <a:ext uri="{FF2B5EF4-FFF2-40B4-BE49-F238E27FC236}">
                <a16:creationId xmlns:a16="http://schemas.microsoft.com/office/drawing/2014/main" id="{E842C8C1-C445-4DCE-8CCE-9CFF9CE6074E}"/>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3">
            <a:extLst>
              <a:ext uri="{FF2B5EF4-FFF2-40B4-BE49-F238E27FC236}">
                <a16:creationId xmlns:a16="http://schemas.microsoft.com/office/drawing/2014/main" id="{452C70CE-4895-4177-9E96-FF1CAA094FCB}"/>
              </a:ext>
              <a:ext uri="{C183D7F6-B498-43B3-948B-1728B52AA6E4}">
                <adec:decorative xmlns:adec="http://schemas.microsoft.com/office/drawing/2017/decorative" val="1"/>
              </a:ext>
            </a:extLst>
          </p:cNvPr>
          <p:cNvSpPr/>
          <p:nvPr/>
        </p:nvSpPr>
        <p:spPr>
          <a:xfrm>
            <a:off x="7465418" y="5756647"/>
            <a:ext cx="4023430" cy="113290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36" name="Graphic 35" descr="Decorative image: Aperture icon with solid black fill">
            <a:extLst>
              <a:ext uri="{FF2B5EF4-FFF2-40B4-BE49-F238E27FC236}">
                <a16:creationId xmlns:a16="http://schemas.microsoft.com/office/drawing/2014/main" id="{4608683E-928D-4E32-857B-F2081F992AAD}"/>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4748" y="1513734"/>
            <a:ext cx="539348" cy="539348"/>
          </a:xfrm>
          <a:prstGeom prst="rect">
            <a:avLst/>
          </a:prstGeom>
        </p:spPr>
      </p:pic>
      <p:sp>
        <p:nvSpPr>
          <p:cNvPr id="37" name="TextBox 36">
            <a:extLst>
              <a:ext uri="{FF2B5EF4-FFF2-40B4-BE49-F238E27FC236}">
                <a16:creationId xmlns:a16="http://schemas.microsoft.com/office/drawing/2014/main" id="{26E645D6-D5B3-47CD-9FF4-37CB9C7B4A53}"/>
              </a:ext>
            </a:extLst>
          </p:cNvPr>
          <p:cNvSpPr txBox="1"/>
          <p:nvPr/>
        </p:nvSpPr>
        <p:spPr>
          <a:xfrm>
            <a:off x="850419" y="1500953"/>
            <a:ext cx="6204722" cy="830997"/>
          </a:xfrm>
          <a:prstGeom prst="rect">
            <a:avLst/>
          </a:prstGeom>
        </p:spPr>
        <p:txBody>
          <a:bodyPr wrap="square">
            <a:spAutoFit/>
          </a:bodyPr>
          <a:lstStyle>
            <a:defPPr>
              <a:defRPr lang="en-US"/>
            </a:defPPr>
            <a:lvl1pPr indent="0">
              <a:buFont typeface="Arial" panose="020B0604020202020204" pitchFamily="34" charset="0"/>
              <a:buNone/>
              <a:defRPr sz="1500"/>
            </a:lvl1pPr>
          </a:lstStyle>
          <a:p>
            <a:r>
              <a:rPr lang="en-US" sz="1600" b="1" dirty="0">
                <a:latin typeface="Calibri" panose="020F0502020204030204" pitchFamily="34" charset="0"/>
                <a:cs typeface="Calibri" panose="020F0502020204030204" pitchFamily="34" charset="0"/>
              </a:rPr>
              <a:t>Support </a:t>
            </a:r>
            <a:r>
              <a:rPr lang="en-US" sz="1600" dirty="0">
                <a:latin typeface="Calibri" panose="020F0502020204030204" pitchFamily="34" charset="0"/>
                <a:cs typeface="Calibri" panose="020F0502020204030204" pitchFamily="34" charset="0"/>
              </a:rPr>
              <a:t>refers to measures, resources or policies that supported or could have supported the community in dealing with issues related to COVID-19. It includes both government-led and individual-led initiatives.</a:t>
            </a:r>
          </a:p>
        </p:txBody>
      </p:sp>
      <p:sp>
        <p:nvSpPr>
          <p:cNvPr id="12" name="TextBox 11">
            <a:extLst>
              <a:ext uri="{FF2B5EF4-FFF2-40B4-BE49-F238E27FC236}">
                <a16:creationId xmlns:a16="http://schemas.microsoft.com/office/drawing/2014/main" id="{C85A6D8E-9F09-49EC-9FC4-4C332060A793}"/>
              </a:ext>
            </a:extLst>
          </p:cNvPr>
          <p:cNvSpPr txBox="1"/>
          <p:nvPr/>
        </p:nvSpPr>
        <p:spPr>
          <a:xfrm>
            <a:off x="897593" y="2550558"/>
            <a:ext cx="4465013" cy="369332"/>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 in the data:</a:t>
            </a:r>
          </a:p>
        </p:txBody>
      </p:sp>
      <p:pic>
        <p:nvPicPr>
          <p:cNvPr id="13" name="Graphic 12" descr="Decorative image: icon of 3 people sitting around a table with solid gray fill">
            <a:extLst>
              <a:ext uri="{FF2B5EF4-FFF2-40B4-BE49-F238E27FC236}">
                <a16:creationId xmlns:a16="http://schemas.microsoft.com/office/drawing/2014/main" id="{D718F64E-7661-4CFC-8EB6-111685D5B4DF}"/>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9999" y="2551078"/>
            <a:ext cx="562592" cy="562592"/>
          </a:xfrm>
          <a:prstGeom prst="rect">
            <a:avLst/>
          </a:prstGeom>
        </p:spPr>
      </p:pic>
      <p:pic>
        <p:nvPicPr>
          <p:cNvPr id="14" name="Graphic 13" descr="Decorative image: icon of a person with solid gray fill">
            <a:extLst>
              <a:ext uri="{FF2B5EF4-FFF2-40B4-BE49-F238E27FC236}">
                <a16:creationId xmlns:a16="http://schemas.microsoft.com/office/drawing/2014/main" id="{35619BE8-E92D-40FB-8ABF-CC966F3EBB97}"/>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1261" y="3214000"/>
            <a:ext cx="480068" cy="480068"/>
          </a:xfrm>
          <a:prstGeom prst="rect">
            <a:avLst/>
          </a:prstGeom>
        </p:spPr>
      </p:pic>
      <p:sp>
        <p:nvSpPr>
          <p:cNvPr id="10" name="Rectangle 9">
            <a:extLst>
              <a:ext uri="{FF2B5EF4-FFF2-40B4-BE49-F238E27FC236}">
                <a16:creationId xmlns:a16="http://schemas.microsoft.com/office/drawing/2014/main" id="{798E5293-4101-4905-9111-15F8B4565A7C}"/>
              </a:ext>
              <a:ext uri="{C183D7F6-B498-43B3-948B-1728B52AA6E4}">
                <adec:decorative xmlns:adec="http://schemas.microsoft.com/office/drawing/2017/decorative" val="1"/>
              </a:ext>
            </a:extLst>
          </p:cNvPr>
          <p:cNvSpPr/>
          <p:nvPr/>
        </p:nvSpPr>
        <p:spPr>
          <a:xfrm rot="5400000">
            <a:off x="145982" y="3285116"/>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5" name="TextBox 14">
            <a:extLst>
              <a:ext uri="{FF2B5EF4-FFF2-40B4-BE49-F238E27FC236}">
                <a16:creationId xmlns:a16="http://schemas.microsoft.com/office/drawing/2014/main" id="{C5275A88-D216-4E1E-B548-FAE1D32F27B2}"/>
              </a:ext>
            </a:extLst>
          </p:cNvPr>
          <p:cNvSpPr txBox="1"/>
          <p:nvPr/>
        </p:nvSpPr>
        <p:spPr>
          <a:xfrm>
            <a:off x="817172" y="2929909"/>
            <a:ext cx="7068395" cy="382341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a:spcAft>
                <a:spcPts val="400"/>
              </a:spcAft>
            </a:pPr>
            <a:r>
              <a:rPr lang="en-US" b="1" dirty="0">
                <a:cs typeface="Calibri" panose="020F0502020204030204" pitchFamily="34" charset="0"/>
              </a:rPr>
              <a:t>Things that were helpful to deal with COVID-19 impacts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Receiving financial support from family and friends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Receiving financial support  from relief program funds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a simplified process and/or getting assistance to apply to financial support programs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positive interactions with staff assisting in program entry points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school staff help connect with available support</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healthcare team contact patients to inform that COVID-19 vaccine had become available to them</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access to a mental health counselor</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easy access to vaccination (people with no mobility issues)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volunteer programs provide transportation and food delivery</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dedicated shopping hours for high-risk groups at grocery stores</a:t>
            </a:r>
          </a:p>
        </p:txBody>
      </p:sp>
      <p:sp>
        <p:nvSpPr>
          <p:cNvPr id="27" name="Rounded Rectangle 3">
            <a:extLst>
              <a:ext uri="{FF2B5EF4-FFF2-40B4-BE49-F238E27FC236}">
                <a16:creationId xmlns:a16="http://schemas.microsoft.com/office/drawing/2014/main" id="{25D81F11-B7E6-467E-A9E1-189307A9A520}"/>
              </a:ext>
              <a:ext uri="{C183D7F6-B498-43B3-948B-1728B52AA6E4}">
                <adec:decorative xmlns:adec="http://schemas.microsoft.com/office/drawing/2017/decorative" val="1"/>
              </a:ext>
            </a:extLst>
          </p:cNvPr>
          <p:cNvSpPr/>
          <p:nvPr/>
        </p:nvSpPr>
        <p:spPr>
          <a:xfrm>
            <a:off x="7706340" y="834017"/>
            <a:ext cx="4485660" cy="2494324"/>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23" name="Graphic 22" descr="Closed quotation mark">
            <a:extLst>
              <a:ext uri="{FF2B5EF4-FFF2-40B4-BE49-F238E27FC236}">
                <a16:creationId xmlns:a16="http://schemas.microsoft.com/office/drawing/2014/main" id="{B2E19C59-558F-47D3-9981-8E15EDA17F0D}"/>
              </a:ext>
              <a:ext uri="{C183D7F6-B498-43B3-948B-1728B52AA6E4}">
                <adec:decorative xmlns:adec="http://schemas.microsoft.com/office/drawing/2017/decorative" val="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7706339" y="817028"/>
            <a:ext cx="558190" cy="564648"/>
          </a:xfrm>
          <a:prstGeom prst="rect">
            <a:avLst/>
          </a:prstGeom>
        </p:spPr>
      </p:pic>
      <p:sp>
        <p:nvSpPr>
          <p:cNvPr id="18" name="TextBox 17">
            <a:extLst>
              <a:ext uri="{FF2B5EF4-FFF2-40B4-BE49-F238E27FC236}">
                <a16:creationId xmlns:a16="http://schemas.microsoft.com/office/drawing/2014/main" id="{4D0B31DD-5D61-4B17-8D64-696D75096950}"/>
              </a:ext>
            </a:extLst>
          </p:cNvPr>
          <p:cNvSpPr txBox="1"/>
          <p:nvPr/>
        </p:nvSpPr>
        <p:spPr>
          <a:xfrm>
            <a:off x="8133898" y="1029702"/>
            <a:ext cx="4006800" cy="2308324"/>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So, I think they paid like $600 or something for rental assistance. That one was really easy because they didn't ask for any annoying paperwork. They didn't make me jump through a million hoops or anything like that. So, they were just nice people. They took my word for it. They didn't give me a hard time. So it was, they were actually nice to deal with.</a:t>
            </a:r>
          </a:p>
          <a:p>
            <a:r>
              <a:rPr lang="en-US" dirty="0"/>
              <a:t>-Interviewee</a:t>
            </a:r>
          </a:p>
        </p:txBody>
      </p:sp>
      <p:pic>
        <p:nvPicPr>
          <p:cNvPr id="33" name="Graphic 32" descr="Closed quotation mark">
            <a:extLst>
              <a:ext uri="{FF2B5EF4-FFF2-40B4-BE49-F238E27FC236}">
                <a16:creationId xmlns:a16="http://schemas.microsoft.com/office/drawing/2014/main" id="{E02885AA-E366-4CBA-95D4-F3B728BD221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flipH="1">
            <a:off x="7750168" y="3302671"/>
            <a:ext cx="564648" cy="564648"/>
          </a:xfrm>
          <a:prstGeom prst="rect">
            <a:avLst/>
          </a:prstGeom>
        </p:spPr>
      </p:pic>
      <p:sp>
        <p:nvSpPr>
          <p:cNvPr id="32" name="TextBox 31">
            <a:extLst>
              <a:ext uri="{FF2B5EF4-FFF2-40B4-BE49-F238E27FC236}">
                <a16:creationId xmlns:a16="http://schemas.microsoft.com/office/drawing/2014/main" id="{13D62523-EB83-4415-9811-1EC3A982D32D}"/>
              </a:ext>
            </a:extLst>
          </p:cNvPr>
          <p:cNvSpPr txBox="1"/>
          <p:nvPr/>
        </p:nvSpPr>
        <p:spPr>
          <a:xfrm>
            <a:off x="8177727" y="3484223"/>
            <a:ext cx="3844821" cy="1323439"/>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Early pandemic we saw a lot of volunteer programs and specialized transportation services pivot to food delivery which was very helpful.</a:t>
            </a:r>
          </a:p>
          <a:p>
            <a:r>
              <a:rPr lang="en-US" dirty="0"/>
              <a:t>-Interviewee</a:t>
            </a:r>
          </a:p>
        </p:txBody>
      </p:sp>
      <p:sp>
        <p:nvSpPr>
          <p:cNvPr id="34" name="Rounded Rectangle 3">
            <a:extLst>
              <a:ext uri="{FF2B5EF4-FFF2-40B4-BE49-F238E27FC236}">
                <a16:creationId xmlns:a16="http://schemas.microsoft.com/office/drawing/2014/main" id="{60B56CFF-6FC7-455B-BE98-F11A3A87BF66}"/>
              </a:ext>
              <a:ext uri="{C183D7F6-B498-43B3-948B-1728B52AA6E4}">
                <adec:decorative xmlns:adec="http://schemas.microsoft.com/office/drawing/2017/decorative" val="1"/>
              </a:ext>
            </a:extLst>
          </p:cNvPr>
          <p:cNvSpPr/>
          <p:nvPr/>
        </p:nvSpPr>
        <p:spPr>
          <a:xfrm>
            <a:off x="7911683" y="4731453"/>
            <a:ext cx="3910638" cy="1132900"/>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26" name="Graphic 25" descr="Closed quotation mark">
            <a:extLst>
              <a:ext uri="{FF2B5EF4-FFF2-40B4-BE49-F238E27FC236}">
                <a16:creationId xmlns:a16="http://schemas.microsoft.com/office/drawing/2014/main" id="{6FD19369-A0D7-48D9-A98D-41CCEE4AB3AA}"/>
              </a:ext>
              <a:ext uri="{C183D7F6-B498-43B3-948B-1728B52AA6E4}">
                <adec:decorative xmlns:adec="http://schemas.microsoft.com/office/drawing/2017/decorative" val="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flipH="1">
            <a:off x="7703110" y="4746671"/>
            <a:ext cx="564648" cy="564648"/>
          </a:xfrm>
          <a:prstGeom prst="rect">
            <a:avLst/>
          </a:prstGeom>
        </p:spPr>
      </p:pic>
      <p:sp>
        <p:nvSpPr>
          <p:cNvPr id="38" name="TextBox 37">
            <a:extLst>
              <a:ext uri="{FF2B5EF4-FFF2-40B4-BE49-F238E27FC236}">
                <a16:creationId xmlns:a16="http://schemas.microsoft.com/office/drawing/2014/main" id="{F43E0FB4-96B1-4132-80DC-AEBDEB50E0F6}"/>
              </a:ext>
            </a:extLst>
          </p:cNvPr>
          <p:cNvSpPr txBox="1"/>
          <p:nvPr/>
        </p:nvSpPr>
        <p:spPr>
          <a:xfrm>
            <a:off x="7240143" y="4889602"/>
            <a:ext cx="4648101" cy="830997"/>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pPr lvl="2"/>
            <a:r>
              <a:rPr lang="en-US" sz="1600" i="1" dirty="0">
                <a:latin typeface="Calibri" panose="020F0502020204030204" pitchFamily="34" charset="0"/>
                <a:cs typeface="Calibri" panose="020F0502020204030204" pitchFamily="34" charset="0"/>
              </a:rPr>
              <a:t>I had one of the success coaches at my school help me find those resources. </a:t>
            </a:r>
          </a:p>
          <a:p>
            <a:pPr lvl="2"/>
            <a:r>
              <a:rPr lang="en-US" sz="1600" i="1" dirty="0">
                <a:latin typeface="Calibri" panose="020F0502020204030204" pitchFamily="34" charset="0"/>
                <a:cs typeface="Calibri" panose="020F0502020204030204" pitchFamily="34" charset="0"/>
              </a:rPr>
              <a:t>-Interviewee</a:t>
            </a:r>
          </a:p>
        </p:txBody>
      </p:sp>
      <p:pic>
        <p:nvPicPr>
          <p:cNvPr id="25" name="Graphic 24" descr="Closed quotation mark">
            <a:extLst>
              <a:ext uri="{FF2B5EF4-FFF2-40B4-BE49-F238E27FC236}">
                <a16:creationId xmlns:a16="http://schemas.microsoft.com/office/drawing/2014/main" id="{D5E7B05B-082B-4051-810B-53795FEDA0EB}"/>
              </a:ext>
              <a:ext uri="{C183D7F6-B498-43B3-948B-1728B52AA6E4}">
                <adec:decorative xmlns:adec="http://schemas.microsoft.com/office/drawing/2017/decorative" val="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flipH="1">
            <a:off x="7750168" y="5781239"/>
            <a:ext cx="564648" cy="564648"/>
          </a:xfrm>
          <a:prstGeom prst="rect">
            <a:avLst/>
          </a:prstGeom>
        </p:spPr>
      </p:pic>
      <p:sp>
        <p:nvSpPr>
          <p:cNvPr id="21" name="TextBox 20">
            <a:extLst>
              <a:ext uri="{FF2B5EF4-FFF2-40B4-BE49-F238E27FC236}">
                <a16:creationId xmlns:a16="http://schemas.microsoft.com/office/drawing/2014/main" id="{942179EE-1DDA-4165-8860-EDD341CCCB1C}"/>
              </a:ext>
            </a:extLst>
          </p:cNvPr>
          <p:cNvSpPr txBox="1"/>
          <p:nvPr/>
        </p:nvSpPr>
        <p:spPr>
          <a:xfrm>
            <a:off x="8239756" y="5946293"/>
            <a:ext cx="3431544" cy="830997"/>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vl3pPr lvl="2">
              <a:defRPr sz="1600" i="1">
                <a:latin typeface="Calibri" panose="020F0502020204030204" pitchFamily="34" charset="0"/>
                <a:cs typeface="Calibri" panose="020F0502020204030204" pitchFamily="34" charset="0"/>
              </a:defRPr>
            </a:lvl3pPr>
          </a:lstStyle>
          <a:p>
            <a:r>
              <a:rPr lang="en-US" dirty="0"/>
              <a:t>I felt like they made it easy to access vaccinations.</a:t>
            </a:r>
          </a:p>
          <a:p>
            <a:r>
              <a:rPr lang="en-US" dirty="0"/>
              <a:t>-Interviewee</a:t>
            </a:r>
          </a:p>
        </p:txBody>
      </p:sp>
    </p:spTree>
    <p:extLst>
      <p:ext uri="{BB962C8B-B14F-4D97-AF65-F5344CB8AC3E}">
        <p14:creationId xmlns:p14="http://schemas.microsoft.com/office/powerpoint/2010/main" val="2999862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Decorative image: Open hand with plant with solid black fill">
            <a:extLst>
              <a:ext uri="{FF2B5EF4-FFF2-40B4-BE49-F238E27FC236}">
                <a16:creationId xmlns:a16="http://schemas.microsoft.com/office/drawing/2014/main" id="{89949E19-F60E-46D6-95BC-07003DCAF12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823" y="236745"/>
            <a:ext cx="743419" cy="743419"/>
          </a:xfrm>
          <a:prstGeom prst="rect">
            <a:avLst/>
          </a:prstGeom>
        </p:spPr>
      </p:pic>
      <p:sp>
        <p:nvSpPr>
          <p:cNvPr id="5" name="Title 4">
            <a:extLst>
              <a:ext uri="{FF2B5EF4-FFF2-40B4-BE49-F238E27FC236}">
                <a16:creationId xmlns:a16="http://schemas.microsoft.com/office/drawing/2014/main" id="{FDC4AB73-C57A-477A-BE52-4DE43A07C478}"/>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Supports </a:t>
            </a:r>
            <a:r>
              <a:rPr lang="en-US" sz="1400" dirty="0">
                <a:solidFill>
                  <a:schemeClr val="bg1"/>
                </a:solidFill>
              </a:rPr>
              <a:t>(part 2)</a:t>
            </a:r>
          </a:p>
        </p:txBody>
      </p:sp>
      <p:sp>
        <p:nvSpPr>
          <p:cNvPr id="26" name="Rectangle: Rounded Corners 25">
            <a:extLst>
              <a:ext uri="{FF2B5EF4-FFF2-40B4-BE49-F238E27FC236}">
                <a16:creationId xmlns:a16="http://schemas.microsoft.com/office/drawing/2014/main" id="{6353718E-823C-4E97-BA25-591C17BE868E}"/>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3">
            <a:extLst>
              <a:ext uri="{FF2B5EF4-FFF2-40B4-BE49-F238E27FC236}">
                <a16:creationId xmlns:a16="http://schemas.microsoft.com/office/drawing/2014/main" id="{4CF71BAF-A1F0-406F-A638-2BC5E27709DE}"/>
              </a:ext>
              <a:ext uri="{C183D7F6-B498-43B3-948B-1728B52AA6E4}">
                <adec:decorative xmlns:adec="http://schemas.microsoft.com/office/drawing/2017/decorative" val="1"/>
              </a:ext>
            </a:extLst>
          </p:cNvPr>
          <p:cNvSpPr/>
          <p:nvPr/>
        </p:nvSpPr>
        <p:spPr>
          <a:xfrm>
            <a:off x="6982774" y="4024121"/>
            <a:ext cx="4643038" cy="2340353"/>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22" name="Rounded Rectangle 3">
            <a:extLst>
              <a:ext uri="{FF2B5EF4-FFF2-40B4-BE49-F238E27FC236}">
                <a16:creationId xmlns:a16="http://schemas.microsoft.com/office/drawing/2014/main" id="{69B5797A-EC62-4F5D-9F46-744E0F991165}"/>
              </a:ext>
              <a:ext uri="{C183D7F6-B498-43B3-948B-1728B52AA6E4}">
                <adec:decorative xmlns:adec="http://schemas.microsoft.com/office/drawing/2017/decorative" val="1"/>
              </a:ext>
            </a:extLst>
          </p:cNvPr>
          <p:cNvSpPr/>
          <p:nvPr/>
        </p:nvSpPr>
        <p:spPr>
          <a:xfrm>
            <a:off x="6928476" y="1574835"/>
            <a:ext cx="4643038" cy="2208327"/>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12" name="TextBox 11">
            <a:extLst>
              <a:ext uri="{FF2B5EF4-FFF2-40B4-BE49-F238E27FC236}">
                <a16:creationId xmlns:a16="http://schemas.microsoft.com/office/drawing/2014/main" id="{C85A6D8E-9F09-49EC-9FC4-4C332060A793}"/>
              </a:ext>
            </a:extLst>
          </p:cNvPr>
          <p:cNvSpPr txBox="1"/>
          <p:nvPr/>
        </p:nvSpPr>
        <p:spPr>
          <a:xfrm>
            <a:off x="897593" y="1535489"/>
            <a:ext cx="4465013" cy="369332"/>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 (cont.):</a:t>
            </a:r>
          </a:p>
        </p:txBody>
      </p:sp>
      <p:pic>
        <p:nvPicPr>
          <p:cNvPr id="13" name="Graphic 12" descr="Decorative image: icon of 3 people sitting around a table with solid gray fill">
            <a:extLst>
              <a:ext uri="{FF2B5EF4-FFF2-40B4-BE49-F238E27FC236}">
                <a16:creationId xmlns:a16="http://schemas.microsoft.com/office/drawing/2014/main" id="{D718F64E-7661-4CFC-8EB6-111685D5B4DF}"/>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536009"/>
            <a:ext cx="562592" cy="562592"/>
          </a:xfrm>
          <a:prstGeom prst="rect">
            <a:avLst/>
          </a:prstGeom>
        </p:spPr>
      </p:pic>
      <p:pic>
        <p:nvPicPr>
          <p:cNvPr id="14" name="Graphic 13" descr="Decorative image: icon of a person with solid gray fill">
            <a:extLst>
              <a:ext uri="{FF2B5EF4-FFF2-40B4-BE49-F238E27FC236}">
                <a16:creationId xmlns:a16="http://schemas.microsoft.com/office/drawing/2014/main" id="{35619BE8-E92D-40FB-8ABF-CC966F3EBB97}"/>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1261" y="2198931"/>
            <a:ext cx="480068" cy="480068"/>
          </a:xfrm>
          <a:prstGeom prst="rect">
            <a:avLst/>
          </a:prstGeom>
        </p:spPr>
      </p:pic>
      <p:sp>
        <p:nvSpPr>
          <p:cNvPr id="18" name="Rectangle 17">
            <a:extLst>
              <a:ext uri="{FF2B5EF4-FFF2-40B4-BE49-F238E27FC236}">
                <a16:creationId xmlns:a16="http://schemas.microsoft.com/office/drawing/2014/main" id="{54A15F6C-3A5B-45A6-92BD-0D28F28B69CC}"/>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5" name="TextBox 14">
            <a:extLst>
              <a:ext uri="{FF2B5EF4-FFF2-40B4-BE49-F238E27FC236}">
                <a16:creationId xmlns:a16="http://schemas.microsoft.com/office/drawing/2014/main" id="{C5275A88-D216-4E1E-B548-FAE1D32F27B2}"/>
              </a:ext>
            </a:extLst>
          </p:cNvPr>
          <p:cNvSpPr txBox="1"/>
          <p:nvPr/>
        </p:nvSpPr>
        <p:spPr>
          <a:xfrm>
            <a:off x="817173" y="1914840"/>
            <a:ext cx="5779570" cy="368677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a:spcAft>
                <a:spcPts val="400"/>
              </a:spcAft>
            </a:pPr>
            <a:r>
              <a:rPr lang="en-US" b="1" dirty="0">
                <a:cs typeface="Calibri" panose="020F0502020204030204" pitchFamily="34" charset="0"/>
              </a:rPr>
              <a:t>Barriers to accessing the available support programs </a:t>
            </a:r>
            <a:r>
              <a:rPr lang="en-US" dirty="0">
                <a:cs typeface="Calibri" panose="020F0502020204030204" pitchFamily="34" charset="0"/>
              </a:rPr>
              <a:t>(e.g. unemployment benefits, rental assistance programs)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Lack of </a:t>
            </a:r>
            <a:r>
              <a:rPr lang="en-US" sz="1600" u="sng" dirty="0">
                <a:latin typeface="Calibri" panose="020F0502020204030204" pitchFamily="34" charset="0"/>
                <a:cs typeface="Calibri" panose="020F0502020204030204" pitchFamily="34" charset="0"/>
              </a:rPr>
              <a:t>awareness</a:t>
            </a:r>
            <a:r>
              <a:rPr lang="en-US" sz="1600" dirty="0">
                <a:latin typeface="Calibri" panose="020F0502020204030204" pitchFamily="34" charset="0"/>
                <a:cs typeface="Calibri" panose="020F0502020204030204" pitchFamily="34" charset="0"/>
              </a:rPr>
              <a:t> about what was available, at times linked to not having information about resources produced accessibly</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Being unclear about the </a:t>
            </a:r>
            <a:r>
              <a:rPr lang="en-US" sz="1600" u="sng" dirty="0">
                <a:latin typeface="Calibri" panose="020F0502020204030204" pitchFamily="34" charset="0"/>
                <a:cs typeface="Calibri" panose="020F0502020204030204" pitchFamily="34" charset="0"/>
              </a:rPr>
              <a:t>application process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Feeling like a </a:t>
            </a:r>
            <a:r>
              <a:rPr lang="en-US" sz="1600" u="sng" dirty="0">
                <a:latin typeface="Calibri" panose="020F0502020204030204" pitchFamily="34" charset="0"/>
                <a:cs typeface="Calibri" panose="020F0502020204030204" pitchFamily="34" charset="0"/>
              </a:rPr>
              <a:t>struggle</a:t>
            </a:r>
            <a:r>
              <a:rPr lang="en-US" sz="1600" dirty="0">
                <a:latin typeface="Calibri" panose="020F0502020204030204" pitchFamily="34" charset="0"/>
                <a:cs typeface="Calibri" panose="020F0502020204030204" pitchFamily="34" charset="0"/>
              </a:rPr>
              <a:t> when trying to apply for assistance</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Not meeting certain application </a:t>
            </a:r>
            <a:r>
              <a:rPr lang="en-US" sz="1600" u="sng" dirty="0">
                <a:latin typeface="Calibri" panose="020F0502020204030204" pitchFamily="34" charset="0"/>
                <a:cs typeface="Calibri" panose="020F0502020204030204" pitchFamily="34" charset="0"/>
              </a:rPr>
              <a:t>requirements</a:t>
            </a:r>
            <a:r>
              <a:rPr lang="en-US" sz="1600" dirty="0">
                <a:latin typeface="Calibri" panose="020F0502020204030204" pitchFamily="34" charset="0"/>
                <a:cs typeface="Calibri" panose="020F0502020204030204" pitchFamily="34" charset="0"/>
              </a:rPr>
              <a:t>, e.g. having a previous heating bill to receive utility assistance</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Lack of </a:t>
            </a:r>
            <a:r>
              <a:rPr lang="en-US" sz="1600" u="sng" dirty="0">
                <a:latin typeface="Calibri" panose="020F0502020204030204" pitchFamily="34" charset="0"/>
                <a:cs typeface="Calibri" panose="020F0502020204030204" pitchFamily="34" charset="0"/>
              </a:rPr>
              <a:t>support</a:t>
            </a:r>
            <a:r>
              <a:rPr lang="en-US" sz="1600" dirty="0">
                <a:latin typeface="Calibri" panose="020F0502020204030204" pitchFamily="34" charset="0"/>
                <a:cs typeface="Calibri" panose="020F0502020204030204" pitchFamily="34" charset="0"/>
              </a:rPr>
              <a:t> from landlord to apply for rental assistance</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Feeling </a:t>
            </a:r>
            <a:r>
              <a:rPr lang="en-US" sz="1600" u="sng" dirty="0">
                <a:latin typeface="Calibri" panose="020F0502020204030204" pitchFamily="34" charset="0"/>
                <a:cs typeface="Calibri" panose="020F0502020204030204" pitchFamily="34" charset="0"/>
              </a:rPr>
              <a:t>uncomfortable</a:t>
            </a:r>
            <a:r>
              <a:rPr lang="en-US" sz="1600" dirty="0">
                <a:latin typeface="Calibri" panose="020F0502020204030204" pitchFamily="34" charset="0"/>
                <a:cs typeface="Calibri" panose="020F0502020204030204" pitchFamily="34" charset="0"/>
              </a:rPr>
              <a:t> receiving assistance</a:t>
            </a:r>
          </a:p>
          <a:p>
            <a:pPr lvl="1">
              <a:buSzPct val="95000"/>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p:txBody>
      </p:sp>
      <p:pic>
        <p:nvPicPr>
          <p:cNvPr id="23" name="Graphic 22" descr="Closed quotation mark">
            <a:extLst>
              <a:ext uri="{FF2B5EF4-FFF2-40B4-BE49-F238E27FC236}">
                <a16:creationId xmlns:a16="http://schemas.microsoft.com/office/drawing/2014/main" id="{B86DCE9E-069F-4559-A759-FF5F7DC486B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6982774" y="1574947"/>
            <a:ext cx="564648" cy="564648"/>
          </a:xfrm>
          <a:prstGeom prst="rect">
            <a:avLst/>
          </a:prstGeom>
        </p:spPr>
      </p:pic>
      <p:sp>
        <p:nvSpPr>
          <p:cNvPr id="16" name="TextBox 15">
            <a:extLst>
              <a:ext uri="{FF2B5EF4-FFF2-40B4-BE49-F238E27FC236}">
                <a16:creationId xmlns:a16="http://schemas.microsoft.com/office/drawing/2014/main" id="{BD8FF650-E85B-408F-A3AC-E92F6685456D}"/>
              </a:ext>
            </a:extLst>
          </p:cNvPr>
          <p:cNvSpPr txBox="1"/>
          <p:nvPr/>
        </p:nvSpPr>
        <p:spPr>
          <a:xfrm>
            <a:off x="6982774" y="1728939"/>
            <a:ext cx="4247929" cy="1924886"/>
          </a:xfrm>
          <a:prstGeom prst="rect">
            <a:avLst/>
          </a:prstGeom>
          <a:noFill/>
        </p:spPr>
        <p:txBody>
          <a:bodyPr wrap="square">
            <a:spAutoFit/>
          </a:bodyPr>
          <a:lstStyle/>
          <a:p>
            <a:pPr marL="457200" marR="0">
              <a:lnSpc>
                <a:spcPct val="107000"/>
              </a:lnSpc>
              <a:spcBef>
                <a:spcPts val="0"/>
              </a:spcBef>
            </a:pPr>
            <a:r>
              <a:rPr lang="en-US" sz="1600" i="1" dirty="0">
                <a:effectLst/>
                <a:latin typeface="Calibri" panose="020F0502020204030204" pitchFamily="34" charset="0"/>
                <a:ea typeface="Calibri" panose="020F0502020204030204" pitchFamily="34" charset="0"/>
                <a:cs typeface="Times New Roman" panose="02020603050405020304" pitchFamily="18" charset="0"/>
              </a:rPr>
              <a:t>...fighting with insurance to get [medication]... Yeah, that was not fun, and then fighting with the people for unemployment. And I'm sick during this period, I mean, it's like insane, I should not have been dealing with all of that at once.</a:t>
            </a:r>
          </a:p>
          <a:p>
            <a:pPr marL="457200" marR="0">
              <a:lnSpc>
                <a:spcPct val="107000"/>
              </a:lnSpc>
              <a:spcBef>
                <a:spcPts val="0"/>
              </a:spcBef>
            </a:pPr>
            <a:r>
              <a:rPr lang="en-US" sz="1600" i="1" dirty="0">
                <a:latin typeface="Calibri" panose="020F0502020204030204" pitchFamily="34" charset="0"/>
                <a:ea typeface="+mn-lt"/>
                <a:cs typeface="Calibri" panose="020F0502020204030204" pitchFamily="34" charset="0"/>
              </a:rPr>
              <a:t>-Interviewee</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5" name="Graphic 24" descr="Closed quotation mark">
            <a:extLst>
              <a:ext uri="{FF2B5EF4-FFF2-40B4-BE49-F238E27FC236}">
                <a16:creationId xmlns:a16="http://schemas.microsoft.com/office/drawing/2014/main" id="{9D9F4C71-0CBC-4D40-9B39-DF92620ED88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7037072" y="4024233"/>
            <a:ext cx="564648" cy="564648"/>
          </a:xfrm>
          <a:prstGeom prst="rect">
            <a:avLst/>
          </a:prstGeom>
        </p:spPr>
      </p:pic>
      <p:sp>
        <p:nvSpPr>
          <p:cNvPr id="21" name="TextBox 20">
            <a:extLst>
              <a:ext uri="{FF2B5EF4-FFF2-40B4-BE49-F238E27FC236}">
                <a16:creationId xmlns:a16="http://schemas.microsoft.com/office/drawing/2014/main" id="{43561EBA-7E9C-461E-BEDA-CD1AF817C776}"/>
              </a:ext>
            </a:extLst>
          </p:cNvPr>
          <p:cNvSpPr txBox="1"/>
          <p:nvPr/>
        </p:nvSpPr>
        <p:spPr>
          <a:xfrm>
            <a:off x="7043854" y="4286492"/>
            <a:ext cx="4330973" cy="2188356"/>
          </a:xfrm>
          <a:prstGeom prst="rect">
            <a:avLst/>
          </a:prstGeom>
          <a:noFill/>
        </p:spPr>
        <p:txBody>
          <a:bodyPr wrap="square">
            <a:spAutoFit/>
          </a:bodyPr>
          <a:lstStyle>
            <a:defPPr>
              <a:defRPr lang="en-US"/>
            </a:defPPr>
            <a:lvl1pPr marL="457200" marR="0">
              <a:lnSpc>
                <a:spcPct val="107000"/>
              </a:lnSpc>
              <a:spcBef>
                <a:spcPts val="0"/>
              </a:spcBef>
              <a:spcAft>
                <a:spcPts val="800"/>
              </a:spcAft>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a:spcAft>
                <a:spcPts val="0"/>
              </a:spcAft>
            </a:pPr>
            <a:r>
              <a:rPr lang="en-US" i="1" dirty="0"/>
              <a:t>You know, someone told me like ‘you should apply for food stamps because you don't have anything in your house’. You know, because I wasn't able to go to a food bank, I wasn't comfortable with that [applying for food stamps]...</a:t>
            </a:r>
          </a:p>
          <a:p>
            <a:pPr>
              <a:spcAft>
                <a:spcPts val="0"/>
              </a:spcAft>
            </a:pPr>
            <a:r>
              <a:rPr lang="en-US" i="1" dirty="0"/>
              <a:t>-Interviewee</a:t>
            </a:r>
          </a:p>
          <a:p>
            <a:pPr>
              <a:spcAft>
                <a:spcPts val="0"/>
              </a:spcAft>
            </a:pPr>
            <a:endParaRPr lang="en-US" i="1" dirty="0"/>
          </a:p>
        </p:txBody>
      </p:sp>
    </p:spTree>
    <p:extLst>
      <p:ext uri="{BB962C8B-B14F-4D97-AF65-F5344CB8AC3E}">
        <p14:creationId xmlns:p14="http://schemas.microsoft.com/office/powerpoint/2010/main" val="1006157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
            <a:extLst>
              <a:ext uri="{FF2B5EF4-FFF2-40B4-BE49-F238E27FC236}">
                <a16:creationId xmlns:a16="http://schemas.microsoft.com/office/drawing/2014/main" id="{2D9F6A5A-5AB2-4B4B-94DD-6A6283B11A3B}"/>
              </a:ext>
              <a:ext uri="{C183D7F6-B498-43B3-948B-1728B52AA6E4}">
                <adec:decorative xmlns:adec="http://schemas.microsoft.com/office/drawing/2017/decorative" val="1"/>
              </a:ext>
            </a:extLst>
          </p:cNvPr>
          <p:cNvSpPr/>
          <p:nvPr/>
        </p:nvSpPr>
        <p:spPr>
          <a:xfrm>
            <a:off x="6781745" y="1535489"/>
            <a:ext cx="4643038" cy="2694796"/>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22" name="Rounded Rectangle 3">
            <a:extLst>
              <a:ext uri="{FF2B5EF4-FFF2-40B4-BE49-F238E27FC236}">
                <a16:creationId xmlns:a16="http://schemas.microsoft.com/office/drawing/2014/main" id="{69B5797A-EC62-4F5D-9F46-744E0F991165}"/>
              </a:ext>
              <a:ext uri="{C183D7F6-B498-43B3-948B-1728B52AA6E4}">
                <adec:decorative xmlns:adec="http://schemas.microsoft.com/office/drawing/2017/decorative" val="1"/>
              </a:ext>
            </a:extLst>
          </p:cNvPr>
          <p:cNvSpPr/>
          <p:nvPr/>
        </p:nvSpPr>
        <p:spPr>
          <a:xfrm>
            <a:off x="7681753" y="4532754"/>
            <a:ext cx="4445224" cy="2126907"/>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20" name="Rectangle: Rounded Corners 19">
            <a:extLst>
              <a:ext uri="{FF2B5EF4-FFF2-40B4-BE49-F238E27FC236}">
                <a16:creationId xmlns:a16="http://schemas.microsoft.com/office/drawing/2014/main" id="{A1920C09-80E0-4A57-A1D4-CAD4BE6D62C0}"/>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Decorative image: Open hand with plant with solid black fill">
            <a:extLst>
              <a:ext uri="{FF2B5EF4-FFF2-40B4-BE49-F238E27FC236}">
                <a16:creationId xmlns:a16="http://schemas.microsoft.com/office/drawing/2014/main" id="{89949E19-F60E-46D6-95BC-07003DCAF12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823" y="236745"/>
            <a:ext cx="743419" cy="743419"/>
          </a:xfrm>
          <a:prstGeom prst="rect">
            <a:avLst/>
          </a:prstGeom>
        </p:spPr>
      </p:pic>
      <p:sp>
        <p:nvSpPr>
          <p:cNvPr id="5" name="Title 4">
            <a:extLst>
              <a:ext uri="{FF2B5EF4-FFF2-40B4-BE49-F238E27FC236}">
                <a16:creationId xmlns:a16="http://schemas.microsoft.com/office/drawing/2014/main" id="{FDC4AB73-C57A-477A-BE52-4DE43A07C478}"/>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Supports </a:t>
            </a:r>
            <a:r>
              <a:rPr lang="en-US" sz="1400" dirty="0">
                <a:solidFill>
                  <a:schemeClr val="bg1"/>
                </a:solidFill>
              </a:rPr>
              <a:t>(part 3)</a:t>
            </a:r>
          </a:p>
        </p:txBody>
      </p:sp>
      <p:sp>
        <p:nvSpPr>
          <p:cNvPr id="12" name="TextBox 11">
            <a:extLst>
              <a:ext uri="{FF2B5EF4-FFF2-40B4-BE49-F238E27FC236}">
                <a16:creationId xmlns:a16="http://schemas.microsoft.com/office/drawing/2014/main" id="{C85A6D8E-9F09-49EC-9FC4-4C332060A793}"/>
              </a:ext>
            </a:extLst>
          </p:cNvPr>
          <p:cNvSpPr txBox="1"/>
          <p:nvPr/>
        </p:nvSpPr>
        <p:spPr>
          <a:xfrm>
            <a:off x="897593" y="1535489"/>
            <a:ext cx="4465013" cy="369332"/>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 (cont.):</a:t>
            </a:r>
          </a:p>
        </p:txBody>
      </p:sp>
      <p:pic>
        <p:nvPicPr>
          <p:cNvPr id="13" name="Graphic 12" descr="Decorative image: icon of 3 people sitting around a table with solid gray fill">
            <a:extLst>
              <a:ext uri="{FF2B5EF4-FFF2-40B4-BE49-F238E27FC236}">
                <a16:creationId xmlns:a16="http://schemas.microsoft.com/office/drawing/2014/main" id="{D718F64E-7661-4CFC-8EB6-111685D5B4DF}"/>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536009"/>
            <a:ext cx="562592" cy="562592"/>
          </a:xfrm>
          <a:prstGeom prst="rect">
            <a:avLst/>
          </a:prstGeom>
        </p:spPr>
      </p:pic>
      <p:pic>
        <p:nvPicPr>
          <p:cNvPr id="14" name="Graphic 13" descr="Decorative image: icon of a person with solid gray fill">
            <a:extLst>
              <a:ext uri="{FF2B5EF4-FFF2-40B4-BE49-F238E27FC236}">
                <a16:creationId xmlns:a16="http://schemas.microsoft.com/office/drawing/2014/main" id="{35619BE8-E92D-40FB-8ABF-CC966F3EBB97}"/>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1261" y="2198931"/>
            <a:ext cx="480068" cy="480068"/>
          </a:xfrm>
          <a:prstGeom prst="rect">
            <a:avLst/>
          </a:prstGeom>
        </p:spPr>
      </p:pic>
      <p:sp>
        <p:nvSpPr>
          <p:cNvPr id="18" name="Rectangle 17">
            <a:extLst>
              <a:ext uri="{FF2B5EF4-FFF2-40B4-BE49-F238E27FC236}">
                <a16:creationId xmlns:a16="http://schemas.microsoft.com/office/drawing/2014/main" id="{54A15F6C-3A5B-45A6-92BD-0D28F28B69CC}"/>
              </a:ext>
              <a:ext uri="{C183D7F6-B498-43B3-948B-1728B52AA6E4}">
                <adec:decorative xmlns:adec="http://schemas.microsoft.com/office/drawing/2017/decorative" val="1"/>
              </a:ext>
            </a:extLst>
          </p:cNvPr>
          <p:cNvSpPr/>
          <p:nvPr/>
        </p:nvSpPr>
        <p:spPr>
          <a:xfrm rot="5400000">
            <a:off x="145982" y="227004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5" name="TextBox 14">
            <a:extLst>
              <a:ext uri="{FF2B5EF4-FFF2-40B4-BE49-F238E27FC236}">
                <a16:creationId xmlns:a16="http://schemas.microsoft.com/office/drawing/2014/main" id="{C5275A88-D216-4E1E-B548-FAE1D32F27B2}"/>
              </a:ext>
            </a:extLst>
          </p:cNvPr>
          <p:cNvSpPr txBox="1"/>
          <p:nvPr/>
        </p:nvSpPr>
        <p:spPr>
          <a:xfrm>
            <a:off x="817173" y="1914840"/>
            <a:ext cx="5779570" cy="4843634"/>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a:spcAft>
                <a:spcPts val="400"/>
              </a:spcAft>
            </a:pPr>
            <a:r>
              <a:rPr lang="en-US" b="1" dirty="0">
                <a:cs typeface="Calibri" panose="020F0502020204030204" pitchFamily="34" charset="0"/>
              </a:rPr>
              <a:t>Supports that would have been helpful to have</a:t>
            </a:r>
            <a:endParaRPr lang="en-US" dirty="0">
              <a:cs typeface="Calibri" panose="020F0502020204030204" pitchFamily="34" charset="0"/>
            </a:endParaRP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economic impact payments (or “stimulus money”) made available quicker and more frequently</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higher dollar amount per household in food stamps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more available resources for people suffering from domestic violence</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Ensuring that everyone has access to health care, including mental health services</a:t>
            </a:r>
          </a:p>
          <a:p>
            <a:pPr lvl="2" indent="-285750">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Having more support programs and emergency shelter for people experiencing domestic violence</a:t>
            </a:r>
          </a:p>
          <a:p>
            <a:pPr marL="628650" lvl="2">
              <a:spcAft>
                <a:spcPts val="400"/>
              </a:spcAft>
              <a:buSzPct val="95000"/>
            </a:pPr>
            <a:endParaRPr lang="en-US" sz="300" dirty="0">
              <a:latin typeface="Calibri" panose="020F0502020204030204" pitchFamily="34" charset="0"/>
              <a:cs typeface="Calibri" panose="020F0502020204030204" pitchFamily="34" charset="0"/>
            </a:endParaRPr>
          </a:p>
          <a:p>
            <a:pPr marL="514350" lvl="2" indent="-285750">
              <a:lnSpc>
                <a:spcPct val="107000"/>
              </a:lnSpc>
              <a:spcAft>
                <a:spcPts val="400"/>
              </a:spcAft>
              <a:buSzPct val="95000"/>
              <a:buFont typeface="Wingdings" panose="05000000000000000000" pitchFamily="2" charset="2"/>
              <a:buChar char="§"/>
            </a:pPr>
            <a:r>
              <a:rPr lang="en-US" sz="1600" b="1" dirty="0">
                <a:latin typeface="Calibri" panose="020F0502020204030204" pitchFamily="34" charset="0"/>
                <a:cs typeface="Calibri" panose="020F0502020204030204" pitchFamily="34" charset="0"/>
              </a:rPr>
              <a:t>The need to anticipate unique needs and provide helpful guidance to assist people living with disabilities</a:t>
            </a:r>
          </a:p>
          <a:p>
            <a:pPr lvl="2" indent="-285750">
              <a:lnSpc>
                <a:spcPct val="107000"/>
              </a:lnSpc>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Examples: producing accessible public health communication, distributing free infection prevention supplies, recognizing the need for clear masks to aid in communication</a:t>
            </a:r>
            <a:endParaRPr lang="en-US" sz="1600" b="1" dirty="0">
              <a:latin typeface="Calibri" panose="020F0502020204030204" pitchFamily="34" charset="0"/>
              <a:cs typeface="Calibri" panose="020F0502020204030204" pitchFamily="34" charset="0"/>
            </a:endParaRPr>
          </a:p>
        </p:txBody>
      </p:sp>
      <p:pic>
        <p:nvPicPr>
          <p:cNvPr id="32" name="Graphic 31" descr="Closed quotation mark">
            <a:extLst>
              <a:ext uri="{FF2B5EF4-FFF2-40B4-BE49-F238E27FC236}">
                <a16:creationId xmlns:a16="http://schemas.microsoft.com/office/drawing/2014/main" id="{46508F87-D94B-4C0F-8B44-FFC957300F6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6781745" y="1646643"/>
            <a:ext cx="564648" cy="564648"/>
          </a:xfrm>
          <a:prstGeom prst="rect">
            <a:avLst/>
          </a:prstGeom>
        </p:spPr>
      </p:pic>
      <p:sp>
        <p:nvSpPr>
          <p:cNvPr id="33" name="TextBox 32">
            <a:extLst>
              <a:ext uri="{FF2B5EF4-FFF2-40B4-BE49-F238E27FC236}">
                <a16:creationId xmlns:a16="http://schemas.microsoft.com/office/drawing/2014/main" id="{33463DE4-EAC1-400D-952A-1DB4566BC1F6}"/>
              </a:ext>
            </a:extLst>
          </p:cNvPr>
          <p:cNvSpPr txBox="1"/>
          <p:nvPr/>
        </p:nvSpPr>
        <p:spPr>
          <a:xfrm>
            <a:off x="6794452" y="1812746"/>
            <a:ext cx="4446351" cy="2188356"/>
          </a:xfrm>
          <a:prstGeom prst="rect">
            <a:avLst/>
          </a:prstGeom>
          <a:noFill/>
        </p:spPr>
        <p:txBody>
          <a:bodyPr wrap="square">
            <a:spAutoFit/>
          </a:bodyPr>
          <a:lstStyle>
            <a:defPPr>
              <a:defRPr lang="en-US"/>
            </a:defPPr>
            <a:lvl1pPr marL="457200" marR="0">
              <a:lnSpc>
                <a:spcPct val="107000"/>
              </a:lnSpc>
              <a:spcBef>
                <a:spcPts val="0"/>
              </a:spcBef>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i="1" dirty="0"/>
              <a:t>Extra money would have helped. I've seen estimates that it costs people with disabilities an average of $18,000/year for unreimbursed medical costs, and I suspect the pandemic significantly increased that. Being able to afford a cab, for those who don't drive is expensive, and could have lessened isolation.</a:t>
            </a:r>
          </a:p>
          <a:p>
            <a:r>
              <a:rPr lang="en-US" i="1" dirty="0"/>
              <a:t>-KCDC</a:t>
            </a:r>
          </a:p>
        </p:txBody>
      </p:sp>
      <p:pic>
        <p:nvPicPr>
          <p:cNvPr id="23" name="Graphic 22" descr="Closed quotation mark">
            <a:extLst>
              <a:ext uri="{FF2B5EF4-FFF2-40B4-BE49-F238E27FC236}">
                <a16:creationId xmlns:a16="http://schemas.microsoft.com/office/drawing/2014/main" id="{B86DCE9E-069F-4559-A759-FF5F7DC486B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7513866" y="4520017"/>
            <a:ext cx="564648" cy="564648"/>
          </a:xfrm>
          <a:prstGeom prst="rect">
            <a:avLst/>
          </a:prstGeom>
        </p:spPr>
      </p:pic>
      <p:sp>
        <p:nvSpPr>
          <p:cNvPr id="16" name="TextBox 15">
            <a:extLst>
              <a:ext uri="{FF2B5EF4-FFF2-40B4-BE49-F238E27FC236}">
                <a16:creationId xmlns:a16="http://schemas.microsoft.com/office/drawing/2014/main" id="{BD8FF650-E85B-408F-A3AC-E92F6685456D}"/>
              </a:ext>
            </a:extLst>
          </p:cNvPr>
          <p:cNvSpPr txBox="1"/>
          <p:nvPr/>
        </p:nvSpPr>
        <p:spPr>
          <a:xfrm>
            <a:off x="7513866" y="4634025"/>
            <a:ext cx="4247929" cy="1661417"/>
          </a:xfrm>
          <a:prstGeom prst="rect">
            <a:avLst/>
          </a:prstGeom>
          <a:noFill/>
        </p:spPr>
        <p:txBody>
          <a:bodyPr wrap="square">
            <a:spAutoFit/>
          </a:bodyPr>
          <a:lstStyle/>
          <a:p>
            <a:pPr marL="457200" marR="0">
              <a:lnSpc>
                <a:spcPct val="107000"/>
              </a:lnSpc>
              <a:spcBef>
                <a:spcPts val="0"/>
              </a:spcBef>
            </a:pPr>
            <a:r>
              <a:rPr lang="en-US" sz="1600" i="1" dirty="0">
                <a:effectLst/>
                <a:latin typeface="Calibri" panose="020F0502020204030204" pitchFamily="34" charset="0"/>
                <a:ea typeface="Calibri" panose="020F0502020204030204" pitchFamily="34" charset="0"/>
                <a:cs typeface="Times New Roman" panose="02020603050405020304" pitchFamily="18" charset="0"/>
              </a:rPr>
              <a:t>...making sure that everybody has access to mental health services free of charge as well. Because I know that depression... spiked a lot during the pandemic and people didn't know where to go for help.</a:t>
            </a:r>
          </a:p>
          <a:p>
            <a:pPr marL="457200" marR="0">
              <a:lnSpc>
                <a:spcPct val="107000"/>
              </a:lnSpc>
              <a:spcBef>
                <a:spcPts val="0"/>
              </a:spcBef>
            </a:pPr>
            <a:r>
              <a:rPr lang="en-US" sz="1600" i="1" dirty="0">
                <a:latin typeface="Calibri" panose="020F0502020204030204" pitchFamily="34" charset="0"/>
                <a:ea typeface="+mn-lt"/>
                <a:cs typeface="Calibri" panose="020F0502020204030204" pitchFamily="34" charset="0"/>
              </a:rPr>
              <a:t> -Interviewee</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0231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Decorative image: Clipboard Checked with solid black fill">
            <a:extLst>
              <a:ext uri="{FF2B5EF4-FFF2-40B4-BE49-F238E27FC236}">
                <a16:creationId xmlns:a16="http://schemas.microsoft.com/office/drawing/2014/main" id="{6B2F2938-0399-47DB-A363-3FA886AC612C}"/>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2247" y="2492254"/>
            <a:ext cx="1395696" cy="1395696"/>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4186989"/>
            <a:ext cx="12192000" cy="2671011"/>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270933" y="4516934"/>
            <a:ext cx="1117600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mn-lt"/>
                <a:ea typeface="+mn-ea"/>
                <a:cs typeface="+mn-cs"/>
              </a:rPr>
              <a:t>Other Themes </a:t>
            </a:r>
            <a:r>
              <a:rPr kumimoji="0" lang="en-US" sz="3600" b="0" i="0" u="none" strike="noStrike" kern="1200" cap="none" spc="0" normalizeH="0" baseline="0" noProof="0" dirty="0">
                <a:ln>
                  <a:noFill/>
                </a:ln>
                <a:solidFill>
                  <a:srgbClr val="0071BC"/>
                </a:solidFill>
                <a:effectLst/>
                <a:uLnTx/>
                <a:uFillTx/>
                <a:latin typeface="+mn-lt"/>
                <a:ea typeface="+mn-ea"/>
                <a:cs typeface="+mn-cs"/>
              </a:rPr>
              <a:t>(section)</a:t>
            </a:r>
            <a:endParaRPr kumimoji="0" lang="en-US" sz="2000" b="0" i="0" u="none" strike="noStrike" kern="1200" cap="none" spc="0" normalizeH="0" baseline="0" noProof="0" dirty="0">
              <a:ln>
                <a:noFill/>
              </a:ln>
              <a:solidFill>
                <a:srgbClr val="0071BC"/>
              </a:solidFill>
              <a:effectLst/>
              <a:uLnTx/>
              <a:uFillTx/>
              <a:latin typeface="+mn-lt"/>
              <a:ea typeface="+mn-ea"/>
              <a:cs typeface="+mn-cs"/>
            </a:endParaRPr>
          </a:p>
        </p:txBody>
      </p:sp>
    </p:spTree>
    <p:extLst>
      <p:ext uri="{BB962C8B-B14F-4D97-AF65-F5344CB8AC3E}">
        <p14:creationId xmlns:p14="http://schemas.microsoft.com/office/powerpoint/2010/main" val="2681259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Decorative image: Needle with solid black fill">
            <a:extLst>
              <a:ext uri="{FF2B5EF4-FFF2-40B4-BE49-F238E27FC236}">
                <a16:creationId xmlns:a16="http://schemas.microsoft.com/office/drawing/2014/main" id="{C02D1044-D76F-41E5-A9B2-C4E93ADF41CC}"/>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2898" y="371012"/>
            <a:ext cx="584594" cy="584594"/>
          </a:xfrm>
          <a:prstGeom prst="rect">
            <a:avLst/>
          </a:prstGeom>
        </p:spPr>
      </p:pic>
      <p:sp>
        <p:nvSpPr>
          <p:cNvPr id="5" name="Title 4">
            <a:extLst>
              <a:ext uri="{FF2B5EF4-FFF2-40B4-BE49-F238E27FC236}">
                <a16:creationId xmlns:a16="http://schemas.microsoft.com/office/drawing/2014/main" id="{34CA2AA3-7847-4A22-9CA8-A02E42BF7058}"/>
              </a:ext>
              <a:ext uri="{C183D7F6-B498-43B3-948B-1728B52AA6E4}">
                <adec:decorative xmlns:adec="http://schemas.microsoft.com/office/drawing/2017/decorative" val="0"/>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Vaccination</a:t>
            </a:r>
          </a:p>
        </p:txBody>
      </p:sp>
      <p:sp>
        <p:nvSpPr>
          <p:cNvPr id="29" name="Rectangle: Rounded Corners 28">
            <a:extLst>
              <a:ext uri="{FF2B5EF4-FFF2-40B4-BE49-F238E27FC236}">
                <a16:creationId xmlns:a16="http://schemas.microsoft.com/office/drawing/2014/main" id="{DA245BB0-D67C-4984-94C9-02BDC1073983}"/>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3FFD6F89-9787-4008-9302-5242387FCA81}"/>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 in the data:</a:t>
            </a:r>
          </a:p>
        </p:txBody>
      </p:sp>
      <p:pic>
        <p:nvPicPr>
          <p:cNvPr id="22" name="Graphic 21" descr="Decorative image: icon of 3 people sitting around a table with solid gray fill">
            <a:extLst>
              <a:ext uri="{FF2B5EF4-FFF2-40B4-BE49-F238E27FC236}">
                <a16:creationId xmlns:a16="http://schemas.microsoft.com/office/drawing/2014/main" id="{9F4C6074-F0C9-4C72-AF99-45BC9A7CC81B}"/>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950684"/>
            <a:ext cx="562592" cy="562592"/>
          </a:xfrm>
          <a:prstGeom prst="rect">
            <a:avLst/>
          </a:prstGeom>
        </p:spPr>
      </p:pic>
      <p:sp>
        <p:nvSpPr>
          <p:cNvPr id="21" name="Rectangle 20">
            <a:extLst>
              <a:ext uri="{FF2B5EF4-FFF2-40B4-BE49-F238E27FC236}">
                <a16:creationId xmlns:a16="http://schemas.microsoft.com/office/drawing/2014/main" id="{2BF113BA-4CA0-44A3-AFAE-9D9D9A6480F3}"/>
              </a:ext>
              <a:ext uri="{C183D7F6-B498-43B3-948B-1728B52AA6E4}">
                <adec:decorative xmlns:adec="http://schemas.microsoft.com/office/drawing/2017/decorative" val="1"/>
              </a:ext>
            </a:extLst>
          </p:cNvPr>
          <p:cNvSpPr/>
          <p:nvPr/>
        </p:nvSpPr>
        <p:spPr>
          <a:xfrm rot="5400000">
            <a:off x="145982" y="2684722"/>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4" name="TextBox 23">
            <a:extLst>
              <a:ext uri="{FF2B5EF4-FFF2-40B4-BE49-F238E27FC236}">
                <a16:creationId xmlns:a16="http://schemas.microsoft.com/office/drawing/2014/main" id="{542F07F3-C3A9-417D-BA43-21A3876DC724}"/>
              </a:ext>
            </a:extLst>
          </p:cNvPr>
          <p:cNvSpPr txBox="1"/>
          <p:nvPr/>
        </p:nvSpPr>
        <p:spPr>
          <a:xfrm>
            <a:off x="817172" y="1914840"/>
            <a:ext cx="5793705" cy="113447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Vaccination sites not being accessible</a:t>
            </a:r>
          </a:p>
          <a:p>
            <a:r>
              <a:rPr lang="en-US" dirty="0">
                <a:cs typeface="Calibri" panose="020F0502020204030204" pitchFamily="34" charset="0"/>
              </a:rPr>
              <a:t>The requirement of mask wearing made it difficult for interpreters assisting people to get vaccinated</a:t>
            </a:r>
          </a:p>
          <a:p>
            <a:r>
              <a:rPr lang="en-US" dirty="0">
                <a:cs typeface="Calibri" panose="020F0502020204030204" pitchFamily="34" charset="0"/>
              </a:rPr>
              <a:t>Need to improve the educational campaigns about vaccines</a:t>
            </a:r>
          </a:p>
        </p:txBody>
      </p:sp>
      <p:pic>
        <p:nvPicPr>
          <p:cNvPr id="28" name="Graphic 27" descr="Decorative image: Open hand with plant with solid gray fill">
            <a:extLst>
              <a:ext uri="{FF2B5EF4-FFF2-40B4-BE49-F238E27FC236}">
                <a16:creationId xmlns:a16="http://schemas.microsoft.com/office/drawing/2014/main" id="{C0D8628C-E788-4DC9-BDC3-7DE4F6D14278}"/>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62809" y="2714940"/>
            <a:ext cx="316617" cy="316617"/>
          </a:xfrm>
          <a:prstGeom prst="rect">
            <a:avLst/>
          </a:prstGeom>
        </p:spPr>
      </p:pic>
      <p:sp>
        <p:nvSpPr>
          <p:cNvPr id="30" name="TextBox 29">
            <a:extLst>
              <a:ext uri="{FF2B5EF4-FFF2-40B4-BE49-F238E27FC236}">
                <a16:creationId xmlns:a16="http://schemas.microsoft.com/office/drawing/2014/main" id="{2C7ABD99-90C2-4B29-8524-E789126FD81B}"/>
              </a:ext>
            </a:extLst>
          </p:cNvPr>
          <p:cNvSpPr txBox="1"/>
          <p:nvPr/>
        </p:nvSpPr>
        <p:spPr>
          <a:xfrm>
            <a:off x="805196" y="2981572"/>
            <a:ext cx="5793705"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Being alerted by healthcare provider about the availability of the vaccine</a:t>
            </a:r>
          </a:p>
        </p:txBody>
      </p:sp>
      <p:pic>
        <p:nvPicPr>
          <p:cNvPr id="27" name="Graphic 26" descr="Decorative image: black comment box with a plus sign inside">
            <a:extLst>
              <a:ext uri="{FF2B5EF4-FFF2-40B4-BE49-F238E27FC236}">
                <a16:creationId xmlns:a16="http://schemas.microsoft.com/office/drawing/2014/main" id="{0884E7AF-27F1-4BEE-9A4D-DFCCAA9B1D74}"/>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393350" y="3237606"/>
            <a:ext cx="403852" cy="403852"/>
          </a:xfrm>
          <a:prstGeom prst="rect">
            <a:avLst/>
          </a:prstGeom>
        </p:spPr>
      </p:pic>
      <p:pic>
        <p:nvPicPr>
          <p:cNvPr id="23" name="Graphic 22" descr="Decorative image: icon of a person with solid gray fill">
            <a:extLst>
              <a:ext uri="{FF2B5EF4-FFF2-40B4-BE49-F238E27FC236}">
                <a16:creationId xmlns:a16="http://schemas.microsoft.com/office/drawing/2014/main" id="{7202D701-C13D-4444-B7F4-2933A310C4B9}"/>
              </a:ext>
              <a:ext uri="{C183D7F6-B498-43B3-948B-1728B52AA6E4}">
                <adec:decorative xmlns:adec="http://schemas.microsoft.com/office/drawing/2017/decorative" val="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1261" y="3698120"/>
            <a:ext cx="480068" cy="480068"/>
          </a:xfrm>
          <a:prstGeom prst="rect">
            <a:avLst/>
          </a:prstGeom>
        </p:spPr>
      </p:pic>
      <p:sp>
        <p:nvSpPr>
          <p:cNvPr id="26" name="Rectangle 25">
            <a:extLst>
              <a:ext uri="{FF2B5EF4-FFF2-40B4-BE49-F238E27FC236}">
                <a16:creationId xmlns:a16="http://schemas.microsoft.com/office/drawing/2014/main" id="{3FF2D7D8-BF4C-4F2C-B003-8BE49336C4EB}"/>
              </a:ext>
              <a:ext uri="{C183D7F6-B498-43B3-948B-1728B52AA6E4}">
                <adec:decorative xmlns:adec="http://schemas.microsoft.com/office/drawing/2017/decorative" val="1"/>
              </a:ext>
            </a:extLst>
          </p:cNvPr>
          <p:cNvSpPr/>
          <p:nvPr/>
        </p:nvSpPr>
        <p:spPr>
          <a:xfrm rot="5400000">
            <a:off x="149520" y="4336317"/>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5" name="TextBox 24">
            <a:extLst>
              <a:ext uri="{FF2B5EF4-FFF2-40B4-BE49-F238E27FC236}">
                <a16:creationId xmlns:a16="http://schemas.microsoft.com/office/drawing/2014/main" id="{F02601F2-BA21-4307-8892-34D71C2F5806}"/>
              </a:ext>
            </a:extLst>
          </p:cNvPr>
          <p:cNvSpPr txBox="1"/>
          <p:nvPr/>
        </p:nvSpPr>
        <p:spPr>
          <a:xfrm>
            <a:off x="817172" y="3556576"/>
            <a:ext cx="6097772" cy="87100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Calibri" panose="020F0502020204030204" pitchFamily="34" charset="0"/>
              </a:defRPr>
            </a:lvl1pPr>
          </a:lstStyle>
          <a:p>
            <a:r>
              <a:rPr lang="en-US" dirty="0"/>
              <a:t>A respondent shared that the reason for being vaccinated was it being a requirement to go into restaurants and other places of business.</a:t>
            </a:r>
          </a:p>
        </p:txBody>
      </p:sp>
      <p:pic>
        <p:nvPicPr>
          <p:cNvPr id="7" name="Picture 6" descr="Table showing answers to the question &quot;Have you received the COVID-19 vaccine?&quot;&#10;24 respondents answered  Yes, I have had 2 doses and least 1 booster dose&#10;8 respondents answered  Yes, I have had 2 doses&#10;3 respondents answered  No">
            <a:extLst>
              <a:ext uri="{FF2B5EF4-FFF2-40B4-BE49-F238E27FC236}">
                <a16:creationId xmlns:a16="http://schemas.microsoft.com/office/drawing/2014/main" id="{31BE33E0-9EFA-4E01-ABF0-577757F15F22}"/>
              </a:ext>
            </a:extLst>
          </p:cNvPr>
          <p:cNvPicPr>
            <a:picLocks noChangeAspect="1"/>
          </p:cNvPicPr>
          <p:nvPr/>
        </p:nvPicPr>
        <p:blipFill>
          <a:blip r:embed="rId13"/>
          <a:stretch>
            <a:fillRect/>
          </a:stretch>
        </p:blipFill>
        <p:spPr>
          <a:xfrm>
            <a:off x="1035106" y="4476771"/>
            <a:ext cx="4667966" cy="1264784"/>
          </a:xfrm>
          <a:prstGeom prst="rect">
            <a:avLst/>
          </a:prstGeom>
        </p:spPr>
      </p:pic>
      <p:sp>
        <p:nvSpPr>
          <p:cNvPr id="11" name="Right Brace 10" descr="Brackets linking the tables rows with &quot;8 respondents answered  Yes, I have had 2 doses&quot; and &quot;3 respondents answered  No&quot; to the  next table">
            <a:extLst>
              <a:ext uri="{FF2B5EF4-FFF2-40B4-BE49-F238E27FC236}">
                <a16:creationId xmlns:a16="http://schemas.microsoft.com/office/drawing/2014/main" id="{BC16C1AB-9C68-42F1-8C0B-E9D55B4369F3}"/>
              </a:ext>
              <a:ext uri="{C183D7F6-B498-43B3-948B-1728B52AA6E4}">
                <adec:decorative xmlns:adec="http://schemas.microsoft.com/office/drawing/2017/decorative" val="0"/>
              </a:ext>
            </a:extLst>
          </p:cNvPr>
          <p:cNvSpPr/>
          <p:nvPr/>
        </p:nvSpPr>
        <p:spPr>
          <a:xfrm>
            <a:off x="5763966" y="5217993"/>
            <a:ext cx="223284" cy="627321"/>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 name="Picture 9" descr="Table showing answers to the question &quot;Why didn't you get vaccinated/complete the vaccination/ take a booster?&quot;  &#10;5 respondents said  I am not sure I want a booster&#10;2 respondents said  I am unable to get a COVID-19 vaccine due to my medical condition&#10;1  I do not plan to get a COVID-19 vaccine">
            <a:extLst>
              <a:ext uri="{FF2B5EF4-FFF2-40B4-BE49-F238E27FC236}">
                <a16:creationId xmlns:a16="http://schemas.microsoft.com/office/drawing/2014/main" id="{DA2F566B-E809-4DAC-B75D-696C4B85B3B6}"/>
              </a:ext>
            </a:extLst>
          </p:cNvPr>
          <p:cNvPicPr>
            <a:picLocks noChangeAspect="1"/>
          </p:cNvPicPr>
          <p:nvPr/>
        </p:nvPicPr>
        <p:blipFill>
          <a:blip r:embed="rId14"/>
          <a:stretch>
            <a:fillRect/>
          </a:stretch>
        </p:blipFill>
        <p:spPr>
          <a:xfrm>
            <a:off x="6035274" y="5180057"/>
            <a:ext cx="6033178" cy="1527715"/>
          </a:xfrm>
          <a:prstGeom prst="rect">
            <a:avLst/>
          </a:prstGeom>
        </p:spPr>
      </p:pic>
      <p:sp>
        <p:nvSpPr>
          <p:cNvPr id="12" name="Rounded Rectangle 3">
            <a:extLst>
              <a:ext uri="{FF2B5EF4-FFF2-40B4-BE49-F238E27FC236}">
                <a16:creationId xmlns:a16="http://schemas.microsoft.com/office/drawing/2014/main" id="{B5B3981A-A6B8-4A7E-9E90-0D89FB01867E}"/>
              </a:ext>
              <a:ext uri="{C183D7F6-B498-43B3-948B-1728B52AA6E4}">
                <adec:decorative xmlns:adec="http://schemas.microsoft.com/office/drawing/2017/decorative" val="1"/>
              </a:ext>
            </a:extLst>
          </p:cNvPr>
          <p:cNvSpPr/>
          <p:nvPr/>
        </p:nvSpPr>
        <p:spPr>
          <a:xfrm>
            <a:off x="7321014" y="1822424"/>
            <a:ext cx="4436465" cy="251444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18" name="Graphic 17" descr="Closed quotation mark">
            <a:extLst>
              <a:ext uri="{FF2B5EF4-FFF2-40B4-BE49-F238E27FC236}">
                <a16:creationId xmlns:a16="http://schemas.microsoft.com/office/drawing/2014/main" id="{32E3DC06-5917-4467-9682-0392BCB4D08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7064593" y="1872958"/>
            <a:ext cx="564648" cy="564648"/>
          </a:xfrm>
          <a:prstGeom prst="rect">
            <a:avLst/>
          </a:prstGeom>
        </p:spPr>
      </p:pic>
      <p:sp>
        <p:nvSpPr>
          <p:cNvPr id="19" name="TextBox 18">
            <a:extLst>
              <a:ext uri="{FF2B5EF4-FFF2-40B4-BE49-F238E27FC236}">
                <a16:creationId xmlns:a16="http://schemas.microsoft.com/office/drawing/2014/main" id="{5EE65459-E4BD-4ABE-ADF5-05F250379B98}"/>
              </a:ext>
            </a:extLst>
          </p:cNvPr>
          <p:cNvSpPr txBox="1"/>
          <p:nvPr/>
        </p:nvSpPr>
        <p:spPr>
          <a:xfrm>
            <a:off x="7511015" y="2068050"/>
            <a:ext cx="3994561" cy="2062103"/>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...some of the pandemic related support such as vaccination sites were not well configured to support things such as wheelchairs, as I have found out myself on numerous occasions.  Furthermore, it is harder to enforce social distancing while in a wheelchair making a companion almost a necessity.</a:t>
            </a:r>
          </a:p>
          <a:p>
            <a:r>
              <a:rPr lang="en-US" sz="1600" i="1" dirty="0">
                <a:latin typeface="Calibri" panose="020F0502020204030204" pitchFamily="34" charset="0"/>
                <a:ea typeface="+mn-lt"/>
                <a:cs typeface="Calibri" panose="020F0502020204030204" pitchFamily="34" charset="0"/>
              </a:rPr>
              <a:t>-KCDC</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457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
            <a:extLst>
              <a:ext uri="{FF2B5EF4-FFF2-40B4-BE49-F238E27FC236}">
                <a16:creationId xmlns:a16="http://schemas.microsoft.com/office/drawing/2014/main" id="{2043A5CF-EB66-41F8-86BD-EE5F75F842F3}"/>
              </a:ext>
              <a:ext uri="{C183D7F6-B498-43B3-948B-1728B52AA6E4}">
                <adec:decorative xmlns:adec="http://schemas.microsoft.com/office/drawing/2017/decorative" val="1"/>
              </a:ext>
            </a:extLst>
          </p:cNvPr>
          <p:cNvSpPr/>
          <p:nvPr/>
        </p:nvSpPr>
        <p:spPr>
          <a:xfrm>
            <a:off x="6812124" y="3151332"/>
            <a:ext cx="5097409" cy="1439384"/>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44" name="Rounded Rectangle 3">
            <a:extLst>
              <a:ext uri="{FF2B5EF4-FFF2-40B4-BE49-F238E27FC236}">
                <a16:creationId xmlns:a16="http://schemas.microsoft.com/office/drawing/2014/main" id="{3C306F49-26B6-41A8-93D6-83E0B21EB0C0}"/>
              </a:ext>
              <a:ext uri="{C183D7F6-B498-43B3-948B-1728B52AA6E4}">
                <adec:decorative xmlns:adec="http://schemas.microsoft.com/office/drawing/2017/decorative" val="1"/>
              </a:ext>
            </a:extLst>
          </p:cNvPr>
          <p:cNvSpPr/>
          <p:nvPr/>
        </p:nvSpPr>
        <p:spPr>
          <a:xfrm>
            <a:off x="6812124" y="1055714"/>
            <a:ext cx="5097409" cy="200587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41" name="Rounded Rectangle 3">
            <a:extLst>
              <a:ext uri="{FF2B5EF4-FFF2-40B4-BE49-F238E27FC236}">
                <a16:creationId xmlns:a16="http://schemas.microsoft.com/office/drawing/2014/main" id="{D5EF78B0-3312-48CB-9CE1-80B2C82D2972}"/>
              </a:ext>
              <a:ext uri="{C183D7F6-B498-43B3-948B-1728B52AA6E4}">
                <adec:decorative xmlns:adec="http://schemas.microsoft.com/office/drawing/2017/decorative" val="1"/>
              </a:ext>
            </a:extLst>
          </p:cNvPr>
          <p:cNvSpPr/>
          <p:nvPr/>
        </p:nvSpPr>
        <p:spPr>
          <a:xfrm>
            <a:off x="1451738" y="5578679"/>
            <a:ext cx="4710534" cy="120479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31" name="Graphic 30" descr="Decorative image: Post-it Notes with solid black fill">
            <a:extLst>
              <a:ext uri="{FF2B5EF4-FFF2-40B4-BE49-F238E27FC236}">
                <a16:creationId xmlns:a16="http://schemas.microsoft.com/office/drawing/2014/main" id="{3847319C-C059-44D8-9A2A-8A11C397C98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81" y="288598"/>
            <a:ext cx="568488" cy="568488"/>
          </a:xfrm>
          <a:prstGeom prst="rect">
            <a:avLst/>
          </a:prstGeom>
        </p:spPr>
      </p:pic>
      <p:sp>
        <p:nvSpPr>
          <p:cNvPr id="32" name="Title 31">
            <a:extLst>
              <a:ext uri="{FF2B5EF4-FFF2-40B4-BE49-F238E27FC236}">
                <a16:creationId xmlns:a16="http://schemas.microsoft.com/office/drawing/2014/main" id="{7D9B0E3E-ED12-46F4-8965-2793E64B52B2}"/>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Disenfranchisement</a:t>
            </a:r>
          </a:p>
        </p:txBody>
      </p:sp>
      <p:sp>
        <p:nvSpPr>
          <p:cNvPr id="19" name="Rectangle: Rounded Corners 18">
            <a:extLst>
              <a:ext uri="{FF2B5EF4-FFF2-40B4-BE49-F238E27FC236}">
                <a16:creationId xmlns:a16="http://schemas.microsoft.com/office/drawing/2014/main" id="{04562F84-9DE4-4F3B-A91F-495751E71772}"/>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3">
            <a:extLst>
              <a:ext uri="{FF2B5EF4-FFF2-40B4-BE49-F238E27FC236}">
                <a16:creationId xmlns:a16="http://schemas.microsoft.com/office/drawing/2014/main" id="{933C7A41-4AA2-4264-A775-3AC35BB8E3AA}"/>
              </a:ext>
              <a:ext uri="{C183D7F6-B498-43B3-948B-1728B52AA6E4}">
                <adec:decorative xmlns:adec="http://schemas.microsoft.com/office/drawing/2017/decorative" val="1"/>
              </a:ext>
            </a:extLst>
          </p:cNvPr>
          <p:cNvSpPr/>
          <p:nvPr/>
        </p:nvSpPr>
        <p:spPr>
          <a:xfrm>
            <a:off x="175364" y="1126615"/>
            <a:ext cx="6132088" cy="1495159"/>
          </a:xfrm>
          <a:prstGeom prst="roundRect">
            <a:avLst>
              <a:gd name="adj" fmla="val 0"/>
            </a:avLst>
          </a:prstGeom>
          <a:solidFill>
            <a:srgbClr val="D5EEFF"/>
          </a:solidFill>
          <a:ln w="12700" cap="flat" cmpd="sng" algn="ctr">
            <a:solidFill>
              <a:srgbClr val="40BAD2"/>
            </a:solidFill>
            <a:prstDash val="solid"/>
            <a:miter lim="800000"/>
          </a:ln>
          <a:effectLst>
            <a:glow rad="25400">
              <a:srgbClr val="FFF8E7">
                <a:alpha val="20000"/>
              </a:srgbClr>
            </a:glow>
            <a:softEdge rad="304800"/>
          </a:effectLst>
        </p:spPr>
        <p:txBody>
          <a:bodyPr rtlCol="0" anchor="ctr"/>
          <a:lstStyle/>
          <a:p>
            <a:pPr algn="ctr"/>
            <a:endParaRPr lang="en-US" sz="1669" kern="0" dirty="0">
              <a:solidFill>
                <a:prstClr val="black">
                  <a:lumMod val="50000"/>
                  <a:lumOff val="50000"/>
                </a:prstClr>
              </a:solidFill>
              <a:latin typeface="Franklin Gothic Demi" panose="020B0703020102020204" pitchFamily="34" charset="0"/>
            </a:endParaRPr>
          </a:p>
        </p:txBody>
      </p:sp>
      <p:pic>
        <p:nvPicPr>
          <p:cNvPr id="7" name="Graphic 6" descr="Decorative image: Aperture icon with solid black fill">
            <a:extLst>
              <a:ext uri="{FF2B5EF4-FFF2-40B4-BE49-F238E27FC236}">
                <a16:creationId xmlns:a16="http://schemas.microsoft.com/office/drawing/2014/main" id="{C3406DB4-46F0-40AF-9FBD-610FBC49C017}"/>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3526" y="1592869"/>
            <a:ext cx="539348" cy="539348"/>
          </a:xfrm>
          <a:prstGeom prst="rect">
            <a:avLst/>
          </a:prstGeom>
        </p:spPr>
      </p:pic>
      <p:sp>
        <p:nvSpPr>
          <p:cNvPr id="8" name="TextBox 7">
            <a:extLst>
              <a:ext uri="{FF2B5EF4-FFF2-40B4-BE49-F238E27FC236}">
                <a16:creationId xmlns:a16="http://schemas.microsoft.com/office/drawing/2014/main" id="{32446FB7-0FA7-4CB6-BB11-A2DE4ED58D72}"/>
              </a:ext>
            </a:extLst>
          </p:cNvPr>
          <p:cNvSpPr txBox="1"/>
          <p:nvPr/>
        </p:nvSpPr>
        <p:spPr>
          <a:xfrm>
            <a:off x="711035" y="1446791"/>
            <a:ext cx="5327970" cy="830997"/>
          </a:xfrm>
          <a:prstGeom prst="rect">
            <a:avLst/>
          </a:prstGeom>
        </p:spPr>
        <p:txBody>
          <a:bodyPr wrap="square">
            <a:spAutoFit/>
          </a:bodyPr>
          <a:lstStyle>
            <a:defPPr>
              <a:defRPr lang="en-US"/>
            </a:defPPr>
            <a:lvl1pPr indent="0">
              <a:buFont typeface="Arial" panose="020B0604020202020204" pitchFamily="34" charset="0"/>
              <a:buNone/>
              <a:defRPr sz="1500"/>
            </a:lvl1pPr>
          </a:lstStyle>
          <a:p>
            <a:r>
              <a:rPr lang="en-US" sz="1600" b="1" dirty="0">
                <a:latin typeface="Calibri" panose="020F0502020204030204" pitchFamily="34" charset="0"/>
                <a:cs typeface="Calibri" panose="020F0502020204030204" pitchFamily="34" charset="0"/>
              </a:rPr>
              <a:t>Disenfranchisement </a:t>
            </a:r>
            <a:r>
              <a:rPr lang="en-US" sz="1600" dirty="0">
                <a:latin typeface="Calibri" panose="020F0502020204030204" pitchFamily="34" charset="0"/>
                <a:cs typeface="Calibri" panose="020F0502020204030204" pitchFamily="34" charset="0"/>
              </a:rPr>
              <a:t>refers to the feelings of frustration with the inequities of not attending to the needs of the disability community to ensure folks are safe and healthy.</a:t>
            </a:r>
          </a:p>
        </p:txBody>
      </p:sp>
      <p:sp>
        <p:nvSpPr>
          <p:cNvPr id="27" name="TextBox 26">
            <a:extLst>
              <a:ext uri="{FF2B5EF4-FFF2-40B4-BE49-F238E27FC236}">
                <a16:creationId xmlns:a16="http://schemas.microsoft.com/office/drawing/2014/main" id="{452BFF3D-9023-40A0-9056-642FA381BDC6}"/>
              </a:ext>
            </a:extLst>
          </p:cNvPr>
          <p:cNvSpPr txBox="1"/>
          <p:nvPr/>
        </p:nvSpPr>
        <p:spPr>
          <a:xfrm>
            <a:off x="881696" y="2646528"/>
            <a:ext cx="4465013" cy="369332"/>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 in the data:</a:t>
            </a:r>
          </a:p>
        </p:txBody>
      </p:sp>
      <p:pic>
        <p:nvPicPr>
          <p:cNvPr id="28" name="Graphic 27" descr="Decorative image: icon of 3 people sitting around a table with solid gray fill">
            <a:extLst>
              <a:ext uri="{FF2B5EF4-FFF2-40B4-BE49-F238E27FC236}">
                <a16:creationId xmlns:a16="http://schemas.microsoft.com/office/drawing/2014/main" id="{585D37B6-30BF-45B5-8482-340D893616D9}"/>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4102" y="2647048"/>
            <a:ext cx="562592" cy="562592"/>
          </a:xfrm>
          <a:prstGeom prst="rect">
            <a:avLst/>
          </a:prstGeom>
        </p:spPr>
      </p:pic>
      <p:pic>
        <p:nvPicPr>
          <p:cNvPr id="29" name="Graphic 28" descr="Decorative image: icon of a person with solid gray fill">
            <a:extLst>
              <a:ext uri="{FF2B5EF4-FFF2-40B4-BE49-F238E27FC236}">
                <a16:creationId xmlns:a16="http://schemas.microsoft.com/office/drawing/2014/main" id="{2552E64B-9590-4FCB-9178-94DDCDBBBC19}"/>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75364" y="3309970"/>
            <a:ext cx="480068" cy="480068"/>
          </a:xfrm>
          <a:prstGeom prst="rect">
            <a:avLst/>
          </a:prstGeom>
        </p:spPr>
      </p:pic>
      <p:sp>
        <p:nvSpPr>
          <p:cNvPr id="30" name="Rectangle 29">
            <a:extLst>
              <a:ext uri="{FF2B5EF4-FFF2-40B4-BE49-F238E27FC236}">
                <a16:creationId xmlns:a16="http://schemas.microsoft.com/office/drawing/2014/main" id="{0C3FC7ED-CBFE-42D0-826E-D9F901E8CE57}"/>
              </a:ext>
              <a:ext uri="{C183D7F6-B498-43B3-948B-1728B52AA6E4}">
                <adec:decorative xmlns:adec="http://schemas.microsoft.com/office/drawing/2017/decorative" val="1"/>
              </a:ext>
            </a:extLst>
          </p:cNvPr>
          <p:cNvSpPr/>
          <p:nvPr/>
        </p:nvSpPr>
        <p:spPr>
          <a:xfrm rot="5400000">
            <a:off x="130085" y="3381086"/>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3" name="TextBox 32">
            <a:extLst>
              <a:ext uri="{FF2B5EF4-FFF2-40B4-BE49-F238E27FC236}">
                <a16:creationId xmlns:a16="http://schemas.microsoft.com/office/drawing/2014/main" id="{0D360C0B-F7F1-47B1-80B8-5FC9820890B5}"/>
              </a:ext>
            </a:extLst>
          </p:cNvPr>
          <p:cNvSpPr txBox="1"/>
          <p:nvPr/>
        </p:nvSpPr>
        <p:spPr>
          <a:xfrm>
            <a:off x="817173" y="2997021"/>
            <a:ext cx="5088678" cy="2517612"/>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People living with disabilities not receiving proper accommodations in various settings</a:t>
            </a:r>
          </a:p>
          <a:p>
            <a:r>
              <a:rPr lang="en-US" dirty="0">
                <a:cs typeface="Calibri" panose="020F0502020204030204" pitchFamily="34" charset="0"/>
              </a:rPr>
              <a:t>The pandemic highlighted the insufficient attention to the needs of the disability community that already existed before the pandemic</a:t>
            </a:r>
          </a:p>
          <a:p>
            <a:r>
              <a:rPr lang="en-US" dirty="0">
                <a:cs typeface="Calibri" panose="020F0502020204030204" pitchFamily="34" charset="0"/>
              </a:rPr>
              <a:t>Having COVID-19 data not be disaggregated by disability status</a:t>
            </a:r>
          </a:p>
          <a:p>
            <a:r>
              <a:rPr lang="en-US" dirty="0">
                <a:cs typeface="Calibri" panose="020F0502020204030204" pitchFamily="34" charset="0"/>
              </a:rPr>
              <a:t>Not having enough information about how COVID-19 impacts different types of disability</a:t>
            </a:r>
          </a:p>
        </p:txBody>
      </p:sp>
      <p:pic>
        <p:nvPicPr>
          <p:cNvPr id="42" name="Graphic 41" descr="Closed quotation mark">
            <a:extLst>
              <a:ext uri="{FF2B5EF4-FFF2-40B4-BE49-F238E27FC236}">
                <a16:creationId xmlns:a16="http://schemas.microsoft.com/office/drawing/2014/main" id="{0828FE3F-23DB-4FF9-9EC6-233EE3121D7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1195317" y="5511160"/>
            <a:ext cx="564648" cy="564648"/>
          </a:xfrm>
          <a:prstGeom prst="rect">
            <a:avLst/>
          </a:prstGeom>
        </p:spPr>
      </p:pic>
      <p:sp>
        <p:nvSpPr>
          <p:cNvPr id="43" name="TextBox 42">
            <a:extLst>
              <a:ext uri="{FF2B5EF4-FFF2-40B4-BE49-F238E27FC236}">
                <a16:creationId xmlns:a16="http://schemas.microsoft.com/office/drawing/2014/main" id="{0C5AFADC-10FA-4A57-8B9C-21EA4D21C516}"/>
              </a:ext>
            </a:extLst>
          </p:cNvPr>
          <p:cNvSpPr txBox="1"/>
          <p:nvPr/>
        </p:nvSpPr>
        <p:spPr>
          <a:xfrm>
            <a:off x="1641739" y="5706252"/>
            <a:ext cx="4624836" cy="1077218"/>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With COVID, we saw impacts by race and other things. We were completely left out of the picture. That was hard to take.</a:t>
            </a:r>
          </a:p>
          <a:p>
            <a:r>
              <a:rPr lang="en-US" sz="1600" i="1" dirty="0">
                <a:latin typeface="Calibri" panose="020F0502020204030204" pitchFamily="34" charset="0"/>
                <a:ea typeface="+mn-lt"/>
                <a:cs typeface="Calibri" panose="020F0502020204030204" pitchFamily="34" charset="0"/>
              </a:rPr>
              <a:t>-KCDC</a:t>
            </a:r>
            <a:endParaRPr lang="en-US" sz="2400" i="1" dirty="0">
              <a:latin typeface="Calibri" panose="020F0502020204030204" pitchFamily="34" charset="0"/>
              <a:cs typeface="Calibri" panose="020F0502020204030204" pitchFamily="34" charset="0"/>
            </a:endParaRPr>
          </a:p>
        </p:txBody>
      </p:sp>
      <p:pic>
        <p:nvPicPr>
          <p:cNvPr id="45" name="Graphic 44" descr="Closed quotation mark">
            <a:extLst>
              <a:ext uri="{FF2B5EF4-FFF2-40B4-BE49-F238E27FC236}">
                <a16:creationId xmlns:a16="http://schemas.microsoft.com/office/drawing/2014/main" id="{0BA9BDC4-DCFC-4C22-8CB3-D9C6C514C60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6555703" y="1106248"/>
            <a:ext cx="564648" cy="564648"/>
          </a:xfrm>
          <a:prstGeom prst="rect">
            <a:avLst/>
          </a:prstGeom>
        </p:spPr>
      </p:pic>
      <p:sp>
        <p:nvSpPr>
          <p:cNvPr id="34" name="TextBox 33">
            <a:extLst>
              <a:ext uri="{FF2B5EF4-FFF2-40B4-BE49-F238E27FC236}">
                <a16:creationId xmlns:a16="http://schemas.microsoft.com/office/drawing/2014/main" id="{4975DF18-B9B9-4454-B727-8D184E5AB4F6}"/>
              </a:ext>
            </a:extLst>
          </p:cNvPr>
          <p:cNvSpPr txBox="1"/>
          <p:nvPr/>
        </p:nvSpPr>
        <p:spPr>
          <a:xfrm>
            <a:off x="7074399" y="1195995"/>
            <a:ext cx="4728592" cy="1815882"/>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We must request and receive reasonable accommodations at work, at school, at medical settings, and at other settings so that we can feel more safe, comfortable, and healthy. We want to be able to contribute to the society, and it's frustrating when people don't want to support people with disabilities</a:t>
            </a:r>
          </a:p>
          <a:p>
            <a:r>
              <a:rPr lang="en-US" sz="1600" i="1" dirty="0">
                <a:latin typeface="Calibri" panose="020F0502020204030204" pitchFamily="34" charset="0"/>
                <a:ea typeface="+mn-lt"/>
                <a:cs typeface="Calibri" panose="020F0502020204030204" pitchFamily="34" charset="0"/>
              </a:rPr>
              <a:t>-KCDC</a:t>
            </a:r>
            <a:endParaRPr lang="en-US" dirty="0"/>
          </a:p>
        </p:txBody>
      </p:sp>
      <p:pic>
        <p:nvPicPr>
          <p:cNvPr id="36" name="Graphic 35" descr="Closed quotation mark">
            <a:extLst>
              <a:ext uri="{FF2B5EF4-FFF2-40B4-BE49-F238E27FC236}">
                <a16:creationId xmlns:a16="http://schemas.microsoft.com/office/drawing/2014/main" id="{9887A8D8-5C10-43E9-8512-B5D75C7857F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6555703" y="3201865"/>
            <a:ext cx="564648" cy="564648"/>
          </a:xfrm>
          <a:prstGeom prst="rect">
            <a:avLst/>
          </a:prstGeom>
        </p:spPr>
      </p:pic>
      <p:sp>
        <p:nvSpPr>
          <p:cNvPr id="37" name="TextBox 36">
            <a:extLst>
              <a:ext uri="{FF2B5EF4-FFF2-40B4-BE49-F238E27FC236}">
                <a16:creationId xmlns:a16="http://schemas.microsoft.com/office/drawing/2014/main" id="{1A4344EB-60A1-4153-89F1-B0AC8467E02F}"/>
              </a:ext>
            </a:extLst>
          </p:cNvPr>
          <p:cNvSpPr txBox="1"/>
          <p:nvPr/>
        </p:nvSpPr>
        <p:spPr>
          <a:xfrm>
            <a:off x="7042777" y="3349154"/>
            <a:ext cx="4547865" cy="1077218"/>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am so tired of being treated as disposable and my government reinforcing that... I don't have any more energy to spend arguing that disabled lives matter. </a:t>
            </a:r>
          </a:p>
          <a:p>
            <a:r>
              <a:rPr lang="en-US" sz="1600" i="1" dirty="0">
                <a:latin typeface="Calibri" panose="020F0502020204030204" pitchFamily="34" charset="0"/>
                <a:ea typeface="+mn-lt"/>
                <a:cs typeface="Calibri" panose="020F0502020204030204" pitchFamily="34" charset="0"/>
              </a:rPr>
              <a:t>-KCDC</a:t>
            </a:r>
            <a:endParaRPr lang="en-US" sz="2400" i="1" dirty="0">
              <a:latin typeface="Calibri" panose="020F0502020204030204" pitchFamily="34" charset="0"/>
              <a:cs typeface="Calibri" panose="020F0502020204030204" pitchFamily="34" charset="0"/>
            </a:endParaRPr>
          </a:p>
        </p:txBody>
      </p:sp>
      <p:sp>
        <p:nvSpPr>
          <p:cNvPr id="38" name="Rounded Rectangle 3">
            <a:extLst>
              <a:ext uri="{FF2B5EF4-FFF2-40B4-BE49-F238E27FC236}">
                <a16:creationId xmlns:a16="http://schemas.microsoft.com/office/drawing/2014/main" id="{9579BC32-772A-456E-95BE-9AC9AE6E58D7}"/>
              </a:ext>
              <a:ext uri="{C183D7F6-B498-43B3-948B-1728B52AA6E4}">
                <adec:decorative xmlns:adec="http://schemas.microsoft.com/office/drawing/2017/decorative" val="1"/>
              </a:ext>
            </a:extLst>
          </p:cNvPr>
          <p:cNvSpPr/>
          <p:nvPr/>
        </p:nvSpPr>
        <p:spPr>
          <a:xfrm>
            <a:off x="6818414" y="4426373"/>
            <a:ext cx="5228177" cy="2357098"/>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39" name="Graphic 38" descr="Closed quotation mark">
            <a:extLst>
              <a:ext uri="{FF2B5EF4-FFF2-40B4-BE49-F238E27FC236}">
                <a16:creationId xmlns:a16="http://schemas.microsoft.com/office/drawing/2014/main" id="{7267F5E7-A14C-4640-91A9-BD944CD2FB1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flipH="1">
            <a:off x="6561993" y="4476906"/>
            <a:ext cx="564648" cy="564648"/>
          </a:xfrm>
          <a:prstGeom prst="rect">
            <a:avLst/>
          </a:prstGeom>
        </p:spPr>
      </p:pic>
      <p:sp>
        <p:nvSpPr>
          <p:cNvPr id="40" name="TextBox 39">
            <a:extLst>
              <a:ext uri="{FF2B5EF4-FFF2-40B4-BE49-F238E27FC236}">
                <a16:creationId xmlns:a16="http://schemas.microsoft.com/office/drawing/2014/main" id="{516A2A3C-CCC6-413B-9674-719C6D58461E}"/>
              </a:ext>
            </a:extLst>
          </p:cNvPr>
          <p:cNvSpPr txBox="1"/>
          <p:nvPr/>
        </p:nvSpPr>
        <p:spPr>
          <a:xfrm>
            <a:off x="7008415" y="4671998"/>
            <a:ext cx="4907408" cy="2062103"/>
          </a:xfrm>
          <a:prstGeom prst="rect">
            <a:avLst/>
          </a:prstGeom>
          <a:noFill/>
        </p:spPr>
        <p:txBody>
          <a:bodyPr wrap="square" lIns="91440" tIns="45720" rIns="91440" bIns="45720" anchor="t">
            <a:spAutoFit/>
          </a:bodyPr>
          <a:lstStyle/>
          <a:p>
            <a:r>
              <a:rPr lang="en-US" sz="1600" i="1" dirty="0">
                <a:latin typeface="Calibri" panose="020F0502020204030204" pitchFamily="34" charset="0"/>
                <a:ea typeface="+mn-lt"/>
                <a:cs typeface="Calibri" panose="020F0502020204030204" pitchFamily="34" charset="0"/>
              </a:rPr>
              <a:t>...we are not collecting statistics on people with disabilities… You can't recognize us as a community until you look at our data and collect data on us especially in this data-driven world.  We are making funding decisions based on data. If we are not collecting information about us, then we are not included in those decisions or disproportionately unequally included.</a:t>
            </a:r>
          </a:p>
          <a:p>
            <a:r>
              <a:rPr lang="en-US" sz="1600" i="1" dirty="0">
                <a:latin typeface="Calibri" panose="020F0502020204030204" pitchFamily="34" charset="0"/>
                <a:ea typeface="+mn-lt"/>
                <a:cs typeface="Calibri" panose="020F0502020204030204" pitchFamily="34" charset="0"/>
              </a:rPr>
              <a:t>-KCDC</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1107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Graphic 30" descr="Decorative image: Post-it Notes with solid black fill">
            <a:extLst>
              <a:ext uri="{FF2B5EF4-FFF2-40B4-BE49-F238E27FC236}">
                <a16:creationId xmlns:a16="http://schemas.microsoft.com/office/drawing/2014/main" id="{3847319C-C059-44D8-9A2A-8A11C397C98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81" y="288598"/>
            <a:ext cx="568488" cy="568488"/>
          </a:xfrm>
          <a:prstGeom prst="rect">
            <a:avLst/>
          </a:prstGeom>
        </p:spPr>
      </p:pic>
      <p:sp>
        <p:nvSpPr>
          <p:cNvPr id="32" name="Title 31">
            <a:extLst>
              <a:ext uri="{FF2B5EF4-FFF2-40B4-BE49-F238E27FC236}">
                <a16:creationId xmlns:a16="http://schemas.microsoft.com/office/drawing/2014/main" id="{7D9B0E3E-ED12-46F4-8965-2793E64B52B2}"/>
              </a:ext>
            </a:extLst>
          </p:cNvPr>
          <p:cNvSpPr txBox="1">
            <a:spLocks noGrp="1"/>
          </p:cNvSpPr>
          <p:nvPr>
            <p:ph type="title" idx="4294967295"/>
          </p:nvPr>
        </p:nvSpPr>
        <p:spPr>
          <a:xfrm>
            <a:off x="804241" y="370228"/>
            <a:ext cx="6368345"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Reactions about government policies</a:t>
            </a:r>
          </a:p>
        </p:txBody>
      </p:sp>
      <p:sp>
        <p:nvSpPr>
          <p:cNvPr id="6" name="Rectangle: Rounded Corners 5">
            <a:extLst>
              <a:ext uri="{FF2B5EF4-FFF2-40B4-BE49-F238E27FC236}">
                <a16:creationId xmlns:a16="http://schemas.microsoft.com/office/drawing/2014/main" id="{EAD052B2-4B32-4578-814D-E90EDE0536D5}"/>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8312D986-6EEA-4289-B3AD-85A58E1BE32D}"/>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 in the data:</a:t>
            </a:r>
          </a:p>
        </p:txBody>
      </p:sp>
      <p:pic>
        <p:nvPicPr>
          <p:cNvPr id="16" name="Graphic 15" descr="Decorative image: icon of 3 people sitting around a table with solid gray fill">
            <a:extLst>
              <a:ext uri="{FF2B5EF4-FFF2-40B4-BE49-F238E27FC236}">
                <a16:creationId xmlns:a16="http://schemas.microsoft.com/office/drawing/2014/main" id="{DD8CE006-1656-4CF1-8099-7A7EF0C0A107}"/>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950684"/>
            <a:ext cx="562592" cy="562592"/>
          </a:xfrm>
          <a:prstGeom prst="rect">
            <a:avLst/>
          </a:prstGeom>
        </p:spPr>
      </p:pic>
      <p:sp>
        <p:nvSpPr>
          <p:cNvPr id="15" name="Rectangle 14">
            <a:extLst>
              <a:ext uri="{FF2B5EF4-FFF2-40B4-BE49-F238E27FC236}">
                <a16:creationId xmlns:a16="http://schemas.microsoft.com/office/drawing/2014/main" id="{0A143B5C-B5A7-4DB2-8988-F8BE4A117504}"/>
              </a:ext>
              <a:ext uri="{C183D7F6-B498-43B3-948B-1728B52AA6E4}">
                <adec:decorative xmlns:adec="http://schemas.microsoft.com/office/drawing/2017/decorative" val="1"/>
              </a:ext>
            </a:extLst>
          </p:cNvPr>
          <p:cNvSpPr/>
          <p:nvPr/>
        </p:nvSpPr>
        <p:spPr>
          <a:xfrm rot="5400000">
            <a:off x="145982" y="2684722"/>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 name="TextBox 16">
            <a:extLst>
              <a:ext uri="{FF2B5EF4-FFF2-40B4-BE49-F238E27FC236}">
                <a16:creationId xmlns:a16="http://schemas.microsoft.com/office/drawing/2014/main" id="{6D840D30-24CF-4395-8AB8-A3F467876F80}"/>
              </a:ext>
            </a:extLst>
          </p:cNvPr>
          <p:cNvSpPr txBox="1"/>
          <p:nvPr/>
        </p:nvSpPr>
        <p:spPr>
          <a:xfrm>
            <a:off x="817173" y="1914840"/>
            <a:ext cx="5357124" cy="397435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r>
              <a:rPr lang="en-US" dirty="0">
                <a:cs typeface="Calibri" panose="020F0502020204030204" pitchFamily="34" charset="0"/>
              </a:rPr>
              <a:t>Mistrust in government institutions</a:t>
            </a:r>
          </a:p>
          <a:p>
            <a:r>
              <a:rPr lang="en-US" dirty="0">
                <a:cs typeface="Calibri" panose="020F0502020204030204" pitchFamily="34" charset="0"/>
              </a:rPr>
              <a:t>Discontentment with lack of accessible information about COVID-19 and the resources </a:t>
            </a:r>
          </a:p>
          <a:p>
            <a:r>
              <a:rPr lang="en-US" dirty="0">
                <a:cs typeface="Calibri" panose="020F0502020204030204" pitchFamily="34" charset="0"/>
              </a:rPr>
              <a:t>Discontentment with lockdowns, vaccination, and mask requirements </a:t>
            </a:r>
          </a:p>
          <a:p>
            <a:pPr lvl="2" indent="-285750">
              <a:lnSpc>
                <a:spcPct val="107000"/>
              </a:lnSpc>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Mask wearing bringing communication challenges for those with a hard-of-hearing disability</a:t>
            </a:r>
          </a:p>
          <a:p>
            <a:pPr marL="514350" lvl="1" indent="-285750">
              <a:lnSpc>
                <a:spcPct val="107000"/>
              </a:lnSpc>
              <a:spcAft>
                <a:spcPts val="400"/>
              </a:spcAft>
              <a:buSzPct val="95000"/>
              <a:buFont typeface="Wingdings" panose="05000000000000000000" pitchFamily="2" charset="2"/>
              <a:buChar char="§"/>
            </a:pPr>
            <a:r>
              <a:rPr lang="en-US" sz="1600" dirty="0">
                <a:latin typeface="Calibri" panose="020F0502020204030204" pitchFamily="34" charset="0"/>
                <a:cs typeface="Calibri" panose="020F0502020204030204" pitchFamily="34" charset="0"/>
              </a:rPr>
              <a:t>Appreciation for government response to the pandemic:</a:t>
            </a:r>
          </a:p>
          <a:p>
            <a:pPr lvl="2" indent="-285750">
              <a:lnSpc>
                <a:spcPct val="107000"/>
              </a:lnSpc>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Policies that helped protect the community against COVID-19, particularly the mask mandate and social distancing</a:t>
            </a:r>
          </a:p>
          <a:p>
            <a:pPr lvl="2" indent="-285750">
              <a:lnSpc>
                <a:spcPct val="107000"/>
              </a:lnSpc>
              <a:spcAft>
                <a:spcPts val="400"/>
              </a:spcAft>
              <a:buSzPct val="95000"/>
              <a:buFont typeface="Arial" panose="020B0604020202020204" pitchFamily="34" charset="0"/>
              <a:buChar char="•"/>
            </a:pPr>
            <a:r>
              <a:rPr lang="en-US" sz="1600" dirty="0">
                <a:latin typeface="Calibri" panose="020F0502020204030204" pitchFamily="34" charset="0"/>
                <a:cs typeface="Calibri" panose="020F0502020204030204" pitchFamily="34" charset="0"/>
              </a:rPr>
              <a:t>Other policies e.g. the eviction moratorium and the stimulus checks</a:t>
            </a:r>
          </a:p>
          <a:p>
            <a:pPr marL="514350" lvl="1" indent="-285750">
              <a:lnSpc>
                <a:spcPct val="107000"/>
              </a:lnSpc>
              <a:spcAft>
                <a:spcPts val="400"/>
              </a:spcAft>
              <a:buSzPct val="95000"/>
              <a:buFont typeface="Wingdings" panose="05000000000000000000" pitchFamily="2" charset="2"/>
              <a:buChar char="§"/>
            </a:pPr>
            <a:r>
              <a:rPr lang="en-US" sz="1600" dirty="0">
                <a:cs typeface="Calibri" panose="020F0502020204030204" pitchFamily="34" charset="0"/>
              </a:rPr>
              <a:t>Discontentment with</a:t>
            </a:r>
            <a:r>
              <a:rPr lang="en-US" sz="1600" dirty="0">
                <a:latin typeface="Calibri" panose="020F0502020204030204" pitchFamily="34" charset="0"/>
                <a:cs typeface="Calibri" panose="020F0502020204030204" pitchFamily="34" charset="0"/>
              </a:rPr>
              <a:t> end of the mask mandate</a:t>
            </a:r>
          </a:p>
        </p:txBody>
      </p:sp>
      <p:sp>
        <p:nvSpPr>
          <p:cNvPr id="9" name="Rounded Rectangle 3">
            <a:extLst>
              <a:ext uri="{FF2B5EF4-FFF2-40B4-BE49-F238E27FC236}">
                <a16:creationId xmlns:a16="http://schemas.microsoft.com/office/drawing/2014/main" id="{B3B80A80-EE86-4490-A7F3-3129C11962CE}"/>
              </a:ext>
              <a:ext uri="{C183D7F6-B498-43B3-948B-1728B52AA6E4}">
                <adec:decorative xmlns:adec="http://schemas.microsoft.com/office/drawing/2017/decorative" val="1"/>
              </a:ext>
            </a:extLst>
          </p:cNvPr>
          <p:cNvSpPr/>
          <p:nvPr/>
        </p:nvSpPr>
        <p:spPr>
          <a:xfrm>
            <a:off x="7041721" y="1309245"/>
            <a:ext cx="4778368" cy="3067472"/>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10" name="Graphic 9" descr="Closed quotation mark">
            <a:extLst>
              <a:ext uri="{FF2B5EF4-FFF2-40B4-BE49-F238E27FC236}">
                <a16:creationId xmlns:a16="http://schemas.microsoft.com/office/drawing/2014/main" id="{A333FEB7-1709-4904-97D3-1D774C5771A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6785300" y="1359779"/>
            <a:ext cx="564648" cy="564648"/>
          </a:xfrm>
          <a:prstGeom prst="rect">
            <a:avLst/>
          </a:prstGeom>
        </p:spPr>
      </p:pic>
      <p:sp>
        <p:nvSpPr>
          <p:cNvPr id="11" name="TextBox 10">
            <a:extLst>
              <a:ext uri="{FF2B5EF4-FFF2-40B4-BE49-F238E27FC236}">
                <a16:creationId xmlns:a16="http://schemas.microsoft.com/office/drawing/2014/main" id="{ADA7AE46-01B6-4A7C-B5E7-F46D6DCEFC15}"/>
              </a:ext>
            </a:extLst>
          </p:cNvPr>
          <p:cNvSpPr txBox="1"/>
          <p:nvPr/>
        </p:nvSpPr>
        <p:spPr>
          <a:xfrm>
            <a:off x="7258156" y="1535489"/>
            <a:ext cx="4345498" cy="2554545"/>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At the very least, please be transparent and actually tell the public the truth, that the mask mandate is not going away because it's actually safer. ...lots of people trust you [the WA state DOH] and follow the mask mandates, and they believe that the mask mandates will only be lifted when it's safe, so therefore the mask mandates being lifted means it's safe. People really believe that. But it's not true. It's not any safer. </a:t>
            </a:r>
          </a:p>
          <a:p>
            <a:r>
              <a:rPr lang="en-US" dirty="0"/>
              <a:t>-KCDC</a:t>
            </a:r>
          </a:p>
        </p:txBody>
      </p:sp>
      <p:sp>
        <p:nvSpPr>
          <p:cNvPr id="12" name="Rounded Rectangle 3">
            <a:extLst>
              <a:ext uri="{FF2B5EF4-FFF2-40B4-BE49-F238E27FC236}">
                <a16:creationId xmlns:a16="http://schemas.microsoft.com/office/drawing/2014/main" id="{96EAA185-A152-4EE3-86E5-8EF13ED3DF03}"/>
              </a:ext>
              <a:ext uri="{C183D7F6-B498-43B3-948B-1728B52AA6E4}">
                <adec:decorative xmlns:adec="http://schemas.microsoft.com/office/drawing/2017/decorative" val="1"/>
              </a:ext>
            </a:extLst>
          </p:cNvPr>
          <p:cNvSpPr/>
          <p:nvPr/>
        </p:nvSpPr>
        <p:spPr>
          <a:xfrm>
            <a:off x="7041721" y="4344063"/>
            <a:ext cx="4778368" cy="1964458"/>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13" name="Graphic 12" descr="Closed quotation mark">
            <a:extLst>
              <a:ext uri="{FF2B5EF4-FFF2-40B4-BE49-F238E27FC236}">
                <a16:creationId xmlns:a16="http://schemas.microsoft.com/office/drawing/2014/main" id="{97C03F3E-7019-41E9-85E7-DFE84D0BE68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6785300" y="4394596"/>
            <a:ext cx="564648" cy="564648"/>
          </a:xfrm>
          <a:prstGeom prst="rect">
            <a:avLst/>
          </a:prstGeom>
        </p:spPr>
      </p:pic>
      <p:sp>
        <p:nvSpPr>
          <p:cNvPr id="18" name="TextBox 17">
            <a:extLst>
              <a:ext uri="{FF2B5EF4-FFF2-40B4-BE49-F238E27FC236}">
                <a16:creationId xmlns:a16="http://schemas.microsoft.com/office/drawing/2014/main" id="{56CDF0DC-36DE-456F-AE93-64BE00509E9B}"/>
              </a:ext>
            </a:extLst>
          </p:cNvPr>
          <p:cNvSpPr txBox="1"/>
          <p:nvPr/>
        </p:nvSpPr>
        <p:spPr>
          <a:xfrm>
            <a:off x="7258156" y="4602961"/>
            <a:ext cx="4561933" cy="1569660"/>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Other than that, the government did a good job. They give us money. They give us food, they let the house- they mandate that you can stay the in the house and not be homeless. They said they can't they can't kick you out, the landlords. They did a good job.</a:t>
            </a:r>
          </a:p>
          <a:p>
            <a:r>
              <a:rPr lang="en-US" dirty="0"/>
              <a:t>-Interviewee</a:t>
            </a:r>
          </a:p>
        </p:txBody>
      </p:sp>
    </p:spTree>
    <p:extLst>
      <p:ext uri="{BB962C8B-B14F-4D97-AF65-F5344CB8AC3E}">
        <p14:creationId xmlns:p14="http://schemas.microsoft.com/office/powerpoint/2010/main" val="465627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Graphic 30" descr="Decorative image: Post-it Notes with solid black fill">
            <a:extLst>
              <a:ext uri="{FF2B5EF4-FFF2-40B4-BE49-F238E27FC236}">
                <a16:creationId xmlns:a16="http://schemas.microsoft.com/office/drawing/2014/main" id="{3847319C-C059-44D8-9A2A-8A11C397C98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81" y="288598"/>
            <a:ext cx="568488" cy="568488"/>
          </a:xfrm>
          <a:prstGeom prst="rect">
            <a:avLst/>
          </a:prstGeom>
        </p:spPr>
      </p:pic>
      <p:sp>
        <p:nvSpPr>
          <p:cNvPr id="32" name="Title 31">
            <a:extLst>
              <a:ext uri="{FF2B5EF4-FFF2-40B4-BE49-F238E27FC236}">
                <a16:creationId xmlns:a16="http://schemas.microsoft.com/office/drawing/2014/main" id="{7D9B0E3E-ED12-46F4-8965-2793E64B52B2}"/>
              </a:ext>
            </a:extLst>
          </p:cNvPr>
          <p:cNvSpPr txBox="1">
            <a:spLocks noGrp="1"/>
          </p:cNvSpPr>
          <p:nvPr>
            <p:ph type="title" idx="4294967295"/>
          </p:nvPr>
        </p:nvSpPr>
        <p:spPr>
          <a:xfrm>
            <a:off x="804242" y="370228"/>
            <a:ext cx="818875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Concerns about the near future</a:t>
            </a:r>
          </a:p>
        </p:txBody>
      </p:sp>
      <p:sp>
        <p:nvSpPr>
          <p:cNvPr id="6" name="Rectangle: Rounded Corners 5">
            <a:extLst>
              <a:ext uri="{FF2B5EF4-FFF2-40B4-BE49-F238E27FC236}">
                <a16:creationId xmlns:a16="http://schemas.microsoft.com/office/drawing/2014/main" id="{EAD052B2-4B32-4578-814D-E90EDE0536D5}"/>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6D9B5D13-063F-490B-802D-461B334C60FE}"/>
              </a:ext>
            </a:extLst>
          </p:cNvPr>
          <p:cNvSpPr txBox="1"/>
          <p:nvPr/>
        </p:nvSpPr>
        <p:spPr>
          <a:xfrm>
            <a:off x="897593" y="1535489"/>
            <a:ext cx="3973395" cy="37935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Themes that emerged in the data:</a:t>
            </a:r>
          </a:p>
        </p:txBody>
      </p:sp>
      <p:pic>
        <p:nvPicPr>
          <p:cNvPr id="16" name="Graphic 15" descr="Decorative image: icon of 3 people sitting around a table with solid gray fill">
            <a:extLst>
              <a:ext uri="{FF2B5EF4-FFF2-40B4-BE49-F238E27FC236}">
                <a16:creationId xmlns:a16="http://schemas.microsoft.com/office/drawing/2014/main" id="{6603BADD-9D89-4BC5-8FDE-6E10D9E9E7D6}"/>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999" y="1950684"/>
            <a:ext cx="562592" cy="562592"/>
          </a:xfrm>
          <a:prstGeom prst="rect">
            <a:avLst/>
          </a:prstGeom>
        </p:spPr>
      </p:pic>
      <p:sp>
        <p:nvSpPr>
          <p:cNvPr id="15" name="Rectangle 14">
            <a:extLst>
              <a:ext uri="{FF2B5EF4-FFF2-40B4-BE49-F238E27FC236}">
                <a16:creationId xmlns:a16="http://schemas.microsoft.com/office/drawing/2014/main" id="{69C92C7C-2237-440A-9D9D-BAF7D5A4AAE4}"/>
              </a:ext>
              <a:ext uri="{C183D7F6-B498-43B3-948B-1728B52AA6E4}">
                <adec:decorative xmlns:adec="http://schemas.microsoft.com/office/drawing/2017/decorative" val="1"/>
              </a:ext>
            </a:extLst>
          </p:cNvPr>
          <p:cNvSpPr/>
          <p:nvPr/>
        </p:nvSpPr>
        <p:spPr>
          <a:xfrm rot="5400000">
            <a:off x="316144" y="2517036"/>
            <a:ext cx="1069545" cy="9335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 name="TextBox 16">
            <a:extLst>
              <a:ext uri="{FF2B5EF4-FFF2-40B4-BE49-F238E27FC236}">
                <a16:creationId xmlns:a16="http://schemas.microsoft.com/office/drawing/2014/main" id="{D5265DC2-174B-44B9-913E-33694D18141F}"/>
              </a:ext>
            </a:extLst>
          </p:cNvPr>
          <p:cNvSpPr txBox="1"/>
          <p:nvPr/>
        </p:nvSpPr>
        <p:spPr>
          <a:xfrm>
            <a:off x="817173" y="1914840"/>
            <a:ext cx="4604308" cy="1500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514350" lvl="1" indent="-285750">
              <a:lnSpc>
                <a:spcPct val="107000"/>
              </a:lnSpc>
              <a:spcAft>
                <a:spcPts val="0"/>
              </a:spcAft>
              <a:buFont typeface="Wingdings" panose="05000000000000000000" pitchFamily="2" charset="2"/>
              <a:buChar char="§"/>
            </a:pPr>
            <a:r>
              <a:rPr lang="en-US" sz="1600" dirty="0">
                <a:latin typeface="Calibri" panose="020F0502020204030204" pitchFamily="34" charset="0"/>
                <a:cs typeface="Calibri" panose="020F0502020204030204" pitchFamily="34" charset="0"/>
              </a:rPr>
              <a:t>Concern about “going back to normal”</a:t>
            </a:r>
          </a:p>
          <a:p>
            <a:pPr marL="514350" lvl="1" indent="-285750">
              <a:lnSpc>
                <a:spcPct val="107000"/>
              </a:lnSpc>
              <a:spcAft>
                <a:spcPts val="0"/>
              </a:spcAft>
              <a:buFont typeface="Wingdings" panose="05000000000000000000" pitchFamily="2" charset="2"/>
              <a:buChar char="§"/>
            </a:pPr>
            <a:r>
              <a:rPr lang="en-US" sz="1600" dirty="0">
                <a:latin typeface="Calibri" panose="020F0502020204030204" pitchFamily="34" charset="0"/>
                <a:cs typeface="Calibri" panose="020F0502020204030204" pitchFamily="34" charset="0"/>
              </a:rPr>
              <a:t>Concern about the end of financial supports</a:t>
            </a:r>
          </a:p>
          <a:p>
            <a:pPr marL="514350" lvl="1" indent="-285750">
              <a:lnSpc>
                <a:spcPct val="107000"/>
              </a:lnSpc>
              <a:spcAft>
                <a:spcPts val="800"/>
              </a:spcAft>
              <a:buFont typeface="Wingdings" panose="05000000000000000000" pitchFamily="2" charset="2"/>
              <a:buChar char="§"/>
            </a:pPr>
            <a:r>
              <a:rPr lang="en-US" sz="1600" dirty="0">
                <a:latin typeface="Calibri" panose="020F0502020204030204" pitchFamily="34" charset="0"/>
                <a:cs typeface="Calibri" panose="020F0502020204030204" pitchFamily="34" charset="0"/>
              </a:rPr>
              <a:t>Concern about lasting impacts for the disability community </a:t>
            </a:r>
          </a:p>
          <a:p>
            <a:endParaRPr lang="en-US" dirty="0">
              <a:cs typeface="Calibri" panose="020F0502020204030204" pitchFamily="34" charset="0"/>
            </a:endParaRPr>
          </a:p>
        </p:txBody>
      </p:sp>
      <p:sp>
        <p:nvSpPr>
          <p:cNvPr id="22" name="Rounded Rectangle 3">
            <a:extLst>
              <a:ext uri="{FF2B5EF4-FFF2-40B4-BE49-F238E27FC236}">
                <a16:creationId xmlns:a16="http://schemas.microsoft.com/office/drawing/2014/main" id="{449A664D-19B4-449F-BCBA-F386565B0066}"/>
              </a:ext>
              <a:ext uri="{C183D7F6-B498-43B3-948B-1728B52AA6E4}">
                <adec:decorative xmlns:adec="http://schemas.microsoft.com/office/drawing/2017/decorative" val="1"/>
              </a:ext>
            </a:extLst>
          </p:cNvPr>
          <p:cNvSpPr/>
          <p:nvPr/>
        </p:nvSpPr>
        <p:spPr>
          <a:xfrm>
            <a:off x="1366932" y="3883983"/>
            <a:ext cx="4329192" cy="2491471"/>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20" name="Rounded Rectangle 3">
            <a:extLst>
              <a:ext uri="{FF2B5EF4-FFF2-40B4-BE49-F238E27FC236}">
                <a16:creationId xmlns:a16="http://schemas.microsoft.com/office/drawing/2014/main" id="{25BE5500-BD93-458B-9A65-D1850599130F}"/>
              </a:ext>
              <a:ext uri="{C183D7F6-B498-43B3-948B-1728B52AA6E4}">
                <adec:decorative xmlns:adec="http://schemas.microsoft.com/office/drawing/2017/decorative" val="1"/>
              </a:ext>
            </a:extLst>
          </p:cNvPr>
          <p:cNvSpPr/>
          <p:nvPr/>
        </p:nvSpPr>
        <p:spPr>
          <a:xfrm>
            <a:off x="7041721" y="4018710"/>
            <a:ext cx="4868548" cy="2356744"/>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sp>
        <p:nvSpPr>
          <p:cNvPr id="18" name="Rounded Rectangle 3">
            <a:extLst>
              <a:ext uri="{FF2B5EF4-FFF2-40B4-BE49-F238E27FC236}">
                <a16:creationId xmlns:a16="http://schemas.microsoft.com/office/drawing/2014/main" id="{A749FED1-A19C-4372-9A42-35D145C4AA1C}"/>
              </a:ext>
              <a:ext uri="{C183D7F6-B498-43B3-948B-1728B52AA6E4}">
                <adec:decorative xmlns:adec="http://schemas.microsoft.com/office/drawing/2017/decorative" val="1"/>
              </a:ext>
            </a:extLst>
          </p:cNvPr>
          <p:cNvSpPr/>
          <p:nvPr/>
        </p:nvSpPr>
        <p:spPr>
          <a:xfrm>
            <a:off x="7041721" y="1309245"/>
            <a:ext cx="4868548" cy="2356744"/>
          </a:xfrm>
          <a:prstGeom prst="roundRect">
            <a:avLst>
              <a:gd name="adj" fmla="val 0"/>
            </a:avLst>
          </a:prstGeom>
          <a:solidFill>
            <a:schemeClr val="bg2">
              <a:lumMod val="90000"/>
              <a:alpha val="18000"/>
            </a:schemeClr>
          </a:solidFill>
          <a:ln w="0">
            <a:solidFill>
              <a:schemeClr val="bg1">
                <a:lumMod val="95000"/>
              </a:schemeClr>
            </a:solidFill>
          </a:ln>
          <a:effectLst>
            <a:glow rad="63500">
              <a:schemeClr val="bg1">
                <a:lumMod val="95000"/>
                <a:alpha val="2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9" dirty="0">
              <a:solidFill>
                <a:schemeClr val="tx1">
                  <a:lumMod val="50000"/>
                  <a:lumOff val="50000"/>
                </a:schemeClr>
              </a:solidFill>
              <a:latin typeface="Franklin Gothic Demi" panose="020B0703020102020204" pitchFamily="34" charset="0"/>
            </a:endParaRPr>
          </a:p>
        </p:txBody>
      </p:sp>
      <p:pic>
        <p:nvPicPr>
          <p:cNvPr id="23" name="Graphic 22" descr="Closed quotation mark">
            <a:extLst>
              <a:ext uri="{FF2B5EF4-FFF2-40B4-BE49-F238E27FC236}">
                <a16:creationId xmlns:a16="http://schemas.microsoft.com/office/drawing/2014/main" id="{1BD62A5D-0C92-4722-A1AB-AB487B90D99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1110511" y="3934518"/>
            <a:ext cx="564648" cy="564648"/>
          </a:xfrm>
          <a:prstGeom prst="rect">
            <a:avLst/>
          </a:prstGeom>
        </p:spPr>
      </p:pic>
      <p:sp>
        <p:nvSpPr>
          <p:cNvPr id="13" name="TextBox 12">
            <a:extLst>
              <a:ext uri="{FF2B5EF4-FFF2-40B4-BE49-F238E27FC236}">
                <a16:creationId xmlns:a16="http://schemas.microsoft.com/office/drawing/2014/main" id="{725975AB-A077-4B0D-A4BB-BFEFF7AA4FDB}"/>
              </a:ext>
            </a:extLst>
          </p:cNvPr>
          <p:cNvSpPr txBox="1"/>
          <p:nvPr/>
        </p:nvSpPr>
        <p:spPr>
          <a:xfrm>
            <a:off x="1551934" y="4166672"/>
            <a:ext cx="3973395" cy="2062103"/>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was already not receiving, no getting any money and it [COVID-19] made it easier for me to get ADB [Aged, Blind or Disabled Cash Assistance]… But as the pandemic goes on more you can see them start to close the wallet and to start to say ‘okay everything’s fine now’ and it’s become business as usual.</a:t>
            </a:r>
          </a:p>
          <a:p>
            <a:r>
              <a:rPr lang="en-US" dirty="0"/>
              <a:t>- Interviewee</a:t>
            </a:r>
          </a:p>
        </p:txBody>
      </p:sp>
      <p:pic>
        <p:nvPicPr>
          <p:cNvPr id="19" name="Graphic 18" descr="Closed quotation mark">
            <a:extLst>
              <a:ext uri="{FF2B5EF4-FFF2-40B4-BE49-F238E27FC236}">
                <a16:creationId xmlns:a16="http://schemas.microsoft.com/office/drawing/2014/main" id="{7F497B3C-E615-406E-A687-E4AD4F1C925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6785300" y="1359779"/>
            <a:ext cx="564648" cy="564648"/>
          </a:xfrm>
          <a:prstGeom prst="rect">
            <a:avLst/>
          </a:prstGeom>
        </p:spPr>
      </p:pic>
      <p:sp>
        <p:nvSpPr>
          <p:cNvPr id="11" name="TextBox 10">
            <a:extLst>
              <a:ext uri="{FF2B5EF4-FFF2-40B4-BE49-F238E27FC236}">
                <a16:creationId xmlns:a16="http://schemas.microsoft.com/office/drawing/2014/main" id="{EA1DBD93-E8ED-40CE-AA31-E8B866AABC03}"/>
              </a:ext>
            </a:extLst>
          </p:cNvPr>
          <p:cNvSpPr txBox="1"/>
          <p:nvPr/>
        </p:nvSpPr>
        <p:spPr>
          <a:xfrm>
            <a:off x="7273254" y="1561218"/>
            <a:ext cx="4402123" cy="2062103"/>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 feel like the push for everything to kind of go back in person has been happening kind of rapidly, more rapidly than I'm comfortable  and I'm like dealing with it wearing masks and doing the things I need to do, but it kind of feels like there's this attitude that everything is over when it's not and that makes me uncomfortable.</a:t>
            </a:r>
          </a:p>
          <a:p>
            <a:r>
              <a:rPr lang="en-US" dirty="0"/>
              <a:t>- Interviewee</a:t>
            </a:r>
          </a:p>
        </p:txBody>
      </p:sp>
      <p:pic>
        <p:nvPicPr>
          <p:cNvPr id="21" name="Graphic 20" descr="Closed quotation mark">
            <a:extLst>
              <a:ext uri="{FF2B5EF4-FFF2-40B4-BE49-F238E27FC236}">
                <a16:creationId xmlns:a16="http://schemas.microsoft.com/office/drawing/2014/main" id="{3E685DD7-861F-4F61-A3E0-538504EEA9C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6785300" y="4069244"/>
            <a:ext cx="564648" cy="564648"/>
          </a:xfrm>
          <a:prstGeom prst="rect">
            <a:avLst/>
          </a:prstGeom>
        </p:spPr>
      </p:pic>
      <p:sp>
        <p:nvSpPr>
          <p:cNvPr id="10" name="TextBox 9">
            <a:extLst>
              <a:ext uri="{FF2B5EF4-FFF2-40B4-BE49-F238E27FC236}">
                <a16:creationId xmlns:a16="http://schemas.microsoft.com/office/drawing/2014/main" id="{65554ECE-C91E-44D4-9A3D-1CE1F880BDB6}"/>
              </a:ext>
            </a:extLst>
          </p:cNvPr>
          <p:cNvSpPr txBox="1"/>
          <p:nvPr/>
        </p:nvSpPr>
        <p:spPr>
          <a:xfrm>
            <a:off x="7305964" y="4254489"/>
            <a:ext cx="4008687" cy="2062103"/>
          </a:xfrm>
          <a:prstGeom prst="rect">
            <a:avLst/>
          </a:prstGeom>
          <a:noFill/>
        </p:spPr>
        <p:txBody>
          <a:bodyPr wrap="square" lIns="91440" tIns="45720" rIns="91440" bIns="45720" anchor="t">
            <a:spAutoFit/>
          </a:bodyPr>
          <a:lstStyle>
            <a:defPPr>
              <a:defRPr lang="en-US"/>
            </a:defPPr>
            <a:lvl1pPr>
              <a:defRPr sz="1600" i="1">
                <a:latin typeface="Calibri" panose="020F0502020204030204" pitchFamily="34" charset="0"/>
                <a:ea typeface="+mn-lt"/>
                <a:cs typeface="Calibri" panose="020F0502020204030204" pitchFamily="34" charset="0"/>
              </a:defRPr>
            </a:lvl1pPr>
          </a:lstStyle>
          <a:p>
            <a:r>
              <a:rPr lang="en-US" dirty="0"/>
              <a:t>I’m very concerned about communities not bouncing back from this in the same way they were before. Like HIV/AIDS epidemic, when it first started, like where people were dying and the government wasn’t doing anything... they just didn’t care because they were considered like a disposable population.</a:t>
            </a:r>
          </a:p>
          <a:p>
            <a:r>
              <a:rPr lang="en-US" dirty="0"/>
              <a:t>- Interviewee</a:t>
            </a:r>
          </a:p>
        </p:txBody>
      </p:sp>
    </p:spTree>
    <p:extLst>
      <p:ext uri="{BB962C8B-B14F-4D97-AF65-F5344CB8AC3E}">
        <p14:creationId xmlns:p14="http://schemas.microsoft.com/office/powerpoint/2010/main" val="136713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p:cNvSpPr>
          <p:nvPr/>
        </p:nvSpPr>
        <p:spPr>
          <a:xfrm>
            <a:off x="252919" y="1123837"/>
            <a:ext cx="2947482" cy="460118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60" normalizeH="0" baseline="0" noProof="0">
                <a:ln>
                  <a:noFill/>
                </a:ln>
                <a:solidFill>
                  <a:srgbClr val="FFFFFF"/>
                </a:solidFill>
                <a:effectLst/>
                <a:uLnTx/>
                <a:uFillTx/>
                <a:latin typeface="+mj-lt"/>
                <a:ea typeface="+mj-ea"/>
                <a:cs typeface="+mj-cs"/>
              </a:rPr>
              <a:t>The study</a:t>
            </a:r>
            <a:endParaRPr kumimoji="0" lang="en-US" sz="3600" b="0" i="0" u="none" strike="noStrike" kern="1200" cap="none" spc="-60" normalizeH="0" baseline="0" noProof="0" dirty="0">
              <a:ln>
                <a:noFill/>
              </a:ln>
              <a:solidFill>
                <a:srgbClr val="FFFFFF"/>
              </a:solidFill>
              <a:effectLst/>
              <a:uLnTx/>
              <a:uFillTx/>
              <a:latin typeface="+mj-lt"/>
              <a:ea typeface="+mj-ea"/>
              <a:cs typeface="+mj-cs"/>
            </a:endParaRPr>
          </a:p>
        </p:txBody>
      </p:sp>
      <p:sp>
        <p:nvSpPr>
          <p:cNvPr id="37" name="Title 36">
            <a:extLst>
              <a:ext uri="{FF2B5EF4-FFF2-40B4-BE49-F238E27FC236}">
                <a16:creationId xmlns:a16="http://schemas.microsoft.com/office/drawing/2014/main" id="{6417C54E-BE68-4BA0-9426-C0A6FF99DBBA}"/>
              </a:ext>
            </a:extLst>
          </p:cNvPr>
          <p:cNvSpPr txBox="1">
            <a:spLocks noGrp="1"/>
          </p:cNvSpPr>
          <p:nvPr>
            <p:ph type="title"/>
          </p:nvPr>
        </p:nvSpPr>
        <p:spPr>
          <a:xfrm>
            <a:off x="3803164" y="781024"/>
            <a:ext cx="6574213"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mn-ea"/>
                <a:cs typeface="Calibri" panose="020F0502020204030204" pitchFamily="34" charset="0"/>
              </a:rPr>
              <a:t>Study Description, Methods, and Limitations</a:t>
            </a:r>
          </a:p>
        </p:txBody>
      </p:sp>
      <p:sp>
        <p:nvSpPr>
          <p:cNvPr id="59" name="Content Placeholder 2">
            <a:extLst>
              <a:ext uri="{FF2B5EF4-FFF2-40B4-BE49-F238E27FC236}">
                <a16:creationId xmlns:a16="http://schemas.microsoft.com/office/drawing/2014/main" id="{AD1204D7-336F-4F40-BB11-29830A7729C2}"/>
              </a:ext>
            </a:extLst>
          </p:cNvPr>
          <p:cNvSpPr txBox="1">
            <a:spLocks/>
          </p:cNvSpPr>
          <p:nvPr/>
        </p:nvSpPr>
        <p:spPr>
          <a:xfrm>
            <a:off x="3803163" y="1390625"/>
            <a:ext cx="7970826" cy="617436"/>
          </a:xfrm>
          <a:prstGeom prst="rect">
            <a:avLst/>
          </a:prstGeom>
        </p:spPr>
        <p:txBody>
          <a:bodyPr vert="horz" lIns="91440" tIns="45720" rIns="91440" bIns="45720" rtlCol="0" anchor="t">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US" sz="1600" dirty="0">
                <a:solidFill>
                  <a:schemeClr val="tx1">
                    <a:lumMod val="75000"/>
                    <a:lumOff val="25000"/>
                  </a:schemeClr>
                </a:solidFill>
                <a:latin typeface="Calibri" panose="020F0502020204030204" pitchFamily="34" charset="0"/>
                <a:cs typeface="Calibri" panose="020F0502020204030204" pitchFamily="34" charset="0"/>
              </a:rPr>
              <a:t>Per its participatory approach, the study involved community members from project design to data interpretation. The different phases of  community engagement in the study were:</a:t>
            </a:r>
          </a:p>
        </p:txBody>
      </p:sp>
      <p:sp>
        <p:nvSpPr>
          <p:cNvPr id="6" name="Rectangle 5">
            <a:extLst>
              <a:ext uri="{FF2B5EF4-FFF2-40B4-BE49-F238E27FC236}">
                <a16:creationId xmlns:a16="http://schemas.microsoft.com/office/drawing/2014/main" id="{B3A06BB0-9CF5-43C3-8EC8-8C0391F5B5F3}"/>
              </a:ext>
              <a:ext uri="{C183D7F6-B498-43B3-948B-1728B52AA6E4}">
                <adec:decorative xmlns:adec="http://schemas.microsoft.com/office/drawing/2017/decorative" val="1"/>
              </a:ext>
            </a:extLst>
          </p:cNvPr>
          <p:cNvSpPr/>
          <p:nvPr/>
        </p:nvSpPr>
        <p:spPr>
          <a:xfrm>
            <a:off x="-3941" y="761987"/>
            <a:ext cx="3474720"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FD56A311-AC17-47C5-A136-AA123683A1D1}"/>
              </a:ext>
              <a:ext uri="{C183D7F6-B498-43B3-948B-1728B52AA6E4}">
                <adec:decorative xmlns:adec="http://schemas.microsoft.com/office/drawing/2017/decorative" val="1"/>
              </a:ext>
            </a:extLst>
          </p:cNvPr>
          <p:cNvSpPr txBox="1">
            <a:spLocks/>
          </p:cNvSpPr>
          <p:nvPr/>
        </p:nvSpPr>
        <p:spPr>
          <a:xfrm>
            <a:off x="202205" y="2950917"/>
            <a:ext cx="306242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600" b="1" dirty="0">
                <a:solidFill>
                  <a:schemeClr val="bg1"/>
                </a:solidFill>
              </a:rPr>
              <a:t>The study</a:t>
            </a:r>
          </a:p>
        </p:txBody>
      </p:sp>
      <p:grpSp>
        <p:nvGrpSpPr>
          <p:cNvPr id="5" name="Group 4" descr="Phase I (December 2021)&#10;Listening session with 2 local community-based organizations (CBOs) that serve people living with disability in the county.&#10;The goals were to (1) collect insights on the impact of COVID-19 for people living with disabilities, to help inform protocols; and (2) discuss in more detail the process we drafted to collect the data, and what adjustments were needed.">
            <a:extLst>
              <a:ext uri="{FF2B5EF4-FFF2-40B4-BE49-F238E27FC236}">
                <a16:creationId xmlns:a16="http://schemas.microsoft.com/office/drawing/2014/main" id="{94952E2F-8527-4FB7-AB3C-A37F4F0AFCE9}"/>
              </a:ext>
            </a:extLst>
          </p:cNvPr>
          <p:cNvGrpSpPr/>
          <p:nvPr/>
        </p:nvGrpSpPr>
        <p:grpSpPr>
          <a:xfrm>
            <a:off x="4104613" y="2171341"/>
            <a:ext cx="2437678" cy="3924671"/>
            <a:chOff x="3803163" y="2171341"/>
            <a:chExt cx="2437678" cy="3924671"/>
          </a:xfrm>
        </p:grpSpPr>
        <p:sp>
          <p:nvSpPr>
            <p:cNvPr id="9" name="Rectangle: Rounded Corners 8">
              <a:extLst>
                <a:ext uri="{FF2B5EF4-FFF2-40B4-BE49-F238E27FC236}">
                  <a16:creationId xmlns:a16="http://schemas.microsoft.com/office/drawing/2014/main" id="{F3A8A2D1-CBDF-4688-B629-51D5F1A1559A}"/>
                </a:ext>
              </a:extLst>
            </p:cNvPr>
            <p:cNvSpPr/>
            <p:nvPr/>
          </p:nvSpPr>
          <p:spPr>
            <a:xfrm>
              <a:off x="3899185" y="2275036"/>
              <a:ext cx="2191847" cy="3820976"/>
            </a:xfrm>
            <a:prstGeom prst="roundRect">
              <a:avLst/>
            </a:prstGeom>
            <a:noFill/>
            <a:ln cap="rnd">
              <a:solidFill>
                <a:srgbClr val="0071BC"/>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F683D298-95C8-4441-85F2-0A03AA68180E}"/>
                </a:ext>
              </a:extLst>
            </p:cNvPr>
            <p:cNvSpPr/>
            <p:nvPr/>
          </p:nvSpPr>
          <p:spPr>
            <a:xfrm>
              <a:off x="3803163" y="2171341"/>
              <a:ext cx="924075" cy="382822"/>
            </a:xfrm>
            <a:prstGeom prst="roundRect">
              <a:avLst/>
            </a:prstGeom>
            <a:solidFill>
              <a:srgbClr val="0071BC"/>
            </a:solidFill>
            <a:ln cap="rnd">
              <a:solidFill>
                <a:schemeClr val="bg1"/>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alibri" panose="020F0502020204030204" pitchFamily="34" charset="0"/>
                  <a:cs typeface="Calibri" panose="020F0502020204030204" pitchFamily="34" charset="0"/>
                </a:rPr>
                <a:t>Phase I</a:t>
              </a:r>
            </a:p>
          </p:txBody>
        </p:sp>
        <p:sp>
          <p:nvSpPr>
            <p:cNvPr id="11" name="TextBox 10">
              <a:extLst>
                <a:ext uri="{FF2B5EF4-FFF2-40B4-BE49-F238E27FC236}">
                  <a16:creationId xmlns:a16="http://schemas.microsoft.com/office/drawing/2014/main" id="{DA365C78-DD52-4734-A814-855911614CC6}"/>
                </a:ext>
              </a:extLst>
            </p:cNvPr>
            <p:cNvSpPr txBox="1"/>
            <p:nvPr/>
          </p:nvSpPr>
          <p:spPr>
            <a:xfrm>
              <a:off x="3894466" y="2726338"/>
              <a:ext cx="2191846" cy="738664"/>
            </a:xfrm>
            <a:prstGeom prst="rect">
              <a:avLst/>
            </a:prstGeom>
            <a:noFill/>
          </p:spPr>
          <p:txBody>
            <a:bodyPr wrap="square" rtlCol="0">
              <a:spAutoFit/>
            </a:bodyPr>
            <a:lstStyle/>
            <a:p>
              <a:r>
                <a:rPr lang="en-US" sz="1050" b="1" dirty="0">
                  <a:solidFill>
                    <a:schemeClr val="tx1">
                      <a:lumMod val="75000"/>
                      <a:lumOff val="25000"/>
                    </a:schemeClr>
                  </a:solidFill>
                  <a:latin typeface="Calibri" panose="020F0502020204030204" pitchFamily="34" charset="0"/>
                  <a:cs typeface="Calibri" panose="020F0502020204030204" pitchFamily="34" charset="0"/>
                </a:rPr>
                <a:t>Listening session</a:t>
              </a:r>
              <a:r>
                <a:rPr lang="en-US" sz="1050" dirty="0">
                  <a:solidFill>
                    <a:schemeClr val="tx1">
                      <a:lumMod val="75000"/>
                      <a:lumOff val="25000"/>
                    </a:schemeClr>
                  </a:solidFill>
                  <a:latin typeface="Calibri" panose="020F0502020204030204" pitchFamily="34" charset="0"/>
                  <a:cs typeface="Calibri" panose="020F0502020204030204" pitchFamily="34" charset="0"/>
                </a:rPr>
                <a:t> with 2 local community-based organizations</a:t>
              </a:r>
              <a:r>
                <a:rPr lang="en-US" sz="1050" b="1" dirty="0">
                  <a:solidFill>
                    <a:schemeClr val="tx1">
                      <a:lumMod val="75000"/>
                      <a:lumOff val="25000"/>
                    </a:schemeClr>
                  </a:solidFill>
                  <a:latin typeface="Calibri" panose="020F0502020204030204" pitchFamily="34" charset="0"/>
                  <a:cs typeface="Calibri" panose="020F0502020204030204" pitchFamily="34" charset="0"/>
                </a:rPr>
                <a:t> (CBOs) </a:t>
              </a:r>
              <a:r>
                <a:rPr lang="en-US" sz="1050" dirty="0">
                  <a:solidFill>
                    <a:schemeClr val="tx1">
                      <a:lumMod val="75000"/>
                      <a:lumOff val="25000"/>
                    </a:schemeClr>
                  </a:solidFill>
                  <a:latin typeface="Calibri" panose="020F0502020204030204" pitchFamily="34" charset="0"/>
                  <a:cs typeface="Calibri" panose="020F0502020204030204" pitchFamily="34" charset="0"/>
                </a:rPr>
                <a:t>that serve people living with disability in the county.</a:t>
              </a:r>
            </a:p>
          </p:txBody>
        </p:sp>
        <p:sp>
          <p:nvSpPr>
            <p:cNvPr id="12" name="TextBox 11">
              <a:extLst>
                <a:ext uri="{FF2B5EF4-FFF2-40B4-BE49-F238E27FC236}">
                  <a16:creationId xmlns:a16="http://schemas.microsoft.com/office/drawing/2014/main" id="{6036D897-D0DC-40CA-9631-EE9E174216AA}"/>
                </a:ext>
              </a:extLst>
            </p:cNvPr>
            <p:cNvSpPr txBox="1"/>
            <p:nvPr/>
          </p:nvSpPr>
          <p:spPr>
            <a:xfrm>
              <a:off x="3894466" y="3565020"/>
              <a:ext cx="2136034" cy="1223412"/>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100">
                  <a:solidFill>
                    <a:schemeClr val="tx1">
                      <a:lumMod val="75000"/>
                      <a:lumOff val="25000"/>
                    </a:schemeClr>
                  </a:solidFill>
                </a:defRPr>
              </a:lvl1pPr>
            </a:lstStyle>
            <a:p>
              <a:pPr marL="0" lvl="1"/>
              <a:r>
                <a:rPr lang="en-US" sz="1050" dirty="0">
                  <a:solidFill>
                    <a:schemeClr val="tx1">
                      <a:lumMod val="75000"/>
                      <a:lumOff val="25000"/>
                    </a:schemeClr>
                  </a:solidFill>
                  <a:latin typeface="Calibri" panose="020F0502020204030204" pitchFamily="34" charset="0"/>
                  <a:cs typeface="Calibri" panose="020F0502020204030204" pitchFamily="34" charset="0"/>
                </a:rPr>
                <a:t>The goals were to (1) collect insights on the impact of COVID-19 for </a:t>
              </a:r>
              <a:r>
                <a:rPr lang="en-US" sz="1050" dirty="0">
                  <a:latin typeface="Calibri" panose="020F0502020204030204" pitchFamily="34" charset="0"/>
                  <a:cs typeface="Calibri" panose="020F0502020204030204" pitchFamily="34" charset="0"/>
                </a:rPr>
                <a:t>people living with disabilities, to help inform protocols</a:t>
              </a:r>
              <a:r>
                <a:rPr lang="en-US" sz="1050" dirty="0">
                  <a:solidFill>
                    <a:schemeClr val="tx1">
                      <a:lumMod val="75000"/>
                      <a:lumOff val="25000"/>
                    </a:schemeClr>
                  </a:solidFill>
                  <a:latin typeface="Calibri" panose="020F0502020204030204" pitchFamily="34" charset="0"/>
                  <a:cs typeface="Calibri" panose="020F0502020204030204" pitchFamily="34" charset="0"/>
                </a:rPr>
                <a:t>; and (2) discuss in more detail the process we drafted to collect the data, and what adjustments were needed.</a:t>
              </a:r>
            </a:p>
          </p:txBody>
        </p:sp>
        <p:sp>
          <p:nvSpPr>
            <p:cNvPr id="13" name="TextBox 12">
              <a:extLst>
                <a:ext uri="{FF2B5EF4-FFF2-40B4-BE49-F238E27FC236}">
                  <a16:creationId xmlns:a16="http://schemas.microsoft.com/office/drawing/2014/main" id="{CF8811DE-2A23-4B2A-B66B-FFAA2F9B93D5}"/>
                </a:ext>
              </a:extLst>
            </p:cNvPr>
            <p:cNvSpPr txBox="1"/>
            <p:nvPr/>
          </p:nvSpPr>
          <p:spPr>
            <a:xfrm>
              <a:off x="5172824" y="2379881"/>
              <a:ext cx="1068017" cy="253916"/>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100">
                  <a:solidFill>
                    <a:schemeClr val="tx1">
                      <a:lumMod val="75000"/>
                      <a:lumOff val="25000"/>
                    </a:schemeClr>
                  </a:solidFill>
                </a:defRPr>
              </a:lvl1pPr>
            </a:lstStyle>
            <a:p>
              <a:pPr marL="0" lvl="1" algn="ctr"/>
              <a:r>
                <a:rPr lang="en-US" sz="1050" dirty="0">
                  <a:solidFill>
                    <a:schemeClr val="tx1">
                      <a:lumMod val="75000"/>
                      <a:lumOff val="25000"/>
                    </a:schemeClr>
                  </a:solidFill>
                  <a:latin typeface="Calibri" panose="020F0502020204030204" pitchFamily="34" charset="0"/>
                  <a:cs typeface="Calibri" panose="020F0502020204030204" pitchFamily="34" charset="0"/>
                </a:rPr>
                <a:t>Dec 2021</a:t>
              </a:r>
            </a:p>
          </p:txBody>
        </p:sp>
        <p:pic>
          <p:nvPicPr>
            <p:cNvPr id="14" name="Graphic 13" descr="Daily calendar with solid fill">
              <a:extLst>
                <a:ext uri="{FF2B5EF4-FFF2-40B4-BE49-F238E27FC236}">
                  <a16:creationId xmlns:a16="http://schemas.microsoft.com/office/drawing/2014/main" id="{5D94F5BF-0B8B-4086-9780-F298AC1558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37514" y="2354669"/>
              <a:ext cx="271651" cy="271651"/>
            </a:xfrm>
            <a:prstGeom prst="rect">
              <a:avLst/>
            </a:prstGeom>
          </p:spPr>
        </p:pic>
      </p:grpSp>
      <p:grpSp>
        <p:nvGrpSpPr>
          <p:cNvPr id="29" name="Group 28" descr="Phase II (February to April 2022)&#10;Listening session with the King County Disability Consortium (KCDC), whose members include the 2 CBOs identified in Phase I;&#10;Semi-structured interviews conducted by interviewers selected by CBOs with 35 adult community members* to hear about how COVID-19 has impacted:&#10;work/employment&#10;finance and food security&#10;housing&#10;mental health&#10;physical health&#10;other aspects of their lives.&#10;*Participants were compensated for their time.">
            <a:extLst>
              <a:ext uri="{FF2B5EF4-FFF2-40B4-BE49-F238E27FC236}">
                <a16:creationId xmlns:a16="http://schemas.microsoft.com/office/drawing/2014/main" id="{40B1382F-AD8D-4CA6-952B-C5A6EC9B4BC8}"/>
              </a:ext>
            </a:extLst>
          </p:cNvPr>
          <p:cNvGrpSpPr/>
          <p:nvPr/>
        </p:nvGrpSpPr>
        <p:grpSpPr>
          <a:xfrm>
            <a:off x="6483784" y="2171341"/>
            <a:ext cx="2327964" cy="3924671"/>
            <a:chOff x="6182334" y="2171341"/>
            <a:chExt cx="2327964" cy="3924671"/>
          </a:xfrm>
        </p:grpSpPr>
        <p:grpSp>
          <p:nvGrpSpPr>
            <p:cNvPr id="28" name="Group 27" descr="Phase II (February to April 2022)&#10;Listening session with the King County Disability Consortium (KCDC), whose members include the 2 CBOs identified in Phase I;&#10;Semi-structured interviews conducted by interviewers selected by CBOs with 35 adult community members* to hear about how COVID-19 has impacted:&#10;work/employment&#10;finance and food security&#10;housing&#10;mental health&#10;physical health&#10;other aspects of their lives.&#10;*Participants were compensated for their time.">
              <a:extLst>
                <a:ext uri="{FF2B5EF4-FFF2-40B4-BE49-F238E27FC236}">
                  <a16:creationId xmlns:a16="http://schemas.microsoft.com/office/drawing/2014/main" id="{B01B625C-1529-4E8C-9EA5-4A8B62BF9CEB}"/>
                </a:ext>
              </a:extLst>
            </p:cNvPr>
            <p:cNvGrpSpPr/>
            <p:nvPr/>
          </p:nvGrpSpPr>
          <p:grpSpPr>
            <a:xfrm>
              <a:off x="6182334" y="2171341"/>
              <a:ext cx="2327964" cy="3924671"/>
              <a:chOff x="6182334" y="2171341"/>
              <a:chExt cx="2327964" cy="3924671"/>
            </a:xfrm>
          </p:grpSpPr>
          <p:sp>
            <p:nvSpPr>
              <p:cNvPr id="15" name="Rectangle: Rounded Corners 14">
                <a:extLst>
                  <a:ext uri="{FF2B5EF4-FFF2-40B4-BE49-F238E27FC236}">
                    <a16:creationId xmlns:a16="http://schemas.microsoft.com/office/drawing/2014/main" id="{A9AA6947-0E7D-47AC-9CF4-70A2656547C2}"/>
                  </a:ext>
                  <a:ext uri="{C183D7F6-B498-43B3-948B-1728B52AA6E4}">
                    <adec:decorative xmlns:adec="http://schemas.microsoft.com/office/drawing/2017/decorative" val="1"/>
                  </a:ext>
                </a:extLst>
              </p:cNvPr>
              <p:cNvSpPr/>
              <p:nvPr/>
            </p:nvSpPr>
            <p:spPr>
              <a:xfrm>
                <a:off x="6278356" y="2275036"/>
                <a:ext cx="2191847" cy="3820976"/>
              </a:xfrm>
              <a:prstGeom prst="roundRect">
                <a:avLst/>
              </a:prstGeom>
              <a:noFill/>
              <a:ln cap="rnd">
                <a:solidFill>
                  <a:srgbClr val="007CA8"/>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Calibri" panose="020F0502020204030204" pitchFamily="34"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id="{E3B58E11-A3CC-4634-9198-D055EFE0ADBF}"/>
                  </a:ext>
                  <a:ext uri="{C183D7F6-B498-43B3-948B-1728B52AA6E4}">
                    <adec:decorative xmlns:adec="http://schemas.microsoft.com/office/drawing/2017/decorative" val="1"/>
                  </a:ext>
                </a:extLst>
              </p:cNvPr>
              <p:cNvSpPr/>
              <p:nvPr/>
            </p:nvSpPr>
            <p:spPr>
              <a:xfrm>
                <a:off x="6182334" y="2171341"/>
                <a:ext cx="924075" cy="382822"/>
              </a:xfrm>
              <a:prstGeom prst="roundRect">
                <a:avLst/>
              </a:prstGeom>
              <a:solidFill>
                <a:srgbClr val="0071BC"/>
              </a:solidFill>
              <a:ln cap="rnd">
                <a:solidFill>
                  <a:schemeClr val="bg1"/>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alibri" panose="020F0502020204030204" pitchFamily="34" charset="0"/>
                    <a:cs typeface="Calibri" panose="020F0502020204030204" pitchFamily="34" charset="0"/>
                  </a:rPr>
                  <a:t>Phase II</a:t>
                </a:r>
              </a:p>
            </p:txBody>
          </p:sp>
          <p:sp>
            <p:nvSpPr>
              <p:cNvPr id="17" name="TextBox 16">
                <a:extLst>
                  <a:ext uri="{FF2B5EF4-FFF2-40B4-BE49-F238E27FC236}">
                    <a16:creationId xmlns:a16="http://schemas.microsoft.com/office/drawing/2014/main" id="{4FE5EC98-0B3F-4428-9DC9-0DBA572F5E12}"/>
                  </a:ext>
                </a:extLst>
              </p:cNvPr>
              <p:cNvSpPr txBox="1"/>
              <p:nvPr/>
            </p:nvSpPr>
            <p:spPr>
              <a:xfrm>
                <a:off x="6317789" y="2726338"/>
                <a:ext cx="2186248" cy="1946687"/>
              </a:xfrm>
              <a:prstGeom prst="rect">
                <a:avLst/>
              </a:prstGeom>
              <a:noFill/>
            </p:spPr>
            <p:txBody>
              <a:bodyPr wrap="square" rtlCol="0">
                <a:spAutoFit/>
              </a:bodyPr>
              <a:lstStyle/>
              <a:p>
                <a:r>
                  <a:rPr lang="en-US" sz="1050" b="1" dirty="0">
                    <a:solidFill>
                      <a:schemeClr val="tx1">
                        <a:lumMod val="75000"/>
                        <a:lumOff val="25000"/>
                      </a:schemeClr>
                    </a:solidFill>
                    <a:latin typeface="Calibri" panose="020F0502020204030204" pitchFamily="34" charset="0"/>
                    <a:cs typeface="Calibri" panose="020F0502020204030204" pitchFamily="34" charset="0"/>
                  </a:rPr>
                  <a:t>Listening session</a:t>
                </a:r>
                <a:r>
                  <a:rPr lang="en-US" sz="1050" dirty="0">
                    <a:solidFill>
                      <a:schemeClr val="tx1">
                        <a:lumMod val="75000"/>
                        <a:lumOff val="25000"/>
                      </a:schemeClr>
                    </a:solidFill>
                    <a:latin typeface="Calibri" panose="020F0502020204030204" pitchFamily="34" charset="0"/>
                    <a:cs typeface="Calibri" panose="020F0502020204030204" pitchFamily="34" charset="0"/>
                  </a:rPr>
                  <a:t> with the King County Disability Consortium (KCDC), whose members include the </a:t>
                </a:r>
                <a:r>
                  <a:rPr lang="en-US" sz="1050" b="1" dirty="0">
                    <a:solidFill>
                      <a:schemeClr val="tx1">
                        <a:lumMod val="75000"/>
                        <a:lumOff val="25000"/>
                      </a:schemeClr>
                    </a:solidFill>
                    <a:latin typeface="Calibri" panose="020F0502020204030204" pitchFamily="34" charset="0"/>
                    <a:cs typeface="Calibri" panose="020F0502020204030204" pitchFamily="34" charset="0"/>
                  </a:rPr>
                  <a:t>2 CBOs </a:t>
                </a:r>
                <a:r>
                  <a:rPr lang="en-US" sz="1050" dirty="0">
                    <a:solidFill>
                      <a:schemeClr val="tx1">
                        <a:lumMod val="75000"/>
                        <a:lumOff val="25000"/>
                      </a:schemeClr>
                    </a:solidFill>
                    <a:latin typeface="Calibri" panose="020F0502020204030204" pitchFamily="34" charset="0"/>
                    <a:cs typeface="Calibri" panose="020F0502020204030204" pitchFamily="34" charset="0"/>
                  </a:rPr>
                  <a:t>identified in Phase I;</a:t>
                </a:r>
              </a:p>
              <a:p>
                <a:endParaRPr lang="en-US" sz="500" b="1" dirty="0">
                  <a:solidFill>
                    <a:schemeClr val="tx1">
                      <a:lumMod val="75000"/>
                      <a:lumOff val="25000"/>
                    </a:schemeClr>
                  </a:solidFill>
                  <a:latin typeface="Calibri" panose="020F0502020204030204" pitchFamily="34" charset="0"/>
                  <a:cs typeface="Calibri" panose="020F0502020204030204" pitchFamily="34" charset="0"/>
                </a:endParaRPr>
              </a:p>
              <a:p>
                <a:r>
                  <a:rPr lang="en-US" sz="1050" b="1" dirty="0">
                    <a:solidFill>
                      <a:schemeClr val="tx1">
                        <a:lumMod val="75000"/>
                        <a:lumOff val="25000"/>
                      </a:schemeClr>
                    </a:solidFill>
                    <a:latin typeface="Calibri" panose="020F0502020204030204" pitchFamily="34" charset="0"/>
                    <a:cs typeface="Calibri" panose="020F0502020204030204" pitchFamily="34" charset="0"/>
                  </a:rPr>
                  <a:t>Semi-structured interviews </a:t>
                </a:r>
                <a:r>
                  <a:rPr lang="en-US" sz="1050" dirty="0">
                    <a:solidFill>
                      <a:schemeClr val="tx1">
                        <a:lumMod val="75000"/>
                        <a:lumOff val="25000"/>
                      </a:schemeClr>
                    </a:solidFill>
                    <a:latin typeface="Calibri" panose="020F0502020204030204" pitchFamily="34" charset="0"/>
                    <a:cs typeface="Calibri" panose="020F0502020204030204" pitchFamily="34" charset="0"/>
                  </a:rPr>
                  <a:t>conducted by interviewers selected by CBOs with </a:t>
                </a:r>
                <a:r>
                  <a:rPr lang="en-US" sz="1050" b="1" dirty="0">
                    <a:solidFill>
                      <a:schemeClr val="tx1">
                        <a:lumMod val="75000"/>
                        <a:lumOff val="25000"/>
                      </a:schemeClr>
                    </a:solidFill>
                    <a:latin typeface="Calibri" panose="020F0502020204030204" pitchFamily="34" charset="0"/>
                    <a:cs typeface="Calibri" panose="020F0502020204030204" pitchFamily="34" charset="0"/>
                  </a:rPr>
                  <a:t>35</a:t>
                </a:r>
                <a:r>
                  <a:rPr lang="en-US" sz="1050" dirty="0">
                    <a:solidFill>
                      <a:schemeClr val="tx1">
                        <a:lumMod val="75000"/>
                        <a:lumOff val="25000"/>
                      </a:schemeClr>
                    </a:solidFill>
                    <a:latin typeface="Calibri" panose="020F0502020204030204" pitchFamily="34" charset="0"/>
                    <a:cs typeface="Calibri" panose="020F0502020204030204" pitchFamily="34" charset="0"/>
                  </a:rPr>
                  <a:t> adult community members* to hear about how COVID-19 has impacted:</a:t>
                </a:r>
              </a:p>
              <a:p>
                <a:pPr lvl="1"/>
                <a:endParaRPr lang="en-US" sz="1050" dirty="0">
                  <a:solidFill>
                    <a:schemeClr val="tx1">
                      <a:lumMod val="75000"/>
                      <a:lumOff val="25000"/>
                    </a:schemeClr>
                  </a:solidFill>
                  <a:latin typeface="Calibri" panose="020F0502020204030204" pitchFamily="34" charset="0"/>
                  <a:cs typeface="Calibri" panose="020F0502020204030204" pitchFamily="34" charset="0"/>
                </a:endParaRPr>
              </a:p>
              <a:p>
                <a:endParaRPr lang="en-US" sz="105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656A7B50-7424-460B-8393-24D616A46949}"/>
                  </a:ext>
                </a:extLst>
              </p:cNvPr>
              <p:cNvSpPr txBox="1"/>
              <p:nvPr/>
            </p:nvSpPr>
            <p:spPr>
              <a:xfrm>
                <a:off x="6278355" y="5442609"/>
                <a:ext cx="2191848" cy="430887"/>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100">
                    <a:solidFill>
                      <a:schemeClr val="tx1">
                        <a:lumMod val="75000"/>
                        <a:lumOff val="25000"/>
                      </a:schemeClr>
                    </a:solidFill>
                  </a:defRPr>
                </a:lvl1pPr>
                <a:lvl2pPr marL="0" lvl="1">
                  <a:defRPr sz="1100">
                    <a:solidFill>
                      <a:schemeClr val="tx1">
                        <a:lumMod val="75000"/>
                        <a:lumOff val="25000"/>
                      </a:schemeClr>
                    </a:solidFill>
                  </a:defRPr>
                </a:lvl2pPr>
              </a:lstStyle>
              <a:p>
                <a:pPr marL="0" indent="0">
                  <a:buNone/>
                </a:pPr>
                <a:r>
                  <a:rPr lang="en-US" sz="1050" dirty="0">
                    <a:latin typeface="Calibri" panose="020F0502020204030204" pitchFamily="34" charset="0"/>
                    <a:cs typeface="Calibri" panose="020F0502020204030204" pitchFamily="34" charset="0"/>
                  </a:rPr>
                  <a:t>*Participants were compensated for their time.</a:t>
                </a:r>
              </a:p>
            </p:txBody>
          </p:sp>
          <p:sp>
            <p:nvSpPr>
              <p:cNvPr id="24" name="TextBox 23">
                <a:extLst>
                  <a:ext uri="{FF2B5EF4-FFF2-40B4-BE49-F238E27FC236}">
                    <a16:creationId xmlns:a16="http://schemas.microsoft.com/office/drawing/2014/main" id="{9BF00FC6-F27D-49F0-8747-AD8C7F42783F}"/>
                  </a:ext>
                </a:extLst>
              </p:cNvPr>
              <p:cNvSpPr txBox="1"/>
              <p:nvPr/>
            </p:nvSpPr>
            <p:spPr>
              <a:xfrm>
                <a:off x="7442281" y="2369817"/>
                <a:ext cx="1068017" cy="253916"/>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100">
                    <a:solidFill>
                      <a:schemeClr val="tx1">
                        <a:lumMod val="75000"/>
                        <a:lumOff val="25000"/>
                      </a:schemeClr>
                    </a:solidFill>
                  </a:defRPr>
                </a:lvl1pPr>
              </a:lstStyle>
              <a:p>
                <a:pPr marL="0" lvl="1" algn="ctr"/>
                <a:r>
                  <a:rPr lang="en-US" sz="1050" dirty="0">
                    <a:solidFill>
                      <a:schemeClr val="tx1">
                        <a:lumMod val="75000"/>
                        <a:lumOff val="25000"/>
                      </a:schemeClr>
                    </a:solidFill>
                    <a:latin typeface="Calibri" panose="020F0502020204030204" pitchFamily="34" charset="0"/>
                    <a:cs typeface="Calibri" panose="020F0502020204030204" pitchFamily="34" charset="0"/>
                  </a:rPr>
                  <a:t>Feb-Apr 2022</a:t>
                </a:r>
              </a:p>
            </p:txBody>
          </p:sp>
          <p:pic>
            <p:nvPicPr>
              <p:cNvPr id="26" name="Graphic 25" descr="Daily calendar with solid fill">
                <a:extLst>
                  <a:ext uri="{FF2B5EF4-FFF2-40B4-BE49-F238E27FC236}">
                    <a16:creationId xmlns:a16="http://schemas.microsoft.com/office/drawing/2014/main" id="{DA80DF8D-5948-43EB-BCB4-59572DA45C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02680" y="2363757"/>
                <a:ext cx="271651" cy="271651"/>
              </a:xfrm>
              <a:prstGeom prst="rect">
                <a:avLst/>
              </a:prstGeom>
            </p:spPr>
          </p:pic>
        </p:grpSp>
        <p:sp>
          <p:nvSpPr>
            <p:cNvPr id="18" name="TextBox 17">
              <a:extLst>
                <a:ext uri="{FF2B5EF4-FFF2-40B4-BE49-F238E27FC236}">
                  <a16:creationId xmlns:a16="http://schemas.microsoft.com/office/drawing/2014/main" id="{1F852E9A-451E-4763-A326-C18BE5DE2EBA}"/>
                </a:ext>
              </a:extLst>
            </p:cNvPr>
            <p:cNvSpPr txBox="1"/>
            <p:nvPr/>
          </p:nvSpPr>
          <p:spPr>
            <a:xfrm>
              <a:off x="6425130" y="4319225"/>
              <a:ext cx="2045074" cy="1123384"/>
            </a:xfrm>
            <a:prstGeom prst="rect">
              <a:avLst/>
            </a:prstGeom>
            <a:noFill/>
          </p:spPr>
          <p:txBody>
            <a:bodyPr wrap="square" rtlCol="0">
              <a:spAutoFit/>
            </a:bodyPr>
            <a:lstStyle/>
            <a:p>
              <a:pPr marL="171450" indent="-171450">
                <a:buFont typeface="Arial" panose="020B0604020202020204" pitchFamily="34" charset="0"/>
                <a:buChar char="•"/>
              </a:pPr>
              <a:r>
                <a:rPr lang="en-US" sz="1050" dirty="0">
                  <a:solidFill>
                    <a:schemeClr val="tx1">
                      <a:lumMod val="75000"/>
                      <a:lumOff val="25000"/>
                    </a:schemeClr>
                  </a:solidFill>
                  <a:latin typeface="Calibri" panose="020F0502020204030204" pitchFamily="34" charset="0"/>
                  <a:cs typeface="Calibri" panose="020F0502020204030204" pitchFamily="34" charset="0"/>
                </a:rPr>
                <a:t>work/employment</a:t>
              </a:r>
            </a:p>
            <a:p>
              <a:pPr marL="171450" indent="-171450">
                <a:buFont typeface="Arial" panose="020B0604020202020204" pitchFamily="34" charset="0"/>
                <a:buChar char="•"/>
              </a:pPr>
              <a:r>
                <a:rPr lang="en-US" sz="1050" dirty="0">
                  <a:solidFill>
                    <a:schemeClr val="tx1">
                      <a:lumMod val="75000"/>
                      <a:lumOff val="25000"/>
                    </a:schemeClr>
                  </a:solidFill>
                  <a:latin typeface="Calibri" panose="020F0502020204030204" pitchFamily="34" charset="0"/>
                  <a:cs typeface="Calibri" panose="020F0502020204030204" pitchFamily="34" charset="0"/>
                </a:rPr>
                <a:t>finance and food security</a:t>
              </a:r>
            </a:p>
            <a:p>
              <a:pPr marL="171450" indent="-171450">
                <a:buFont typeface="Arial" panose="020B0604020202020204" pitchFamily="34" charset="0"/>
                <a:buChar char="•"/>
              </a:pPr>
              <a:r>
                <a:rPr lang="en-US" sz="1050" dirty="0">
                  <a:solidFill>
                    <a:schemeClr val="tx1">
                      <a:lumMod val="75000"/>
                      <a:lumOff val="25000"/>
                    </a:schemeClr>
                  </a:solidFill>
                  <a:latin typeface="Calibri" panose="020F0502020204030204" pitchFamily="34" charset="0"/>
                  <a:cs typeface="Calibri" panose="020F0502020204030204" pitchFamily="34" charset="0"/>
                </a:rPr>
                <a:t>housing</a:t>
              </a:r>
            </a:p>
            <a:p>
              <a:pPr marL="171450" indent="-171450">
                <a:buFont typeface="Arial" panose="020B0604020202020204" pitchFamily="34" charset="0"/>
                <a:buChar char="•"/>
              </a:pPr>
              <a:r>
                <a:rPr lang="en-US" sz="1050" dirty="0">
                  <a:solidFill>
                    <a:schemeClr val="tx1">
                      <a:lumMod val="75000"/>
                      <a:lumOff val="25000"/>
                    </a:schemeClr>
                  </a:solidFill>
                  <a:latin typeface="Calibri" panose="020F0502020204030204" pitchFamily="34" charset="0"/>
                  <a:cs typeface="Calibri" panose="020F0502020204030204" pitchFamily="34" charset="0"/>
                </a:rPr>
                <a:t>mental health</a:t>
              </a:r>
            </a:p>
            <a:p>
              <a:pPr marL="171450" indent="-171450">
                <a:buFont typeface="Arial" panose="020B0604020202020204" pitchFamily="34" charset="0"/>
                <a:buChar char="•"/>
              </a:pPr>
              <a:r>
                <a:rPr lang="en-US" sz="1050" dirty="0">
                  <a:solidFill>
                    <a:schemeClr val="tx1">
                      <a:lumMod val="75000"/>
                      <a:lumOff val="25000"/>
                    </a:schemeClr>
                  </a:solidFill>
                  <a:latin typeface="Calibri" panose="020F0502020204030204" pitchFamily="34" charset="0"/>
                  <a:cs typeface="Calibri" panose="020F0502020204030204" pitchFamily="34" charset="0"/>
                </a:rPr>
                <a:t>physical health</a:t>
              </a:r>
            </a:p>
            <a:p>
              <a:pPr marL="171450" indent="-171450">
                <a:buFont typeface="Arial" panose="020B0604020202020204" pitchFamily="34" charset="0"/>
                <a:buChar char="•"/>
              </a:pPr>
              <a:r>
                <a:rPr lang="en-US" sz="1050" dirty="0">
                  <a:solidFill>
                    <a:schemeClr val="tx1">
                      <a:lumMod val="75000"/>
                      <a:lumOff val="25000"/>
                    </a:schemeClr>
                  </a:solidFill>
                  <a:latin typeface="Calibri" panose="020F0502020204030204" pitchFamily="34" charset="0"/>
                  <a:cs typeface="Calibri" panose="020F0502020204030204" pitchFamily="34" charset="0"/>
                </a:rPr>
                <a:t>other aspects of their lives.</a:t>
              </a:r>
            </a:p>
            <a:p>
              <a:endParaRPr lang="en-US" sz="300" dirty="0">
                <a:solidFill>
                  <a:schemeClr val="tx1">
                    <a:lumMod val="75000"/>
                    <a:lumOff val="25000"/>
                  </a:schemeClr>
                </a:solidFill>
                <a:latin typeface="Calibri" panose="020F0502020204030204" pitchFamily="34" charset="0"/>
                <a:cs typeface="Calibri" panose="020F0502020204030204" pitchFamily="34" charset="0"/>
              </a:endParaRPr>
            </a:p>
          </p:txBody>
        </p:sp>
      </p:grpSp>
      <p:grpSp>
        <p:nvGrpSpPr>
          <p:cNvPr id="8" name="Group 7" descr="Phase III (June to July 2022)&#10;Data interpretation session with KCDC. The PHSKC team presented the preliminary findings to community members, and facilitated a discussion to determine whether findings were reflective of their experience and/or if the data needed to be better contextualized before being disseminated.&#10;Feedback opportunity was also offered to all interviewees that indicated, during the interview, that they would like to review preliminary findings. PHSKC team built a webpage with a closed caption video of the presentation of findings, an accessible slide deck and a short survey requesting feedback.">
            <a:extLst>
              <a:ext uri="{FF2B5EF4-FFF2-40B4-BE49-F238E27FC236}">
                <a16:creationId xmlns:a16="http://schemas.microsoft.com/office/drawing/2014/main" id="{2BF1D342-FB6F-46EA-8CB7-E1C08F564FC8}"/>
              </a:ext>
            </a:extLst>
          </p:cNvPr>
          <p:cNvGrpSpPr/>
          <p:nvPr/>
        </p:nvGrpSpPr>
        <p:grpSpPr>
          <a:xfrm>
            <a:off x="8867675" y="2171341"/>
            <a:ext cx="2341076" cy="3924671"/>
            <a:chOff x="8566225" y="2171341"/>
            <a:chExt cx="2341076" cy="3924671"/>
          </a:xfrm>
        </p:grpSpPr>
        <p:sp>
          <p:nvSpPr>
            <p:cNvPr id="19" name="Rectangle: Rounded Corners 18">
              <a:extLst>
                <a:ext uri="{FF2B5EF4-FFF2-40B4-BE49-F238E27FC236}">
                  <a16:creationId xmlns:a16="http://schemas.microsoft.com/office/drawing/2014/main" id="{44C2B7EE-AE1E-44C3-9709-1C190BBBCE3D}"/>
                </a:ext>
              </a:extLst>
            </p:cNvPr>
            <p:cNvSpPr/>
            <p:nvPr/>
          </p:nvSpPr>
          <p:spPr>
            <a:xfrm>
              <a:off x="8662247" y="2275036"/>
              <a:ext cx="2191847" cy="3820976"/>
            </a:xfrm>
            <a:prstGeom prst="roundRect">
              <a:avLst/>
            </a:prstGeom>
            <a:noFill/>
            <a:ln cap="rnd">
              <a:solidFill>
                <a:srgbClr val="007CA8"/>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Calibri" panose="020F0502020204030204" pitchFamily="34" charset="0"/>
                <a:cs typeface="Calibri" panose="020F0502020204030204" pitchFamily="34" charset="0"/>
              </a:endParaRPr>
            </a:p>
          </p:txBody>
        </p:sp>
        <p:sp>
          <p:nvSpPr>
            <p:cNvPr id="20" name="Rectangle: Rounded Corners 19">
              <a:extLst>
                <a:ext uri="{FF2B5EF4-FFF2-40B4-BE49-F238E27FC236}">
                  <a16:creationId xmlns:a16="http://schemas.microsoft.com/office/drawing/2014/main" id="{323D8D86-7659-4DBF-8B43-F8AC87253EED}"/>
                </a:ext>
              </a:extLst>
            </p:cNvPr>
            <p:cNvSpPr/>
            <p:nvPr/>
          </p:nvSpPr>
          <p:spPr>
            <a:xfrm>
              <a:off x="8566225" y="2171341"/>
              <a:ext cx="924075" cy="382822"/>
            </a:xfrm>
            <a:prstGeom prst="roundRect">
              <a:avLst/>
            </a:prstGeom>
            <a:solidFill>
              <a:srgbClr val="0071BC"/>
            </a:solidFill>
            <a:ln cap="rnd">
              <a:solidFill>
                <a:schemeClr val="bg1"/>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alibri" panose="020F0502020204030204" pitchFamily="34" charset="0"/>
                  <a:cs typeface="Calibri" panose="020F0502020204030204" pitchFamily="34" charset="0"/>
                </a:rPr>
                <a:t>Phase III</a:t>
              </a:r>
            </a:p>
          </p:txBody>
        </p:sp>
        <p:sp>
          <p:nvSpPr>
            <p:cNvPr id="21" name="TextBox 20">
              <a:extLst>
                <a:ext uri="{FF2B5EF4-FFF2-40B4-BE49-F238E27FC236}">
                  <a16:creationId xmlns:a16="http://schemas.microsoft.com/office/drawing/2014/main" id="{B2C04DD6-3A2C-4EE8-BDD9-076A008634C1}"/>
                </a:ext>
              </a:extLst>
            </p:cNvPr>
            <p:cNvSpPr txBox="1"/>
            <p:nvPr/>
          </p:nvSpPr>
          <p:spPr>
            <a:xfrm>
              <a:off x="8687413" y="2730329"/>
              <a:ext cx="2166681" cy="1708160"/>
            </a:xfrm>
            <a:prstGeom prst="rect">
              <a:avLst/>
            </a:prstGeom>
            <a:noFill/>
          </p:spPr>
          <p:txBody>
            <a:bodyPr wrap="square" rtlCol="0">
              <a:spAutoFit/>
            </a:bodyPr>
            <a:lstStyle/>
            <a:p>
              <a:r>
                <a:rPr lang="en-US" sz="1050" b="1" dirty="0">
                  <a:solidFill>
                    <a:schemeClr val="tx1">
                      <a:lumMod val="75000"/>
                      <a:lumOff val="25000"/>
                    </a:schemeClr>
                  </a:solidFill>
                  <a:latin typeface="Calibri" panose="020F0502020204030204" pitchFamily="34" charset="0"/>
                  <a:cs typeface="Calibri" panose="020F0502020204030204" pitchFamily="34" charset="0"/>
                </a:rPr>
                <a:t>Data interpretation session </a:t>
              </a:r>
              <a:r>
                <a:rPr lang="en-US" sz="1050" dirty="0">
                  <a:solidFill>
                    <a:schemeClr val="tx1">
                      <a:lumMod val="75000"/>
                      <a:lumOff val="25000"/>
                    </a:schemeClr>
                  </a:solidFill>
                  <a:latin typeface="Calibri" panose="020F0502020204030204" pitchFamily="34" charset="0"/>
                  <a:cs typeface="Calibri" panose="020F0502020204030204" pitchFamily="34" charset="0"/>
                </a:rPr>
                <a:t>with KCDC. The PHSKC team presented the preliminary findings to community members, and facilitated a discussion to determine whether findings were reflective of their experience and/or if the data needed to be better contextualized before being disseminated.</a:t>
              </a:r>
            </a:p>
            <a:p>
              <a:endParaRPr lang="en-US" sz="105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80E695C3-7DD5-4F68-A125-BA2CDD386959}"/>
                </a:ext>
              </a:extLst>
            </p:cNvPr>
            <p:cNvSpPr txBox="1"/>
            <p:nvPr/>
          </p:nvSpPr>
          <p:spPr>
            <a:xfrm>
              <a:off x="8687413" y="4307038"/>
              <a:ext cx="2166681" cy="1708160"/>
            </a:xfrm>
            <a:prstGeom prst="rect">
              <a:avLst/>
            </a:prstGeom>
            <a:noFill/>
          </p:spPr>
          <p:txBody>
            <a:bodyPr wrap="square" rtlCol="0">
              <a:spAutoFit/>
            </a:bodyPr>
            <a:lstStyle>
              <a:defPPr>
                <a:defRPr lang="en-US"/>
              </a:defPPr>
              <a:lvl1pPr>
                <a:defRPr sz="1100" b="1">
                  <a:solidFill>
                    <a:schemeClr val="tx1">
                      <a:lumMod val="75000"/>
                      <a:lumOff val="25000"/>
                    </a:schemeClr>
                  </a:solidFill>
                </a:defRPr>
              </a:lvl1pPr>
            </a:lstStyle>
            <a:p>
              <a:r>
                <a:rPr lang="en-US" sz="1050" dirty="0">
                  <a:latin typeface="Calibri" panose="020F0502020204030204" pitchFamily="34" charset="0"/>
                  <a:cs typeface="Calibri" panose="020F0502020204030204" pitchFamily="34" charset="0"/>
                </a:rPr>
                <a:t>Feedback opportunity </a:t>
              </a:r>
              <a:r>
                <a:rPr lang="en-US" sz="1050" b="0" dirty="0">
                  <a:latin typeface="Calibri" panose="020F0502020204030204" pitchFamily="34" charset="0"/>
                  <a:cs typeface="Calibri" panose="020F0502020204030204" pitchFamily="34" charset="0"/>
                </a:rPr>
                <a:t>was also offered to all interviewees that indicated, during the interview, that they would like to review preliminary findings. PHSKC team built a webpage with a closed caption video of the presentation of findings, an accessible slide deck and a short survey requesting feedback. </a:t>
              </a:r>
            </a:p>
          </p:txBody>
        </p:sp>
        <p:sp>
          <p:nvSpPr>
            <p:cNvPr id="25" name="TextBox 24">
              <a:extLst>
                <a:ext uri="{FF2B5EF4-FFF2-40B4-BE49-F238E27FC236}">
                  <a16:creationId xmlns:a16="http://schemas.microsoft.com/office/drawing/2014/main" id="{D61F1B49-3175-444A-AD58-A91320865E40}"/>
                </a:ext>
              </a:extLst>
            </p:cNvPr>
            <p:cNvSpPr txBox="1"/>
            <p:nvPr/>
          </p:nvSpPr>
          <p:spPr>
            <a:xfrm>
              <a:off x="9839284" y="2373878"/>
              <a:ext cx="1068017" cy="253916"/>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100">
                  <a:solidFill>
                    <a:schemeClr val="tx1">
                      <a:lumMod val="75000"/>
                      <a:lumOff val="25000"/>
                    </a:schemeClr>
                  </a:solidFill>
                </a:defRPr>
              </a:lvl1pPr>
            </a:lstStyle>
            <a:p>
              <a:pPr marL="0" lvl="1" algn="ctr"/>
              <a:r>
                <a:rPr lang="en-US" sz="1050" dirty="0">
                  <a:solidFill>
                    <a:schemeClr val="tx1">
                      <a:lumMod val="75000"/>
                      <a:lumOff val="25000"/>
                    </a:schemeClr>
                  </a:solidFill>
                  <a:latin typeface="Calibri" panose="020F0502020204030204" pitchFamily="34" charset="0"/>
                  <a:cs typeface="Calibri" panose="020F0502020204030204" pitchFamily="34" charset="0"/>
                </a:rPr>
                <a:t>Jun-Jul 2022</a:t>
              </a:r>
            </a:p>
          </p:txBody>
        </p:sp>
        <p:pic>
          <p:nvPicPr>
            <p:cNvPr id="27" name="Graphic 26" descr="Daily calendar with solid fill">
              <a:extLst>
                <a:ext uri="{FF2B5EF4-FFF2-40B4-BE49-F238E27FC236}">
                  <a16:creationId xmlns:a16="http://schemas.microsoft.com/office/drawing/2014/main" id="{F86D39F9-7490-458E-AAFC-812C977F37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63458" y="2362752"/>
              <a:ext cx="271651" cy="271651"/>
            </a:xfrm>
            <a:prstGeom prst="rect">
              <a:avLst/>
            </a:prstGeom>
          </p:spPr>
        </p:pic>
      </p:grpSp>
    </p:spTree>
    <p:extLst>
      <p:ext uri="{BB962C8B-B14F-4D97-AF65-F5344CB8AC3E}">
        <p14:creationId xmlns:p14="http://schemas.microsoft.com/office/powerpoint/2010/main" val="564818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descr="Decorative image: 3 people behind an upward curve with solid black fill">
            <a:extLst>
              <a:ext uri="{FF2B5EF4-FFF2-40B4-BE49-F238E27FC236}">
                <a16:creationId xmlns:a16="http://schemas.microsoft.com/office/drawing/2014/main" id="{706CDE77-56F4-4FD3-B8DA-0D97EBD5063C}"/>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11220" y="2298539"/>
            <a:ext cx="1495425" cy="1495425"/>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4186989"/>
            <a:ext cx="12192000" cy="2671011"/>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270933" y="4516934"/>
            <a:ext cx="11176000"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mn-lt"/>
                <a:ea typeface="+mn-ea"/>
                <a:cs typeface="+mn-cs"/>
              </a:rPr>
              <a:t>Demographics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mn-lt"/>
                <a:ea typeface="+mn-ea"/>
                <a:cs typeface="+mn-cs"/>
              </a:rPr>
              <a:t>of the 35 community members interviewed</a:t>
            </a:r>
            <a:endParaRPr kumimoji="0" lang="en-US" sz="14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809084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Decorative image: 3 people behind an upward curve with solid black fill">
            <a:extLst>
              <a:ext uri="{FF2B5EF4-FFF2-40B4-BE49-F238E27FC236}">
                <a16:creationId xmlns:a16="http://schemas.microsoft.com/office/drawing/2014/main" id="{E1711843-044C-463F-8393-632DB68C8F3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789" y="327231"/>
            <a:ext cx="699453" cy="699453"/>
          </a:xfrm>
          <a:prstGeom prst="rect">
            <a:avLst/>
          </a:prstGeom>
        </p:spPr>
      </p:pic>
      <p:sp>
        <p:nvSpPr>
          <p:cNvPr id="5" name="Title 4">
            <a:extLst>
              <a:ext uri="{FF2B5EF4-FFF2-40B4-BE49-F238E27FC236}">
                <a16:creationId xmlns:a16="http://schemas.microsoft.com/office/drawing/2014/main" id="{34CA2AA3-7847-4A22-9CA8-A02E42BF7058}"/>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Demographics </a:t>
            </a:r>
            <a:r>
              <a:rPr lang="en-US" sz="1400" dirty="0">
                <a:solidFill>
                  <a:schemeClr val="bg1"/>
                </a:solidFill>
              </a:rPr>
              <a:t>(part 1)</a:t>
            </a:r>
          </a:p>
        </p:txBody>
      </p:sp>
      <p:sp>
        <p:nvSpPr>
          <p:cNvPr id="16" name="Rectangle: Rounded Corners 15">
            <a:extLst>
              <a:ext uri="{FF2B5EF4-FFF2-40B4-BE49-F238E27FC236}">
                <a16:creationId xmlns:a16="http://schemas.microsoft.com/office/drawing/2014/main" id="{6070740D-3BAF-4B6C-B4D5-ACCA08161F07}"/>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Decorative image: icon of a person with solid gray fill">
            <a:extLst>
              <a:ext uri="{FF2B5EF4-FFF2-40B4-BE49-F238E27FC236}">
                <a16:creationId xmlns:a16="http://schemas.microsoft.com/office/drawing/2014/main" id="{9ACD6BF9-9A17-414F-B25F-428D0BADFA13}"/>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566" y="1651639"/>
            <a:ext cx="440309" cy="440309"/>
          </a:xfrm>
          <a:prstGeom prst="rect">
            <a:avLst/>
          </a:prstGeom>
        </p:spPr>
      </p:pic>
      <p:sp>
        <p:nvSpPr>
          <p:cNvPr id="14" name="Rectangle 13">
            <a:extLst>
              <a:ext uri="{FF2B5EF4-FFF2-40B4-BE49-F238E27FC236}">
                <a16:creationId xmlns:a16="http://schemas.microsoft.com/office/drawing/2014/main" id="{D7AF83B8-6457-497C-B99B-A9B59B91AE21}"/>
              </a:ext>
              <a:ext uri="{C183D7F6-B498-43B3-948B-1728B52AA6E4}">
                <adec:decorative xmlns:adec="http://schemas.microsoft.com/office/drawing/2017/decorative" val="1"/>
              </a:ext>
            </a:extLst>
          </p:cNvPr>
          <p:cNvSpPr/>
          <p:nvPr/>
        </p:nvSpPr>
        <p:spPr>
          <a:xfrm rot="5400000">
            <a:off x="168106" y="2097575"/>
            <a:ext cx="965727" cy="7385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1" name="TextBox 10">
            <a:extLst>
              <a:ext uri="{FF2B5EF4-FFF2-40B4-BE49-F238E27FC236}">
                <a16:creationId xmlns:a16="http://schemas.microsoft.com/office/drawing/2014/main" id="{AF63299B-AEB5-4AAA-961A-B88F393D0F54}"/>
              </a:ext>
            </a:extLst>
          </p:cNvPr>
          <p:cNvSpPr txBox="1"/>
          <p:nvPr/>
        </p:nvSpPr>
        <p:spPr>
          <a:xfrm>
            <a:off x="897593" y="1535489"/>
            <a:ext cx="3973395" cy="379351"/>
          </a:xfrm>
          <a:prstGeom prst="rect">
            <a:avLst/>
          </a:prstGeom>
          <a:noFill/>
        </p:spPr>
        <p:txBody>
          <a:bodyPr wrap="square" rtlCol="0">
            <a:spAutoFit/>
          </a:bodyPr>
          <a:lstStyle/>
          <a:p>
            <a:r>
              <a:rPr lang="en-US" dirty="0">
                <a:solidFill>
                  <a:srgbClr val="595959"/>
                </a:solidFill>
                <a:latin typeface="Calibri" panose="020F0502020204030204" pitchFamily="34" charset="0"/>
                <a:cs typeface="Calibri" panose="020F0502020204030204" pitchFamily="34" charset="0"/>
              </a:rPr>
              <a:t>Disability*</a:t>
            </a:r>
          </a:p>
        </p:txBody>
      </p:sp>
      <p:sp>
        <p:nvSpPr>
          <p:cNvPr id="15" name="TextBox 14">
            <a:extLst>
              <a:ext uri="{FF2B5EF4-FFF2-40B4-BE49-F238E27FC236}">
                <a16:creationId xmlns:a16="http://schemas.microsoft.com/office/drawing/2014/main" id="{14FE5C9A-863D-4869-8F3A-E4F09E8D10CC}"/>
              </a:ext>
            </a:extLst>
          </p:cNvPr>
          <p:cNvSpPr txBox="1"/>
          <p:nvPr/>
        </p:nvSpPr>
        <p:spPr>
          <a:xfrm>
            <a:off x="104789" y="6530769"/>
            <a:ext cx="4327183" cy="276999"/>
          </a:xfrm>
          <a:prstGeom prst="rect">
            <a:avLst/>
          </a:prstGeom>
          <a:noFill/>
        </p:spPr>
        <p:txBody>
          <a:bodyPr wrap="square">
            <a:spAutoFit/>
          </a:bodyPr>
          <a:lstStyle/>
          <a:p>
            <a:r>
              <a:rPr lang="en-US" sz="1200" b="0" i="0" u="none" strike="noStrike" baseline="0" dirty="0">
                <a:solidFill>
                  <a:schemeClr val="tx1">
                    <a:lumMod val="75000"/>
                    <a:lumOff val="25000"/>
                  </a:schemeClr>
                </a:solidFill>
                <a:latin typeface="URWPalladioL-Roma"/>
              </a:rPr>
              <a:t>*Categories are not mutually exclusive.</a:t>
            </a:r>
            <a:endParaRPr lang="en-US" sz="1200" dirty="0">
              <a:solidFill>
                <a:schemeClr val="tx1">
                  <a:lumMod val="75000"/>
                  <a:lumOff val="25000"/>
                </a:schemeClr>
              </a:solidFill>
            </a:endParaRPr>
          </a:p>
        </p:txBody>
      </p:sp>
      <p:graphicFrame>
        <p:nvGraphicFramePr>
          <p:cNvPr id="10" name="Chart 9" descr="Bar chart showing that 32 respondents self identified as having  Mental Health condition (depression, anxiety, bipolar, schizophrenia, etc.)&#10;29 respondents self identified as having  Other disability or chronic condition (dyslexia, HIV/AIDS, cancer, diabetes, etc.)&#10;19 respondents self identified as having  Developmental or intellectual disability (Down syndrome, Autism, ADHD etc.)&#10;15 respondents self identified as having  Mobility disability (use a wheelchair, walker, cane, prosthetic, etc.)&#10;8 respondents self identified as having  Sensory disability (blindness, low-vision, d/Deaf, hard-of-hearing, DeafBlind, etc.)">
            <a:extLst>
              <a:ext uri="{FF2B5EF4-FFF2-40B4-BE49-F238E27FC236}">
                <a16:creationId xmlns:a16="http://schemas.microsoft.com/office/drawing/2014/main" id="{E0BCFB9B-7935-4B0D-8FA9-C13143E5DF9B}"/>
              </a:ext>
            </a:extLst>
          </p:cNvPr>
          <p:cNvGraphicFramePr>
            <a:graphicFrameLocks/>
          </p:cNvGraphicFramePr>
          <p:nvPr>
            <p:extLst>
              <p:ext uri="{D42A27DB-BD31-4B8C-83A1-F6EECF244321}">
                <p14:modId xmlns:p14="http://schemas.microsoft.com/office/powerpoint/2010/main" val="2171879175"/>
              </p:ext>
            </p:extLst>
          </p:nvPr>
        </p:nvGraphicFramePr>
        <p:xfrm>
          <a:off x="1160834" y="1582773"/>
          <a:ext cx="8345116" cy="2978029"/>
        </p:xfrm>
        <a:graphic>
          <a:graphicData uri="http://schemas.openxmlformats.org/drawingml/2006/chart">
            <c:chart xmlns:c="http://schemas.openxmlformats.org/drawingml/2006/chart" xmlns:r="http://schemas.openxmlformats.org/officeDocument/2006/relationships" r:id="rId7"/>
          </a:graphicData>
        </a:graphic>
      </p:graphicFrame>
      <p:sp>
        <p:nvSpPr>
          <p:cNvPr id="12" name="TextBox 11">
            <a:extLst>
              <a:ext uri="{FF2B5EF4-FFF2-40B4-BE49-F238E27FC236}">
                <a16:creationId xmlns:a16="http://schemas.microsoft.com/office/drawing/2014/main" id="{A0198728-BAE4-4C7C-84C8-0FD91F52393A}"/>
              </a:ext>
              <a:ext uri="{C183D7F6-B498-43B3-948B-1728B52AA6E4}">
                <adec:decorative xmlns:adec="http://schemas.microsoft.com/office/drawing/2017/decorative" val="1"/>
              </a:ext>
            </a:extLst>
          </p:cNvPr>
          <p:cNvSpPr txBox="1"/>
          <p:nvPr/>
        </p:nvSpPr>
        <p:spPr>
          <a:xfrm>
            <a:off x="5333392" y="4508914"/>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times each category was selected</a:t>
            </a:r>
          </a:p>
        </p:txBody>
      </p:sp>
      <p:pic>
        <p:nvPicPr>
          <p:cNvPr id="23" name="Picture 22" descr="Chart showing that 1 respondents said their disability has Insignificant impact in their ability to perform daily activities &#10;2 respondents said their disability has Minor impact in their ability to perform daily activities &#10;10 respondents said their disability has Major impact in their ability to perform daily activities &#10;10 respondents said their disability has Moderate impact in their ability to perform daily activities &#10;11 respondents said their disability has Severe impact in their ability to perform daily activities">
            <a:extLst>
              <a:ext uri="{FF2B5EF4-FFF2-40B4-BE49-F238E27FC236}">
                <a16:creationId xmlns:a16="http://schemas.microsoft.com/office/drawing/2014/main" id="{DFF69170-241E-439A-8B53-9FE1EA627D78}"/>
              </a:ext>
            </a:extLst>
          </p:cNvPr>
          <p:cNvPicPr>
            <a:picLocks noChangeAspect="1"/>
          </p:cNvPicPr>
          <p:nvPr/>
        </p:nvPicPr>
        <p:blipFill>
          <a:blip r:embed="rId8"/>
          <a:stretch>
            <a:fillRect/>
          </a:stretch>
        </p:blipFill>
        <p:spPr>
          <a:xfrm>
            <a:off x="247900" y="5151903"/>
            <a:ext cx="11861892" cy="1451865"/>
          </a:xfrm>
          <a:prstGeom prst="rect">
            <a:avLst/>
          </a:prstGeom>
        </p:spPr>
      </p:pic>
    </p:spTree>
    <p:extLst>
      <p:ext uri="{BB962C8B-B14F-4D97-AF65-F5344CB8AC3E}">
        <p14:creationId xmlns:p14="http://schemas.microsoft.com/office/powerpoint/2010/main" val="246653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Decorative image: 3 people behind an upward curve with solid black fill">
            <a:extLst>
              <a:ext uri="{FF2B5EF4-FFF2-40B4-BE49-F238E27FC236}">
                <a16:creationId xmlns:a16="http://schemas.microsoft.com/office/drawing/2014/main" id="{E1711843-044C-463F-8393-632DB68C8F3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789" y="327231"/>
            <a:ext cx="699453" cy="699453"/>
          </a:xfrm>
          <a:prstGeom prst="rect">
            <a:avLst/>
          </a:prstGeom>
        </p:spPr>
      </p:pic>
      <p:sp>
        <p:nvSpPr>
          <p:cNvPr id="5" name="Title 4">
            <a:extLst>
              <a:ext uri="{FF2B5EF4-FFF2-40B4-BE49-F238E27FC236}">
                <a16:creationId xmlns:a16="http://schemas.microsoft.com/office/drawing/2014/main" id="{34CA2AA3-7847-4A22-9CA8-A02E42BF7058}"/>
              </a:ext>
            </a:extLst>
          </p:cNvPr>
          <p:cNvSpPr txBox="1">
            <a:spLocks noGrp="1"/>
          </p:cNvSpPr>
          <p:nvPr>
            <p:ph type="title" idx="4294967295"/>
          </p:nvPr>
        </p:nvSpPr>
        <p:spPr>
          <a:xfrm>
            <a:off x="804242" y="379753"/>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Demographics </a:t>
            </a:r>
            <a:r>
              <a:rPr lang="en-US" sz="1400" dirty="0">
                <a:solidFill>
                  <a:schemeClr val="bg1"/>
                </a:solidFill>
              </a:rPr>
              <a:t>(part 2)</a:t>
            </a:r>
          </a:p>
        </p:txBody>
      </p:sp>
      <p:sp>
        <p:nvSpPr>
          <p:cNvPr id="18" name="Rectangle: Rounded Corners 17">
            <a:extLst>
              <a:ext uri="{FF2B5EF4-FFF2-40B4-BE49-F238E27FC236}">
                <a16:creationId xmlns:a16="http://schemas.microsoft.com/office/drawing/2014/main" id="{D83AD057-8285-4F8E-B934-F62E74647955}"/>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2" name="Graphic 31" descr="Decorative image: icon of a person with solid gray fill">
            <a:extLst>
              <a:ext uri="{FF2B5EF4-FFF2-40B4-BE49-F238E27FC236}">
                <a16:creationId xmlns:a16="http://schemas.microsoft.com/office/drawing/2014/main" id="{0C0308FD-508E-4EC0-BB82-4468796D2DBF}"/>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566" y="1651639"/>
            <a:ext cx="440309" cy="440309"/>
          </a:xfrm>
          <a:prstGeom prst="rect">
            <a:avLst/>
          </a:prstGeom>
        </p:spPr>
      </p:pic>
      <p:sp>
        <p:nvSpPr>
          <p:cNvPr id="33" name="Rectangle 32">
            <a:extLst>
              <a:ext uri="{FF2B5EF4-FFF2-40B4-BE49-F238E27FC236}">
                <a16:creationId xmlns:a16="http://schemas.microsoft.com/office/drawing/2014/main" id="{6B580643-76D3-46E9-8B3E-EF36D8AE0DE2}"/>
              </a:ext>
              <a:ext uri="{C183D7F6-B498-43B3-948B-1728B52AA6E4}">
                <adec:decorative xmlns:adec="http://schemas.microsoft.com/office/drawing/2017/decorative" val="1"/>
              </a:ext>
            </a:extLst>
          </p:cNvPr>
          <p:cNvSpPr/>
          <p:nvPr/>
        </p:nvSpPr>
        <p:spPr>
          <a:xfrm rot="5400000">
            <a:off x="168106" y="2097575"/>
            <a:ext cx="965727" cy="7385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6" name="TextBox 15">
            <a:extLst>
              <a:ext uri="{FF2B5EF4-FFF2-40B4-BE49-F238E27FC236}">
                <a16:creationId xmlns:a16="http://schemas.microsoft.com/office/drawing/2014/main" id="{0DC8155E-99E9-4522-A8CE-F021A0A3F514}"/>
              </a:ext>
            </a:extLst>
          </p:cNvPr>
          <p:cNvSpPr txBox="1"/>
          <p:nvPr/>
        </p:nvSpPr>
        <p:spPr>
          <a:xfrm>
            <a:off x="897593" y="1535489"/>
            <a:ext cx="3973395" cy="379351"/>
          </a:xfrm>
          <a:prstGeom prst="rect">
            <a:avLst/>
          </a:prstGeom>
          <a:noFill/>
        </p:spPr>
        <p:txBody>
          <a:bodyPr wrap="square" rtlCol="0">
            <a:spAutoFit/>
          </a:bodyPr>
          <a:lstStyle/>
          <a:p>
            <a:r>
              <a:rPr lang="en-US" dirty="0">
                <a:solidFill>
                  <a:srgbClr val="595959"/>
                </a:solidFill>
                <a:latin typeface="Calibri" panose="020F0502020204030204" pitchFamily="34" charset="0"/>
                <a:cs typeface="Calibri" panose="020F0502020204030204" pitchFamily="34" charset="0"/>
              </a:rPr>
              <a:t>Gender*</a:t>
            </a:r>
          </a:p>
        </p:txBody>
      </p:sp>
      <p:sp>
        <p:nvSpPr>
          <p:cNvPr id="21" name="TextBox 20">
            <a:extLst>
              <a:ext uri="{FF2B5EF4-FFF2-40B4-BE49-F238E27FC236}">
                <a16:creationId xmlns:a16="http://schemas.microsoft.com/office/drawing/2014/main" id="{F7F92ABE-DC23-4340-BA1C-810FA9A7F70D}"/>
              </a:ext>
            </a:extLst>
          </p:cNvPr>
          <p:cNvSpPr txBox="1"/>
          <p:nvPr/>
        </p:nvSpPr>
        <p:spPr>
          <a:xfrm>
            <a:off x="104789" y="6530769"/>
            <a:ext cx="4327183" cy="276999"/>
          </a:xfrm>
          <a:prstGeom prst="rect">
            <a:avLst/>
          </a:prstGeom>
          <a:noFill/>
        </p:spPr>
        <p:txBody>
          <a:bodyPr wrap="square">
            <a:spAutoFit/>
          </a:bodyPr>
          <a:lstStyle/>
          <a:p>
            <a:r>
              <a:rPr lang="en-US" sz="1200" b="0" i="0" u="none" strike="noStrike" baseline="0" dirty="0">
                <a:solidFill>
                  <a:schemeClr val="tx1">
                    <a:lumMod val="75000"/>
                    <a:lumOff val="25000"/>
                  </a:schemeClr>
                </a:solidFill>
                <a:latin typeface="URWPalladioL-Roma"/>
              </a:rPr>
              <a:t>*Categories are not mutually exclusive.</a:t>
            </a:r>
            <a:endParaRPr lang="en-US" sz="1200" dirty="0">
              <a:solidFill>
                <a:schemeClr val="tx1">
                  <a:lumMod val="75000"/>
                  <a:lumOff val="25000"/>
                </a:schemeClr>
              </a:solidFill>
            </a:endParaRPr>
          </a:p>
        </p:txBody>
      </p:sp>
      <p:graphicFrame>
        <p:nvGraphicFramePr>
          <p:cNvPr id="15" name="Chart 14" descr="Bar chart showing Number of times each category was selected: &#10;22 Female &#10;8 Nonbinary or genderqueer &#10;4 Male &#10;4 Transgender or other gender">
            <a:extLst>
              <a:ext uri="{FF2B5EF4-FFF2-40B4-BE49-F238E27FC236}">
                <a16:creationId xmlns:a16="http://schemas.microsoft.com/office/drawing/2014/main" id="{F2F0C352-47C8-4509-956C-E4BE43870CCA}"/>
              </a:ext>
            </a:extLst>
          </p:cNvPr>
          <p:cNvGraphicFramePr>
            <a:graphicFrameLocks/>
          </p:cNvGraphicFramePr>
          <p:nvPr>
            <p:extLst>
              <p:ext uri="{D42A27DB-BD31-4B8C-83A1-F6EECF244321}">
                <p14:modId xmlns:p14="http://schemas.microsoft.com/office/powerpoint/2010/main" val="423194153"/>
              </p:ext>
            </p:extLst>
          </p:nvPr>
        </p:nvGraphicFramePr>
        <p:xfrm>
          <a:off x="1170146" y="1590698"/>
          <a:ext cx="5665659" cy="2031391"/>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a:extLst>
              <a:ext uri="{FF2B5EF4-FFF2-40B4-BE49-F238E27FC236}">
                <a16:creationId xmlns:a16="http://schemas.microsoft.com/office/drawing/2014/main" id="{B2BEF79F-9943-4121-9EBC-7C641971850E}"/>
              </a:ext>
              <a:ext uri="{C183D7F6-B498-43B3-948B-1728B52AA6E4}">
                <adec:decorative xmlns:adec="http://schemas.microsoft.com/office/drawing/2017/decorative" val="1"/>
              </a:ext>
            </a:extLst>
          </p:cNvPr>
          <p:cNvSpPr txBox="1"/>
          <p:nvPr/>
        </p:nvSpPr>
        <p:spPr>
          <a:xfrm>
            <a:off x="3073168" y="3542091"/>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times each category was selected</a:t>
            </a:r>
          </a:p>
        </p:txBody>
      </p:sp>
      <p:pic>
        <p:nvPicPr>
          <p:cNvPr id="36" name="Graphic 35" descr="Decorative image: icon of a person with solid gray fill">
            <a:extLst>
              <a:ext uri="{FF2B5EF4-FFF2-40B4-BE49-F238E27FC236}">
                <a16:creationId xmlns:a16="http://schemas.microsoft.com/office/drawing/2014/main" id="{0E04E423-100D-4DB8-9107-D804F78AB2B8}"/>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566" y="4105085"/>
            <a:ext cx="440309" cy="440309"/>
          </a:xfrm>
          <a:prstGeom prst="rect">
            <a:avLst/>
          </a:prstGeom>
        </p:spPr>
      </p:pic>
      <p:sp>
        <p:nvSpPr>
          <p:cNvPr id="37" name="Rectangle 36">
            <a:extLst>
              <a:ext uri="{FF2B5EF4-FFF2-40B4-BE49-F238E27FC236}">
                <a16:creationId xmlns:a16="http://schemas.microsoft.com/office/drawing/2014/main" id="{3992E1C6-A559-4317-B320-19EEA89ECAC0}"/>
              </a:ext>
              <a:ext uri="{C183D7F6-B498-43B3-948B-1728B52AA6E4}">
                <adec:decorative xmlns:adec="http://schemas.microsoft.com/office/drawing/2017/decorative" val="1"/>
              </a:ext>
            </a:extLst>
          </p:cNvPr>
          <p:cNvSpPr/>
          <p:nvPr/>
        </p:nvSpPr>
        <p:spPr>
          <a:xfrm rot="5400000">
            <a:off x="168106" y="4551021"/>
            <a:ext cx="965727" cy="7385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9" name="TextBox 18">
            <a:extLst>
              <a:ext uri="{FF2B5EF4-FFF2-40B4-BE49-F238E27FC236}">
                <a16:creationId xmlns:a16="http://schemas.microsoft.com/office/drawing/2014/main" id="{226388BE-AE67-471B-B5C7-4BDE4443A601}"/>
              </a:ext>
            </a:extLst>
          </p:cNvPr>
          <p:cNvSpPr txBox="1"/>
          <p:nvPr/>
        </p:nvSpPr>
        <p:spPr>
          <a:xfrm>
            <a:off x="897593" y="4021388"/>
            <a:ext cx="3973395" cy="379351"/>
          </a:xfrm>
          <a:prstGeom prst="rect">
            <a:avLst/>
          </a:prstGeom>
          <a:noFill/>
        </p:spPr>
        <p:txBody>
          <a:bodyPr wrap="square" rtlCol="0">
            <a:spAutoFit/>
          </a:bodyPr>
          <a:lstStyle/>
          <a:p>
            <a:r>
              <a:rPr lang="en-US" dirty="0">
                <a:solidFill>
                  <a:srgbClr val="595959"/>
                </a:solidFill>
                <a:latin typeface="Calibri" panose="020F0502020204030204" pitchFamily="34" charset="0"/>
                <a:cs typeface="Calibri" panose="020F0502020204030204" pitchFamily="34" charset="0"/>
              </a:rPr>
              <a:t>Sexual orientation*</a:t>
            </a:r>
          </a:p>
        </p:txBody>
      </p:sp>
      <p:graphicFrame>
        <p:nvGraphicFramePr>
          <p:cNvPr id="20" name="Chart 19" descr="Bar chart showing Number of times each category was selected: 1 Asexual &#10;8 Bisexual or pansexual &#10;1 Gay, lesbian, or homosexual &#10;18 Heterosexual or straight &#10;9 Queer">
            <a:extLst>
              <a:ext uri="{FF2B5EF4-FFF2-40B4-BE49-F238E27FC236}">
                <a16:creationId xmlns:a16="http://schemas.microsoft.com/office/drawing/2014/main" id="{793178E2-FBA4-4150-8ABA-E339430490D6}"/>
              </a:ext>
            </a:extLst>
          </p:cNvPr>
          <p:cNvGraphicFramePr>
            <a:graphicFrameLocks/>
          </p:cNvGraphicFramePr>
          <p:nvPr>
            <p:extLst>
              <p:ext uri="{D42A27DB-BD31-4B8C-83A1-F6EECF244321}">
                <p14:modId xmlns:p14="http://schemas.microsoft.com/office/powerpoint/2010/main" val="2777469797"/>
              </p:ext>
            </p:extLst>
          </p:nvPr>
        </p:nvGraphicFramePr>
        <p:xfrm>
          <a:off x="1208221" y="4095750"/>
          <a:ext cx="5627584" cy="2382498"/>
        </p:xfrm>
        <a:graphic>
          <a:graphicData uri="http://schemas.openxmlformats.org/drawingml/2006/chart">
            <c:chart xmlns:c="http://schemas.openxmlformats.org/drawingml/2006/chart" xmlns:r="http://schemas.openxmlformats.org/officeDocument/2006/relationships" r:id="rId8"/>
          </a:graphicData>
        </a:graphic>
      </p:graphicFrame>
      <p:sp>
        <p:nvSpPr>
          <p:cNvPr id="24" name="TextBox 23">
            <a:extLst>
              <a:ext uri="{FF2B5EF4-FFF2-40B4-BE49-F238E27FC236}">
                <a16:creationId xmlns:a16="http://schemas.microsoft.com/office/drawing/2014/main" id="{504E694D-8C2C-4077-B990-AAFA1B385ECA}"/>
              </a:ext>
              <a:ext uri="{C183D7F6-B498-43B3-948B-1728B52AA6E4}">
                <adec:decorative xmlns:adec="http://schemas.microsoft.com/office/drawing/2017/decorative" val="1"/>
              </a:ext>
            </a:extLst>
          </p:cNvPr>
          <p:cNvSpPr txBox="1"/>
          <p:nvPr/>
        </p:nvSpPr>
        <p:spPr>
          <a:xfrm>
            <a:off x="2959259" y="6414474"/>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times each category was selected</a:t>
            </a:r>
          </a:p>
        </p:txBody>
      </p:sp>
    </p:spTree>
    <p:extLst>
      <p:ext uri="{BB962C8B-B14F-4D97-AF65-F5344CB8AC3E}">
        <p14:creationId xmlns:p14="http://schemas.microsoft.com/office/powerpoint/2010/main" val="756129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Decorative image: 3 people behind an upward curve with solid black fill">
            <a:extLst>
              <a:ext uri="{FF2B5EF4-FFF2-40B4-BE49-F238E27FC236}">
                <a16:creationId xmlns:a16="http://schemas.microsoft.com/office/drawing/2014/main" id="{E1711843-044C-463F-8393-632DB68C8F3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789" y="327231"/>
            <a:ext cx="699453" cy="699453"/>
          </a:xfrm>
          <a:prstGeom prst="rect">
            <a:avLst/>
          </a:prstGeom>
        </p:spPr>
      </p:pic>
      <p:sp>
        <p:nvSpPr>
          <p:cNvPr id="5" name="Title 4">
            <a:extLst>
              <a:ext uri="{FF2B5EF4-FFF2-40B4-BE49-F238E27FC236}">
                <a16:creationId xmlns:a16="http://schemas.microsoft.com/office/drawing/2014/main" id="{34CA2AA3-7847-4A22-9CA8-A02E42BF7058}"/>
              </a:ext>
            </a:extLst>
          </p:cNvPr>
          <p:cNvSpPr txBox="1">
            <a:spLocks noGrp="1"/>
          </p:cNvSpPr>
          <p:nvPr>
            <p:ph type="title" idx="4294967295"/>
          </p:nvPr>
        </p:nvSpPr>
        <p:spPr>
          <a:xfrm>
            <a:off x="804242" y="370228"/>
            <a:ext cx="483205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Demographics </a:t>
            </a:r>
            <a:r>
              <a:rPr lang="en-US" sz="1400" dirty="0">
                <a:solidFill>
                  <a:schemeClr val="bg1"/>
                </a:solidFill>
              </a:rPr>
              <a:t>(part 3)</a:t>
            </a:r>
          </a:p>
        </p:txBody>
      </p:sp>
      <p:pic>
        <p:nvPicPr>
          <p:cNvPr id="8" name="Graphic 7" descr="Decorative image: icon of a person with solid gray fill">
            <a:extLst>
              <a:ext uri="{FF2B5EF4-FFF2-40B4-BE49-F238E27FC236}">
                <a16:creationId xmlns:a16="http://schemas.microsoft.com/office/drawing/2014/main" id="{91F6997D-D4BE-4710-97B2-C52E12D844A2}"/>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566" y="1349794"/>
            <a:ext cx="440309" cy="440309"/>
          </a:xfrm>
          <a:prstGeom prst="rect">
            <a:avLst/>
          </a:prstGeom>
        </p:spPr>
      </p:pic>
      <p:sp>
        <p:nvSpPr>
          <p:cNvPr id="9" name="Rectangle 8">
            <a:extLst>
              <a:ext uri="{FF2B5EF4-FFF2-40B4-BE49-F238E27FC236}">
                <a16:creationId xmlns:a16="http://schemas.microsoft.com/office/drawing/2014/main" id="{69BD91D4-71E9-4007-9C3E-0886F7E78848}"/>
              </a:ext>
              <a:ext uri="{C183D7F6-B498-43B3-948B-1728B52AA6E4}">
                <adec:decorative xmlns:adec="http://schemas.microsoft.com/office/drawing/2017/decorative" val="1"/>
              </a:ext>
            </a:extLst>
          </p:cNvPr>
          <p:cNvSpPr/>
          <p:nvPr/>
        </p:nvSpPr>
        <p:spPr>
          <a:xfrm rot="5400000">
            <a:off x="168106" y="1795730"/>
            <a:ext cx="965727" cy="7385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3" name="TextBox 22">
            <a:extLst>
              <a:ext uri="{FF2B5EF4-FFF2-40B4-BE49-F238E27FC236}">
                <a16:creationId xmlns:a16="http://schemas.microsoft.com/office/drawing/2014/main" id="{EA1E928A-8173-496E-831C-82B842AB1FD4}"/>
              </a:ext>
            </a:extLst>
          </p:cNvPr>
          <p:cNvSpPr txBox="1"/>
          <p:nvPr/>
        </p:nvSpPr>
        <p:spPr>
          <a:xfrm>
            <a:off x="897592" y="1228585"/>
            <a:ext cx="3973395" cy="379351"/>
          </a:xfrm>
          <a:prstGeom prst="rect">
            <a:avLst/>
          </a:prstGeom>
          <a:noFill/>
        </p:spPr>
        <p:txBody>
          <a:bodyPr wrap="square" rtlCol="0">
            <a:spAutoFit/>
          </a:bodyPr>
          <a:lstStyle/>
          <a:p>
            <a:r>
              <a:rPr lang="en-US" dirty="0">
                <a:solidFill>
                  <a:srgbClr val="595959"/>
                </a:solidFill>
                <a:latin typeface="Calibri" panose="020F0502020204030204" pitchFamily="34" charset="0"/>
                <a:cs typeface="Calibri" panose="020F0502020204030204" pitchFamily="34" charset="0"/>
              </a:rPr>
              <a:t>Race/ethnicity*</a:t>
            </a:r>
          </a:p>
        </p:txBody>
      </p:sp>
      <p:graphicFrame>
        <p:nvGraphicFramePr>
          <p:cNvPr id="14" name="Chart 13" descr="Bar chart showing Number of times each category was selected: &#10;3 AIAN &#10;5 Asian &#10;8 Black &#10;1 Hispanic &#10;2 NHPI &#10;23 White &#10;2 Another race &#10;2 Prefer not to answer">
            <a:extLst>
              <a:ext uri="{FF2B5EF4-FFF2-40B4-BE49-F238E27FC236}">
                <a16:creationId xmlns:a16="http://schemas.microsoft.com/office/drawing/2014/main" id="{F67F6508-3C78-47B5-A9E9-D8EBAF98A986}"/>
              </a:ext>
            </a:extLst>
          </p:cNvPr>
          <p:cNvGraphicFramePr>
            <a:graphicFrameLocks/>
          </p:cNvGraphicFramePr>
          <p:nvPr>
            <p:extLst>
              <p:ext uri="{D42A27DB-BD31-4B8C-83A1-F6EECF244321}">
                <p14:modId xmlns:p14="http://schemas.microsoft.com/office/powerpoint/2010/main" val="774424295"/>
              </p:ext>
            </p:extLst>
          </p:nvPr>
        </p:nvGraphicFramePr>
        <p:xfrm>
          <a:off x="687897" y="1087861"/>
          <a:ext cx="7479559" cy="2907432"/>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a:extLst>
              <a:ext uri="{FF2B5EF4-FFF2-40B4-BE49-F238E27FC236}">
                <a16:creationId xmlns:a16="http://schemas.microsoft.com/office/drawing/2014/main" id="{FE52C4E9-4C6A-4260-891A-22BFF81A1E01}"/>
              </a:ext>
              <a:ext uri="{C183D7F6-B498-43B3-948B-1728B52AA6E4}">
                <adec:decorative xmlns:adec="http://schemas.microsoft.com/office/drawing/2017/decorative" val="1"/>
              </a:ext>
            </a:extLst>
          </p:cNvPr>
          <p:cNvSpPr txBox="1"/>
          <p:nvPr/>
        </p:nvSpPr>
        <p:spPr>
          <a:xfrm>
            <a:off x="3220271" y="3995293"/>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times each category was selected</a:t>
            </a:r>
          </a:p>
        </p:txBody>
      </p:sp>
      <p:pic>
        <p:nvPicPr>
          <p:cNvPr id="10" name="Graphic 9" descr="Decorative image: icon of a person with solid gray fill">
            <a:extLst>
              <a:ext uri="{FF2B5EF4-FFF2-40B4-BE49-F238E27FC236}">
                <a16:creationId xmlns:a16="http://schemas.microsoft.com/office/drawing/2014/main" id="{3FB42956-E5DE-4D73-BC60-DDFB4D437084}"/>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566" y="4434334"/>
            <a:ext cx="440309" cy="440309"/>
          </a:xfrm>
          <a:prstGeom prst="rect">
            <a:avLst/>
          </a:prstGeom>
        </p:spPr>
      </p:pic>
      <p:sp>
        <p:nvSpPr>
          <p:cNvPr id="11" name="Rectangle 10">
            <a:extLst>
              <a:ext uri="{FF2B5EF4-FFF2-40B4-BE49-F238E27FC236}">
                <a16:creationId xmlns:a16="http://schemas.microsoft.com/office/drawing/2014/main" id="{1CE09CC6-C7FD-4C4F-883B-45DD79560624}"/>
              </a:ext>
              <a:ext uri="{C183D7F6-B498-43B3-948B-1728B52AA6E4}">
                <adec:decorative xmlns:adec="http://schemas.microsoft.com/office/drawing/2017/decorative" val="1"/>
              </a:ext>
            </a:extLst>
          </p:cNvPr>
          <p:cNvSpPr/>
          <p:nvPr/>
        </p:nvSpPr>
        <p:spPr>
          <a:xfrm rot="5400000">
            <a:off x="168106" y="4880270"/>
            <a:ext cx="965727" cy="7385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2" name="TextBox 11">
            <a:extLst>
              <a:ext uri="{FF2B5EF4-FFF2-40B4-BE49-F238E27FC236}">
                <a16:creationId xmlns:a16="http://schemas.microsoft.com/office/drawing/2014/main" id="{DA303FDB-7839-4273-AC1F-9D408872079E}"/>
              </a:ext>
            </a:extLst>
          </p:cNvPr>
          <p:cNvSpPr txBox="1"/>
          <p:nvPr/>
        </p:nvSpPr>
        <p:spPr>
          <a:xfrm>
            <a:off x="897593" y="4318184"/>
            <a:ext cx="3973395" cy="379351"/>
          </a:xfrm>
          <a:prstGeom prst="rect">
            <a:avLst/>
          </a:prstGeom>
          <a:noFill/>
        </p:spPr>
        <p:txBody>
          <a:bodyPr wrap="square" rtlCol="0">
            <a:spAutoFit/>
          </a:bodyPr>
          <a:lstStyle/>
          <a:p>
            <a:r>
              <a:rPr lang="en-US" dirty="0">
                <a:solidFill>
                  <a:srgbClr val="595959"/>
                </a:solidFill>
                <a:latin typeface="Calibri" panose="020F0502020204030204" pitchFamily="34" charset="0"/>
                <a:cs typeface="Calibri" panose="020F0502020204030204" pitchFamily="34" charset="0"/>
              </a:rPr>
              <a:t>Age</a:t>
            </a:r>
          </a:p>
        </p:txBody>
      </p:sp>
      <p:graphicFrame>
        <p:nvGraphicFramePr>
          <p:cNvPr id="19" name="Chart 18" descr="Bar chart showing that 3 respondents were in the  18-24 age group&#10;14 respondents were in the  25-34 age group&#10;2 respondents were in the  35-44 age group&#10;5 respondents were in the  45-54 age group&#10;4 respondents were in the  55-64 age group&#10;7 respondents were 65 or older">
            <a:extLst>
              <a:ext uri="{FF2B5EF4-FFF2-40B4-BE49-F238E27FC236}">
                <a16:creationId xmlns:a16="http://schemas.microsoft.com/office/drawing/2014/main" id="{CAD278C1-2180-4935-B5D0-2AA0106E1B54}"/>
              </a:ext>
            </a:extLst>
          </p:cNvPr>
          <p:cNvGraphicFramePr>
            <a:graphicFrameLocks/>
          </p:cNvGraphicFramePr>
          <p:nvPr>
            <p:extLst>
              <p:ext uri="{D42A27DB-BD31-4B8C-83A1-F6EECF244321}">
                <p14:modId xmlns:p14="http://schemas.microsoft.com/office/powerpoint/2010/main" val="2201994025"/>
              </p:ext>
            </p:extLst>
          </p:nvPr>
        </p:nvGraphicFramePr>
        <p:xfrm>
          <a:off x="1577439" y="4338835"/>
          <a:ext cx="5743575" cy="2169350"/>
        </p:xfrm>
        <a:graphic>
          <a:graphicData uri="http://schemas.openxmlformats.org/drawingml/2006/chart">
            <c:chart xmlns:c="http://schemas.openxmlformats.org/drawingml/2006/chart" xmlns:r="http://schemas.openxmlformats.org/officeDocument/2006/relationships" r:id="rId8"/>
          </a:graphicData>
        </a:graphic>
      </p:graphicFrame>
      <p:sp>
        <p:nvSpPr>
          <p:cNvPr id="20" name="TextBox 19">
            <a:extLst>
              <a:ext uri="{FF2B5EF4-FFF2-40B4-BE49-F238E27FC236}">
                <a16:creationId xmlns:a16="http://schemas.microsoft.com/office/drawing/2014/main" id="{CFD7A346-107E-431F-952B-43553B798628}"/>
              </a:ext>
              <a:ext uri="{C183D7F6-B498-43B3-948B-1728B52AA6E4}">
                <adec:decorative xmlns:adec="http://schemas.microsoft.com/office/drawing/2017/decorative" val="1"/>
              </a:ext>
            </a:extLst>
          </p:cNvPr>
          <p:cNvSpPr txBox="1"/>
          <p:nvPr/>
        </p:nvSpPr>
        <p:spPr>
          <a:xfrm>
            <a:off x="2975514" y="6390061"/>
            <a:ext cx="3986074" cy="307777"/>
          </a:xfrm>
          <a:prstGeom prst="rect">
            <a:avLst/>
          </a:prstGeom>
          <a:noFill/>
        </p:spPr>
        <p:txBody>
          <a:bodyPr wrap="square" rtlCol="0">
            <a:spAutoFit/>
          </a:bodyPr>
          <a:lstStyle/>
          <a:p>
            <a:pPr algn="ctr"/>
            <a:r>
              <a:rPr lang="en-US" sz="1400" dirty="0">
                <a:solidFill>
                  <a:srgbClr val="595959"/>
                </a:solidFill>
                <a:latin typeface="Calibri" panose="020F0502020204030204" pitchFamily="34" charset="0"/>
                <a:cs typeface="Calibri" panose="020F0502020204030204" pitchFamily="34" charset="0"/>
              </a:rPr>
              <a:t>Number of responses</a:t>
            </a:r>
          </a:p>
        </p:txBody>
      </p:sp>
      <p:sp>
        <p:nvSpPr>
          <p:cNvPr id="16" name="Rectangle: Rounded Corners 15">
            <a:extLst>
              <a:ext uri="{FF2B5EF4-FFF2-40B4-BE49-F238E27FC236}">
                <a16:creationId xmlns:a16="http://schemas.microsoft.com/office/drawing/2014/main" id="{8FF2734A-154A-470E-8719-74466FC66529}"/>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17181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descr="Acknowledgements">
            <a:extLst>
              <a:ext uri="{FF2B5EF4-FFF2-40B4-BE49-F238E27FC236}">
                <a16:creationId xmlns:a16="http://schemas.microsoft.com/office/drawing/2014/main" id="{C1623514-7C1C-41D4-B243-635E6FBA1DF1}"/>
              </a:ext>
              <a:ext uri="{C183D7F6-B498-43B3-948B-1728B52AA6E4}">
                <adec:decorative xmlns:adec="http://schemas.microsoft.com/office/drawing/2017/decorative" val="0"/>
              </a:ext>
            </a:extLst>
          </p:cNvPr>
          <p:cNvSpPr>
            <a:spLocks noGrp="1"/>
          </p:cNvSpPr>
          <p:nvPr>
            <p:ph type="title" idx="4294967295"/>
          </p:nvPr>
        </p:nvSpPr>
        <p:spPr>
          <a:xfrm>
            <a:off x="3550917" y="753612"/>
            <a:ext cx="4758693"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mn-ea"/>
                <a:cs typeface="Calibri" panose="020F0502020204030204" pitchFamily="34" charset="0"/>
              </a:rPr>
              <a:t>Acknowledgements</a:t>
            </a:r>
          </a:p>
        </p:txBody>
      </p:sp>
      <p:sp>
        <p:nvSpPr>
          <p:cNvPr id="13" name="TextBox 12">
            <a:extLst>
              <a:ext uri="{FF2B5EF4-FFF2-40B4-BE49-F238E27FC236}">
                <a16:creationId xmlns:a16="http://schemas.microsoft.com/office/drawing/2014/main" id="{FF2802A9-B66C-4A4A-8197-809BD4B54D8A}"/>
              </a:ext>
            </a:extLst>
          </p:cNvPr>
          <p:cNvSpPr txBox="1"/>
          <p:nvPr/>
        </p:nvSpPr>
        <p:spPr>
          <a:xfrm>
            <a:off x="3550917" y="1452665"/>
            <a:ext cx="7873809" cy="280076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lumMod val="65000"/>
                    <a:lumOff val="35000"/>
                  </a:srgbClr>
                </a:solidFill>
                <a:effectLst/>
                <a:uLnTx/>
                <a:uFillTx/>
                <a:latin typeface="Calibri" panose="020F0502020204030204" pitchFamily="34" charset="0"/>
                <a:cs typeface="Calibri" panose="020F0502020204030204" pitchFamily="34" charset="0"/>
              </a:rPr>
              <a:t>Appreciation to Kimberly Meck and Kayla Sainati (Disability Empowerment Center), and Crystal Koch (Lifelong Aging and Disabilities Services) for their partnership and connection to the community; to the interviewers appointed by our partners for helping us collect data in a trauma-informed way; and to members of the community, including the King County Disability Consortium for their trust and review of our analysis. Appreciation to Taryn Farley for sharing knowledge and connections with community-based organizations serving people living with disabilities.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solidFill>
                <a:srgbClr val="000000">
                  <a:lumMod val="65000"/>
                  <a:lumOff val="35000"/>
                </a:srgbClr>
              </a:solidFill>
              <a:latin typeface="Calibri" panose="020F0502020204030204" pitchFamily="34" charset="0"/>
              <a:cs typeface="Calibri" panose="020F0502020204030204" pitchFamily="34" charset="0"/>
            </a:endParaRPr>
          </a:p>
          <a:p>
            <a:pPr algn="l"/>
            <a:r>
              <a:rPr kumimoji="0" lang="en-US" sz="1600" b="0" i="0" u="none" strike="noStrike" kern="1200" cap="none" spc="0" normalizeH="0" baseline="0" noProof="0" dirty="0">
                <a:ln>
                  <a:noFill/>
                </a:ln>
                <a:solidFill>
                  <a:srgbClr val="000000">
                    <a:lumMod val="65000"/>
                    <a:lumOff val="35000"/>
                  </a:srgbClr>
                </a:solidFill>
                <a:effectLst/>
                <a:uLnTx/>
                <a:uFillTx/>
                <a:latin typeface="Calibri" panose="020F0502020204030204" pitchFamily="34" charset="0"/>
                <a:cs typeface="Calibri" panose="020F0502020204030204" pitchFamily="34" charset="0"/>
              </a:rPr>
              <a:t>Finally, </a:t>
            </a:r>
            <a:r>
              <a:rPr lang="en-US" sz="1600" dirty="0">
                <a:solidFill>
                  <a:srgbClr val="000000">
                    <a:lumMod val="65000"/>
                    <a:lumOff val="35000"/>
                  </a:srgbClr>
                </a:solidFill>
                <a:latin typeface="Calibri" panose="020F0502020204030204" pitchFamily="34" charset="0"/>
                <a:cs typeface="Calibri" panose="020F0502020204030204" pitchFamily="34" charset="0"/>
              </a:rPr>
              <a:t>appreciation to the Centers for Disease Control and Prevention (CDC), specifically Linda Vo, for providing technical assistance; the CDC for funding through the Washington State Department of Health Electronic Lab Capacity (ELC).</a:t>
            </a:r>
            <a:endParaRPr kumimoji="0" lang="en-US" sz="1600" b="0" i="0" u="none" strike="noStrike" kern="1200" cap="none" spc="0" normalizeH="0" baseline="0" noProof="0" dirty="0">
              <a:ln>
                <a:noFill/>
              </a:ln>
              <a:solidFill>
                <a:srgbClr val="000000">
                  <a:lumMod val="65000"/>
                  <a:lumOff val="35000"/>
                </a:srgbClr>
              </a:solidFill>
              <a:effectLst/>
              <a:uLnTx/>
              <a:uFillTx/>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AF56B09F-C86A-474B-A3FF-3D20BDD8154C}"/>
              </a:ext>
              <a:ext uri="{C183D7F6-B498-43B3-948B-1728B52AA6E4}">
                <adec:decorative xmlns:adec="http://schemas.microsoft.com/office/drawing/2017/decorative" val="1"/>
              </a:ext>
            </a:extLst>
          </p:cNvPr>
          <p:cNvSpPr/>
          <p:nvPr/>
        </p:nvSpPr>
        <p:spPr>
          <a:xfrm>
            <a:off x="-3941" y="761987"/>
            <a:ext cx="3474720"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DD663C46-6A8A-4DE8-9ADC-2B9C5E2693F5}"/>
              </a:ext>
              <a:ext uri="{C183D7F6-B498-43B3-948B-1728B52AA6E4}">
                <adec:decorative xmlns:adec="http://schemas.microsoft.com/office/drawing/2017/decorative" val="1"/>
              </a:ext>
            </a:extLst>
          </p:cNvPr>
          <p:cNvSpPr txBox="1">
            <a:spLocks/>
          </p:cNvSpPr>
          <p:nvPr/>
        </p:nvSpPr>
        <p:spPr>
          <a:xfrm>
            <a:off x="202205" y="2950917"/>
            <a:ext cx="287119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600" b="1" dirty="0">
                <a:solidFill>
                  <a:schemeClr val="bg1"/>
                </a:solidFill>
              </a:rPr>
              <a:t>Acknowledge-</a:t>
            </a:r>
            <a:r>
              <a:rPr lang="en-US" sz="3600" b="1" dirty="0" err="1">
                <a:solidFill>
                  <a:schemeClr val="bg1"/>
                </a:solidFill>
              </a:rPr>
              <a:t>ments</a:t>
            </a:r>
            <a:endParaRPr lang="en-US" sz="3600" b="1" dirty="0">
              <a:solidFill>
                <a:schemeClr val="bg1"/>
              </a:solidFill>
            </a:endParaRPr>
          </a:p>
        </p:txBody>
      </p:sp>
      <p:pic>
        <p:nvPicPr>
          <p:cNvPr id="14" name="Picture 13" descr="Public Health Seattle &amp; King County logo: Public Health – Seattle &amp; King County logo: The words 'Public Health' with first letters of each word in upper-case and black font stacked on top of the words 'Seattle &amp; King County' with similar formatting but smaller font. Between the two expressions is a black horizontal line. To the right of the words is a black graphic image of Doctor Martin Luther King Junior.">
            <a:extLst>
              <a:ext uri="{FF2B5EF4-FFF2-40B4-BE49-F238E27FC236}">
                <a16:creationId xmlns:a16="http://schemas.microsoft.com/office/drawing/2014/main" id="{D08E85FD-B0DF-46A0-B486-3D30D8E70F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9765" y="5628783"/>
            <a:ext cx="1895606" cy="402026"/>
          </a:xfrm>
          <a:prstGeom prst="rect">
            <a:avLst/>
          </a:prstGeom>
        </p:spPr>
      </p:pic>
      <p:pic>
        <p:nvPicPr>
          <p:cNvPr id="15" name="Picture 14" descr="Disability Empowerment Center logo: Disability Empowerment Center Logo: a large lower-case ‘d’ with a vertical line through it to form the letters ‘d, e, and c.’ The vertical line of the d is blue, the rounded part of the lower-case ‘d’ is green and represents the c. The horizontal orange line across the ‘c’ forms a lower-case ‘e’. To the right of the logo are three words stacked on top of each other. ‘Disability’ is on top in blue, lower case, ‘empowerment’ is second and in orange, finally ‘center’ is in green at the bottom of the stacked words.">
            <a:extLst>
              <a:ext uri="{FF2B5EF4-FFF2-40B4-BE49-F238E27FC236}">
                <a16:creationId xmlns:a16="http://schemas.microsoft.com/office/drawing/2014/main" id="{88530E48-51FC-4ADE-8C86-72B29C955E04}"/>
              </a:ext>
            </a:extLst>
          </p:cNvPr>
          <p:cNvPicPr>
            <a:picLocks noChangeAspect="1"/>
          </p:cNvPicPr>
          <p:nvPr/>
        </p:nvPicPr>
        <p:blipFill>
          <a:blip r:embed="rId4"/>
          <a:stretch>
            <a:fillRect/>
          </a:stretch>
        </p:blipFill>
        <p:spPr>
          <a:xfrm>
            <a:off x="6629520" y="5405335"/>
            <a:ext cx="2000250" cy="738786"/>
          </a:xfrm>
          <a:prstGeom prst="rect">
            <a:avLst/>
          </a:prstGeom>
        </p:spPr>
      </p:pic>
      <p:pic>
        <p:nvPicPr>
          <p:cNvPr id="16" name="Picture 15" descr="Lifelong Aging and Disabilities Services logo: The word 'Lifelong' in black lettering with a small red heart as a period.">
            <a:extLst>
              <a:ext uri="{FF2B5EF4-FFF2-40B4-BE49-F238E27FC236}">
                <a16:creationId xmlns:a16="http://schemas.microsoft.com/office/drawing/2014/main" id="{175D7B3A-0538-4385-A486-E5B5A2396C00}"/>
              </a:ext>
            </a:extLst>
          </p:cNvPr>
          <p:cNvPicPr>
            <a:picLocks noChangeAspect="1"/>
          </p:cNvPicPr>
          <p:nvPr/>
        </p:nvPicPr>
        <p:blipFill>
          <a:blip r:embed="rId5"/>
          <a:stretch>
            <a:fillRect/>
          </a:stretch>
        </p:blipFill>
        <p:spPr>
          <a:xfrm>
            <a:off x="8858383" y="5515471"/>
            <a:ext cx="2000250" cy="628650"/>
          </a:xfrm>
          <a:prstGeom prst="rect">
            <a:avLst/>
          </a:prstGeom>
        </p:spPr>
      </p:pic>
    </p:spTree>
    <p:extLst>
      <p:ext uri="{BB962C8B-B14F-4D97-AF65-F5344CB8AC3E}">
        <p14:creationId xmlns:p14="http://schemas.microsoft.com/office/powerpoint/2010/main" val="4272244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62C5A6-839B-40B4-BB5D-060B5777EDB4}"/>
              </a:ext>
              <a:ext uri="{C183D7F6-B498-43B3-948B-1728B52AA6E4}">
                <adec:decorative xmlns:adec="http://schemas.microsoft.com/office/drawing/2017/decorative" val="1"/>
              </a:ext>
            </a:extLst>
          </p:cNvPr>
          <p:cNvSpPr/>
          <p:nvPr/>
        </p:nvSpPr>
        <p:spPr>
          <a:xfrm>
            <a:off x="-3941" y="761987"/>
            <a:ext cx="3474720"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623514-7C1C-41D4-B243-635E6FBA1DF1}"/>
              </a:ext>
              <a:ext uri="{C183D7F6-B498-43B3-948B-1728B52AA6E4}">
                <adec:decorative xmlns:adec="http://schemas.microsoft.com/office/drawing/2017/decorative" val="1"/>
              </a:ext>
            </a:extLst>
          </p:cNvPr>
          <p:cNvSpPr/>
          <p:nvPr/>
        </p:nvSpPr>
        <p:spPr>
          <a:xfrm>
            <a:off x="3550917" y="753612"/>
            <a:ext cx="4758693" cy="461665"/>
          </a:xfrm>
          <a:prstGeom prst="rect">
            <a:avLst/>
          </a:prstGeom>
          <a:noFill/>
        </p:spPr>
        <p:txBody>
          <a:bodyPr wrap="square" rtlCol="0">
            <a:spAutoFit/>
          </a:bodyPr>
          <a:lstStyle/>
          <a:p>
            <a:r>
              <a:rPr lang="en-US" sz="2400" dirty="0">
                <a:solidFill>
                  <a:schemeClr val="tx1">
                    <a:lumMod val="75000"/>
                    <a:lumOff val="25000"/>
                  </a:schemeClr>
                </a:solidFill>
                <a:latin typeface="Calibri" panose="020F0502020204030204" pitchFamily="34" charset="0"/>
                <a:cs typeface="Calibri" panose="020F0502020204030204" pitchFamily="34" charset="0"/>
              </a:rPr>
              <a:t>Contact</a:t>
            </a:r>
          </a:p>
        </p:txBody>
      </p:sp>
      <p:sp>
        <p:nvSpPr>
          <p:cNvPr id="9" name="Title 1">
            <a:extLst>
              <a:ext uri="{FF2B5EF4-FFF2-40B4-BE49-F238E27FC236}">
                <a16:creationId xmlns:a16="http://schemas.microsoft.com/office/drawing/2014/main" id="{B85F70A3-0BF9-4F7B-919F-D3086E099870}"/>
              </a:ext>
              <a:ext uri="{C183D7F6-B498-43B3-948B-1728B52AA6E4}">
                <adec:decorative xmlns:adec="http://schemas.microsoft.com/office/drawing/2017/decorative" val="0"/>
              </a:ext>
            </a:extLst>
          </p:cNvPr>
          <p:cNvSpPr txBox="1">
            <a:spLocks noGrp="1"/>
          </p:cNvSpPr>
          <p:nvPr>
            <p:ph type="title" idx="4294967295"/>
          </p:nvPr>
        </p:nvSpPr>
        <p:spPr>
          <a:xfrm>
            <a:off x="202205" y="2950917"/>
            <a:ext cx="306242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mj-lt"/>
                <a:ea typeface="+mj-ea"/>
                <a:cs typeface="+mj-cs"/>
              </a:rPr>
              <a:t>Contact</a:t>
            </a:r>
          </a:p>
        </p:txBody>
      </p:sp>
      <p:sp>
        <p:nvSpPr>
          <p:cNvPr id="13" name="TextBox 12">
            <a:extLst>
              <a:ext uri="{FF2B5EF4-FFF2-40B4-BE49-F238E27FC236}">
                <a16:creationId xmlns:a16="http://schemas.microsoft.com/office/drawing/2014/main" id="{FF2802A9-B66C-4A4A-8197-809BD4B54D8A}"/>
              </a:ext>
            </a:extLst>
          </p:cNvPr>
          <p:cNvSpPr txBox="1"/>
          <p:nvPr/>
        </p:nvSpPr>
        <p:spPr>
          <a:xfrm>
            <a:off x="3550917" y="1452665"/>
            <a:ext cx="7873809" cy="338554"/>
          </a:xfrm>
          <a:prstGeom prst="rect">
            <a:avLst/>
          </a:prstGeom>
          <a:noFill/>
        </p:spPr>
        <p:txBody>
          <a:bodyPr wrap="square" rtlCol="0">
            <a:spAutoFit/>
          </a:bodyPr>
          <a:lstStyle/>
          <a:p>
            <a:pPr defTabSz="457200">
              <a:defRPr/>
            </a:pPr>
            <a:r>
              <a:rPr lang="en-US" sz="1600" dirty="0">
                <a:solidFill>
                  <a:srgbClr val="000000">
                    <a:lumMod val="65000"/>
                    <a:lumOff val="35000"/>
                  </a:srgbClr>
                </a:solidFill>
                <a:latin typeface="Calibri" panose="020F0502020204030204" pitchFamily="34" charset="0"/>
                <a:cs typeface="Calibri" panose="020F0502020204030204" pitchFamily="34" charset="0"/>
              </a:rPr>
              <a:t>For questions, contact the study team at Public Health - Seattle and King County:</a:t>
            </a:r>
            <a:endParaRPr kumimoji="0" lang="en-US" sz="1600" b="0" i="0" u="none" strike="noStrike" kern="1200" cap="none" spc="0" normalizeH="0" baseline="0" noProof="0" dirty="0">
              <a:ln>
                <a:noFill/>
              </a:ln>
              <a:solidFill>
                <a:srgbClr val="000000">
                  <a:lumMod val="65000"/>
                  <a:lumOff val="35000"/>
                </a:srgbClr>
              </a:solidFill>
              <a:effectLst/>
              <a:uLnTx/>
              <a:uFillTx/>
              <a:latin typeface="Calibri" panose="020F0502020204030204" pitchFamily="34" charset="0"/>
              <a:cs typeface="Calibri" panose="020F0502020204030204" pitchFamily="34" charset="0"/>
            </a:endParaRPr>
          </a:p>
        </p:txBody>
      </p:sp>
      <p:pic>
        <p:nvPicPr>
          <p:cNvPr id="16" name="Graphic 15" descr="Decorative image: gray envelop">
            <a:extLst>
              <a:ext uri="{FF2B5EF4-FFF2-40B4-BE49-F238E27FC236}">
                <a16:creationId xmlns:a16="http://schemas.microsoft.com/office/drawing/2014/main" id="{4EEEFC24-9348-4AE3-ABDF-C35F0B52A2C0}"/>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0920" y="1988531"/>
            <a:ext cx="275947" cy="275947"/>
          </a:xfrm>
          <a:prstGeom prst="rect">
            <a:avLst/>
          </a:prstGeom>
        </p:spPr>
      </p:pic>
      <p:sp>
        <p:nvSpPr>
          <p:cNvPr id="11" name="TextBox 10">
            <a:extLst>
              <a:ext uri="{FF2B5EF4-FFF2-40B4-BE49-F238E27FC236}">
                <a16:creationId xmlns:a16="http://schemas.microsoft.com/office/drawing/2014/main" id="{80C72E47-8ABE-4226-BB62-D4A49B9EECAE}"/>
              </a:ext>
            </a:extLst>
          </p:cNvPr>
          <p:cNvSpPr txBox="1"/>
          <p:nvPr/>
        </p:nvSpPr>
        <p:spPr>
          <a:xfrm>
            <a:off x="3657600" y="1916438"/>
            <a:ext cx="6096000" cy="369332"/>
          </a:xfrm>
          <a:prstGeom prst="rect">
            <a:avLst/>
          </a:prstGeom>
          <a:noFill/>
        </p:spPr>
        <p:txBody>
          <a:bodyPr wrap="square">
            <a:spAutoFit/>
          </a:bodyPr>
          <a:lstStyle/>
          <a:p>
            <a:pPr lvl="2" defTabSz="457200">
              <a:defRPr/>
            </a:pPr>
            <a:r>
              <a:rPr lang="en-US" sz="1800" dirty="0">
                <a:solidFill>
                  <a:srgbClr val="000000">
                    <a:lumMod val="65000"/>
                    <a:lumOff val="35000"/>
                  </a:srgbClr>
                </a:solidFill>
                <a:latin typeface="Calibri" panose="020F0502020204030204" pitchFamily="34" charset="0"/>
                <a:cs typeface="Calibri" panose="020F0502020204030204" pitchFamily="34" charset="0"/>
                <a:hlinkClick r:id="rId5"/>
              </a:rPr>
              <a:t>covidevaluation@kingcounty.gov</a:t>
            </a:r>
            <a:r>
              <a:rPr lang="en-US" sz="1800" dirty="0">
                <a:solidFill>
                  <a:srgbClr val="000000">
                    <a:lumMod val="65000"/>
                    <a:lumOff val="35000"/>
                  </a:srgbClr>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1316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9A6A3A-D1A5-41F5-B63B-C739FB742E71}"/>
              </a:ext>
              <a:ext uri="{C183D7F6-B498-43B3-948B-1728B52AA6E4}">
                <adec:decorative xmlns:adec="http://schemas.microsoft.com/office/drawing/2017/decorative" val="1"/>
              </a:ext>
            </a:extLst>
          </p:cNvPr>
          <p:cNvSpPr/>
          <p:nvPr/>
        </p:nvSpPr>
        <p:spPr>
          <a:xfrm>
            <a:off x="-3941" y="761987"/>
            <a:ext cx="3474720"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AE419F52-2C83-42C1-867D-2413F6FCC915}"/>
              </a:ext>
              <a:ext uri="{C183D7F6-B498-43B3-948B-1728B52AA6E4}">
                <adec:decorative xmlns:adec="http://schemas.microsoft.com/office/drawing/2017/decorative" val="0"/>
              </a:ext>
            </a:extLst>
          </p:cNvPr>
          <p:cNvSpPr txBox="1">
            <a:spLocks/>
          </p:cNvSpPr>
          <p:nvPr/>
        </p:nvSpPr>
        <p:spPr>
          <a:xfrm>
            <a:off x="202205" y="2950917"/>
            <a:ext cx="306242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mj-lt"/>
                <a:ea typeface="+mj-ea"/>
                <a:cs typeface="+mj-cs"/>
              </a:rPr>
              <a:t>The study</a:t>
            </a:r>
          </a:p>
        </p:txBody>
      </p:sp>
      <p:sp>
        <p:nvSpPr>
          <p:cNvPr id="37" name="Title 36">
            <a:extLst>
              <a:ext uri="{FF2B5EF4-FFF2-40B4-BE49-F238E27FC236}">
                <a16:creationId xmlns:a16="http://schemas.microsoft.com/office/drawing/2014/main" id="{6417C54E-BE68-4BA0-9426-C0A6FF99DBBA}"/>
              </a:ext>
            </a:extLst>
          </p:cNvPr>
          <p:cNvSpPr txBox="1">
            <a:spLocks noGrp="1"/>
          </p:cNvSpPr>
          <p:nvPr>
            <p:ph type="title" idx="4294967295"/>
          </p:nvPr>
        </p:nvSpPr>
        <p:spPr>
          <a:xfrm>
            <a:off x="3803164" y="781024"/>
            <a:ext cx="7004173"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1">
                    <a:lumMod val="75000"/>
                    <a:lumOff val="25000"/>
                  </a:schemeClr>
                </a:solidFill>
                <a:effectLst/>
                <a:uLnTx/>
                <a:uFillTx/>
                <a:latin typeface="Calibri" panose="020F0502020204030204" pitchFamily="34" charset="0"/>
                <a:ea typeface="+mn-ea"/>
                <a:cs typeface="Calibri" panose="020F0502020204030204" pitchFamily="34" charset="0"/>
              </a:rPr>
              <a:t>Study Description, Methods, and Limitations (cont.)</a:t>
            </a:r>
          </a:p>
        </p:txBody>
      </p:sp>
      <p:sp>
        <p:nvSpPr>
          <p:cNvPr id="38" name="Content Placeholder 2">
            <a:extLst>
              <a:ext uri="{FF2B5EF4-FFF2-40B4-BE49-F238E27FC236}">
                <a16:creationId xmlns:a16="http://schemas.microsoft.com/office/drawing/2014/main" id="{0624E82C-D931-4457-814F-2C8FD81E09FC}"/>
              </a:ext>
            </a:extLst>
          </p:cNvPr>
          <p:cNvSpPr txBox="1">
            <a:spLocks/>
          </p:cNvSpPr>
          <p:nvPr/>
        </p:nvSpPr>
        <p:spPr>
          <a:xfrm>
            <a:off x="3803164" y="1313107"/>
            <a:ext cx="7839293" cy="4601182"/>
          </a:xfrm>
          <a:prstGeom prst="rect">
            <a:avLst/>
          </a:prstGeom>
        </p:spPr>
        <p:txBody>
          <a:bodyPr vert="horz" lIns="91440" tIns="45720" rIns="91440" bIns="45720" rtlCol="0" anchor="t">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00000"/>
              </a:lnSpc>
              <a:spcBef>
                <a:spcPts val="0"/>
              </a:spcBef>
              <a:spcAft>
                <a:spcPts val="600"/>
              </a:spcAft>
              <a:buNone/>
            </a:pPr>
            <a:r>
              <a:rPr lang="en-US" sz="1800" dirty="0">
                <a:solidFill>
                  <a:schemeClr val="tx1">
                    <a:lumMod val="75000"/>
                    <a:lumOff val="25000"/>
                  </a:schemeClr>
                </a:solidFill>
                <a:latin typeface="Calibri" panose="020F0502020204030204" pitchFamily="34" charset="0"/>
                <a:cs typeface="Calibri" panose="020F0502020204030204" pitchFamily="34" charset="0"/>
              </a:rPr>
              <a:t>This participatory study relied on two data sources: </a:t>
            </a:r>
          </a:p>
          <a:p>
            <a:pPr marL="461963" indent="-344488">
              <a:lnSpc>
                <a:spcPct val="100000"/>
              </a:lnSpc>
              <a:spcBef>
                <a:spcPts val="0"/>
              </a:spcBef>
              <a:spcAft>
                <a:spcPts val="600"/>
              </a:spcAft>
              <a:buFont typeface="+mj-lt"/>
              <a:buAutoNum type="arabicParenR"/>
            </a:pPr>
            <a:r>
              <a:rPr lang="en-US" sz="1800" dirty="0">
                <a:solidFill>
                  <a:schemeClr val="tx1">
                    <a:lumMod val="75000"/>
                    <a:lumOff val="25000"/>
                  </a:schemeClr>
                </a:solidFill>
                <a:latin typeface="Calibri" panose="020F0502020204030204" pitchFamily="34" charset="0"/>
                <a:cs typeface="Calibri" panose="020F0502020204030204" pitchFamily="34" charset="0"/>
              </a:rPr>
              <a:t>2 listening sessions with the King County Disability Consortium (KCDC) and </a:t>
            </a:r>
          </a:p>
          <a:p>
            <a:pPr marL="461963" indent="-344488">
              <a:lnSpc>
                <a:spcPct val="100000"/>
              </a:lnSpc>
              <a:spcBef>
                <a:spcPts val="0"/>
              </a:spcBef>
              <a:spcAft>
                <a:spcPts val="600"/>
              </a:spcAft>
              <a:buFont typeface="+mj-lt"/>
              <a:buAutoNum type="arabicParenR"/>
            </a:pPr>
            <a:r>
              <a:rPr lang="en-US" sz="1800" dirty="0">
                <a:solidFill>
                  <a:schemeClr val="tx1">
                    <a:lumMod val="75000"/>
                    <a:lumOff val="25000"/>
                  </a:schemeClr>
                </a:solidFill>
                <a:latin typeface="Calibri" panose="020F0502020204030204" pitchFamily="34" charset="0"/>
                <a:cs typeface="Calibri" panose="020F0502020204030204" pitchFamily="34" charset="0"/>
              </a:rPr>
              <a:t>35 interviews with people living with disabilities in King County in April 2022. </a:t>
            </a:r>
          </a:p>
          <a:p>
            <a:pPr marL="0" indent="0">
              <a:lnSpc>
                <a:spcPct val="100000"/>
              </a:lnSpc>
              <a:spcBef>
                <a:spcPts val="0"/>
              </a:spcBef>
              <a:spcAft>
                <a:spcPts val="600"/>
              </a:spcAft>
              <a:buNone/>
            </a:pPr>
            <a:r>
              <a:rPr lang="en-US" sz="1800" dirty="0">
                <a:solidFill>
                  <a:schemeClr val="tx1">
                    <a:lumMod val="75000"/>
                    <a:lumOff val="25000"/>
                  </a:schemeClr>
                </a:solidFill>
                <a:latin typeface="Calibri" panose="020F0502020204030204" pitchFamily="34" charset="0"/>
                <a:cs typeface="Calibri" panose="020F0502020204030204" pitchFamily="34" charset="0"/>
              </a:rPr>
              <a:t>Staff selected by partner CBOs conducted the interviews. PHSKC staff conducted the listening sessions and analyzed all the data collected for the study using Dedoose (a software for qualitative analysis). </a:t>
            </a:r>
            <a:r>
              <a:rPr lang="en-US" sz="1800" dirty="0">
                <a:solidFill>
                  <a:schemeClr val="tx1">
                    <a:lumMod val="75000"/>
                    <a:lumOff val="25000"/>
                  </a:schemeClr>
                </a:solidFill>
                <a:effectLst/>
                <a:latin typeface="Calibri" panose="020F0502020204030204" pitchFamily="34" charset="0"/>
                <a:ea typeface="SimSun" panose="02010600030101010101" pitchFamily="2" charset="-122"/>
                <a:cs typeface="Calibri" panose="020F0502020204030204" pitchFamily="34" charset="0"/>
              </a:rPr>
              <a:t>The interview sample consisted of:</a:t>
            </a:r>
          </a:p>
          <a:p>
            <a:pPr marL="461963" indent="-344488">
              <a:lnSpc>
                <a:spcPct val="100000"/>
              </a:lnSpc>
              <a:spcBef>
                <a:spcPts val="0"/>
              </a:spcBef>
              <a:spcAft>
                <a:spcPts val="600"/>
              </a:spcAft>
              <a:buFont typeface="Arial" panose="020B0604020202020204" pitchFamily="34" charset="0"/>
              <a:buChar char="•"/>
            </a:pPr>
            <a:r>
              <a:rPr lang="en-US" sz="1800" dirty="0">
                <a:solidFill>
                  <a:schemeClr val="tx1">
                    <a:lumMod val="75000"/>
                    <a:lumOff val="25000"/>
                  </a:schemeClr>
                </a:solidFill>
                <a:effectLst/>
                <a:latin typeface="Calibri" panose="020F0502020204030204" pitchFamily="34" charset="0"/>
                <a:ea typeface="SimSun" panose="02010600030101010101" pitchFamily="2" charset="-122"/>
                <a:cs typeface="Calibri" panose="020F0502020204030204" pitchFamily="34" charset="0"/>
              </a:rPr>
              <a:t>26 people receiving services through the partner CBOs and </a:t>
            </a:r>
          </a:p>
          <a:p>
            <a:pPr marL="461963" indent="-344488">
              <a:lnSpc>
                <a:spcPct val="100000"/>
              </a:lnSpc>
              <a:spcBef>
                <a:spcPts val="0"/>
              </a:spcBef>
              <a:spcAft>
                <a:spcPts val="600"/>
              </a:spcAft>
              <a:buFont typeface="Arial" panose="020B0604020202020204" pitchFamily="34" charset="0"/>
              <a:buChar char="•"/>
            </a:pPr>
            <a:r>
              <a:rPr lang="en-US" sz="1800" dirty="0">
                <a:solidFill>
                  <a:schemeClr val="tx1">
                    <a:lumMod val="75000"/>
                    <a:lumOff val="25000"/>
                  </a:schemeClr>
                </a:solidFill>
                <a:effectLst/>
                <a:latin typeface="Calibri" panose="020F0502020204030204" pitchFamily="34" charset="0"/>
                <a:ea typeface="SimSun" panose="02010600030101010101" pitchFamily="2" charset="-122"/>
                <a:cs typeface="Calibri" panose="020F0502020204030204" pitchFamily="34" charset="0"/>
              </a:rPr>
              <a:t>9 University of Washington School of Social Work students identifying as living with disabilities. </a:t>
            </a:r>
          </a:p>
          <a:p>
            <a:pPr marL="0" indent="0">
              <a:lnSpc>
                <a:spcPct val="100000"/>
              </a:lnSpc>
              <a:spcBef>
                <a:spcPts val="0"/>
              </a:spcBef>
              <a:spcAft>
                <a:spcPts val="600"/>
              </a:spcAft>
              <a:buNone/>
            </a:pPr>
            <a:r>
              <a:rPr lang="en-US" sz="1800" dirty="0">
                <a:solidFill>
                  <a:schemeClr val="tx1">
                    <a:lumMod val="75000"/>
                    <a:lumOff val="25000"/>
                  </a:schemeClr>
                </a:solidFill>
                <a:latin typeface="Calibri" panose="020F0502020204030204" pitchFamily="34" charset="0"/>
                <a:cs typeface="Calibri" panose="020F0502020204030204" pitchFamily="34" charset="0"/>
              </a:rPr>
              <a:t>The limitations of this study include the sample size, which was not large enough generalize findings nor to fully explore intersectionality – i.e. the combined impact across social categories such as race, ethnicity, gender, sexual orientation, socioeconomic status. Moreover, although the study sheds light on some aspects of the impacts of COVID-19 that are particular to certain types of disability, it is not comprehensive of all the different ways each type of disability influences how people experience such impacts. </a:t>
            </a:r>
          </a:p>
          <a:p>
            <a:pPr marL="0" indent="0">
              <a:lnSpc>
                <a:spcPct val="100000"/>
              </a:lnSpc>
              <a:spcBef>
                <a:spcPts val="0"/>
              </a:spcBef>
              <a:spcAft>
                <a:spcPts val="600"/>
              </a:spcAft>
              <a:buNone/>
            </a:pPr>
            <a:endParaRPr lang="en-US" sz="1800" dirty="0">
              <a:solidFill>
                <a:schemeClr val="tx1">
                  <a:lumMod val="75000"/>
                  <a:lumOff val="25000"/>
                </a:schemeClr>
              </a:solidFill>
              <a:latin typeface="Calibri" panose="020F0502020204030204" pitchFamily="34" charset="0"/>
              <a:cs typeface="Calibri" panose="020F0502020204030204" pitchFamily="34" charset="0"/>
            </a:endParaRPr>
          </a:p>
          <a:p>
            <a:pPr marL="0" indent="0">
              <a:lnSpc>
                <a:spcPct val="100000"/>
              </a:lnSpc>
              <a:spcBef>
                <a:spcPts val="0"/>
              </a:spcBef>
              <a:spcAft>
                <a:spcPts val="600"/>
              </a:spcAft>
              <a:buNone/>
            </a:pPr>
            <a:endParaRPr lang="en-US" sz="1800" dirty="0">
              <a:solidFill>
                <a:schemeClr val="tx1">
                  <a:lumMod val="75000"/>
                  <a:lumOff val="25000"/>
                </a:schemeClr>
              </a:solidFill>
              <a:latin typeface="Calibri" panose="020F0502020204030204" pitchFamily="34" charset="0"/>
              <a:cs typeface="Calibri" panose="020F0502020204030204" pitchFamily="34" charset="0"/>
            </a:endParaRPr>
          </a:p>
          <a:p>
            <a:pPr marL="0" indent="0">
              <a:lnSpc>
                <a:spcPct val="100000"/>
              </a:lnSpc>
              <a:spcBef>
                <a:spcPts val="0"/>
              </a:spcBef>
              <a:spcAft>
                <a:spcPts val="600"/>
              </a:spcAft>
              <a:buFont typeface="Wingdings 2" pitchFamily="18" charset="2"/>
              <a:buNone/>
            </a:pPr>
            <a:endParaRPr lang="en-US" sz="1800" dirty="0">
              <a:solidFill>
                <a:schemeClr val="tx1">
                  <a:lumMod val="75000"/>
                  <a:lumOff val="2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598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30C3712-4B64-47B5-B07C-CDAB3E45EE9D}"/>
              </a:ext>
              <a:ext uri="{C183D7F6-B498-43B3-948B-1728B52AA6E4}">
                <adec:decorative xmlns:adec="http://schemas.microsoft.com/office/drawing/2017/decorative" val="1"/>
              </a:ext>
            </a:extLst>
          </p:cNvPr>
          <p:cNvSpPr/>
          <p:nvPr/>
        </p:nvSpPr>
        <p:spPr>
          <a:xfrm>
            <a:off x="-3941" y="761987"/>
            <a:ext cx="3474720" cy="533402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C183D7F6-B498-43B3-948B-1728B52AA6E4}">
                <adec:decorative xmlns:adec="http://schemas.microsoft.com/office/drawing/2017/decorative" val="0"/>
              </a:ext>
            </a:extLst>
          </p:cNvPr>
          <p:cNvSpPr>
            <a:spLocks noGrp="1"/>
          </p:cNvSpPr>
          <p:nvPr>
            <p:ph type="title"/>
          </p:nvPr>
        </p:nvSpPr>
        <p:spPr>
          <a:xfrm>
            <a:off x="202205" y="2950917"/>
            <a:ext cx="3062428" cy="1325563"/>
          </a:xfrm>
        </p:spPr>
        <p:txBody>
          <a:bodyPr>
            <a:normAutofit/>
          </a:bodyPr>
          <a:lstStyle/>
          <a:p>
            <a:r>
              <a:rPr lang="en-US" sz="3600" b="1" dirty="0">
                <a:solidFill>
                  <a:schemeClr val="bg1"/>
                </a:solidFill>
              </a:rPr>
              <a:t>How to read this report</a:t>
            </a:r>
          </a:p>
        </p:txBody>
      </p:sp>
      <p:sp>
        <p:nvSpPr>
          <p:cNvPr id="17" name="TextBox 16">
            <a:extLst>
              <a:ext uri="{FF2B5EF4-FFF2-40B4-BE49-F238E27FC236}">
                <a16:creationId xmlns:a16="http://schemas.microsoft.com/office/drawing/2014/main" id="{7A18BEDD-7295-4CE6-9A1B-1DA0F74A00F1}"/>
              </a:ext>
              <a:ext uri="{C183D7F6-B498-43B3-948B-1728B52AA6E4}">
                <adec:decorative xmlns:adec="http://schemas.microsoft.com/office/drawing/2017/decorative" val="0"/>
              </a:ext>
            </a:extLst>
          </p:cNvPr>
          <p:cNvSpPr txBox="1"/>
          <p:nvPr/>
        </p:nvSpPr>
        <p:spPr>
          <a:xfrm>
            <a:off x="3803164" y="781024"/>
            <a:ext cx="5967151" cy="461665"/>
          </a:xfrm>
          <a:prstGeom prst="rect">
            <a:avLst/>
          </a:prstGeom>
          <a:noFill/>
        </p:spPr>
        <p:txBody>
          <a:bodyPr wrap="square" rtlCol="0">
            <a:spAutoFit/>
          </a:bodyPr>
          <a:lstStyle/>
          <a:p>
            <a:r>
              <a:rPr lang="en-US" sz="2400" dirty="0">
                <a:solidFill>
                  <a:schemeClr val="tx1">
                    <a:lumMod val="75000"/>
                    <a:lumOff val="25000"/>
                  </a:schemeClr>
                </a:solidFill>
                <a:latin typeface="Calibri" panose="020F0502020204030204" pitchFamily="34" charset="0"/>
                <a:cs typeface="Calibri" panose="020F0502020204030204" pitchFamily="34" charset="0"/>
              </a:rPr>
              <a:t>What the icons in this report mean</a:t>
            </a:r>
          </a:p>
        </p:txBody>
      </p:sp>
      <p:pic>
        <p:nvPicPr>
          <p:cNvPr id="22" name="Graphic 21" descr="Decorative image: icon of 3 people sitting around a table with solid gray fill">
            <a:extLst>
              <a:ext uri="{FF2B5EF4-FFF2-40B4-BE49-F238E27FC236}">
                <a16:creationId xmlns:a16="http://schemas.microsoft.com/office/drawing/2014/main" id="{225445CF-7947-45FE-A0AF-6EF12189BAAC}"/>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53188" y="1762669"/>
            <a:ext cx="562592" cy="562592"/>
          </a:xfrm>
          <a:prstGeom prst="rect">
            <a:avLst/>
          </a:prstGeom>
        </p:spPr>
      </p:pic>
      <p:sp>
        <p:nvSpPr>
          <p:cNvPr id="13" name="TextBox 12">
            <a:extLst>
              <a:ext uri="{FF2B5EF4-FFF2-40B4-BE49-F238E27FC236}">
                <a16:creationId xmlns:a16="http://schemas.microsoft.com/office/drawing/2014/main" id="{25850FF9-BCD3-488B-A6A9-4822534F40B7}"/>
              </a:ext>
              <a:ext uri="{C183D7F6-B498-43B3-948B-1728B52AA6E4}">
                <adec:decorative xmlns:adec="http://schemas.microsoft.com/office/drawing/2017/decorative" val="0"/>
              </a:ext>
            </a:extLst>
          </p:cNvPr>
          <p:cNvSpPr txBox="1"/>
          <p:nvPr/>
        </p:nvSpPr>
        <p:spPr>
          <a:xfrm>
            <a:off x="4784943" y="1864321"/>
            <a:ext cx="6760513" cy="369332"/>
          </a:xfrm>
          <a:prstGeom prst="rect">
            <a:avLst/>
          </a:prstGeom>
          <a:noFill/>
        </p:spPr>
        <p:txBody>
          <a:bodyPr wrap="square" rtlCol="0">
            <a:spAutoFit/>
          </a:bodyPr>
          <a:lstStyle/>
          <a:p>
            <a:pPr algn="l"/>
            <a:r>
              <a:rPr lang="en-US" dirty="0">
                <a:solidFill>
                  <a:schemeClr val="tx1">
                    <a:lumMod val="65000"/>
                    <a:lumOff val="35000"/>
                  </a:schemeClr>
                </a:solidFill>
                <a:latin typeface="Calibri" panose="020F0502020204030204" pitchFamily="34" charset="0"/>
                <a:cs typeface="Calibri" panose="020F0502020204030204" pitchFamily="34" charset="0"/>
              </a:rPr>
              <a:t>indicates the data or finding comes from the </a:t>
            </a:r>
            <a:r>
              <a:rPr lang="en-US" b="1" dirty="0">
                <a:solidFill>
                  <a:schemeClr val="tx1">
                    <a:lumMod val="65000"/>
                    <a:lumOff val="35000"/>
                  </a:schemeClr>
                </a:solidFill>
                <a:latin typeface="Calibri" panose="020F0502020204030204" pitchFamily="34" charset="0"/>
                <a:cs typeface="Calibri" panose="020F0502020204030204" pitchFamily="34" charset="0"/>
              </a:rPr>
              <a:t>listening session </a:t>
            </a:r>
          </a:p>
        </p:txBody>
      </p:sp>
      <p:pic>
        <p:nvPicPr>
          <p:cNvPr id="29" name="Graphic 28" descr="Decorative image: icon of a person with solid gray fill">
            <a:extLst>
              <a:ext uri="{FF2B5EF4-FFF2-40B4-BE49-F238E27FC236}">
                <a16:creationId xmlns:a16="http://schemas.microsoft.com/office/drawing/2014/main" id="{50D7A4F6-5ACE-46E5-B6CC-5BE69D3BDE97}"/>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75781" y="2700226"/>
            <a:ext cx="480068" cy="480068"/>
          </a:xfrm>
          <a:prstGeom prst="rect">
            <a:avLst/>
          </a:prstGeom>
        </p:spPr>
      </p:pic>
      <p:sp>
        <p:nvSpPr>
          <p:cNvPr id="21" name="TextBox 20">
            <a:extLst>
              <a:ext uri="{FF2B5EF4-FFF2-40B4-BE49-F238E27FC236}">
                <a16:creationId xmlns:a16="http://schemas.microsoft.com/office/drawing/2014/main" id="{7F61C216-4CA3-4CA1-B042-A3269021B123}"/>
              </a:ext>
              <a:ext uri="{C183D7F6-B498-43B3-948B-1728B52AA6E4}">
                <adec:decorative xmlns:adec="http://schemas.microsoft.com/office/drawing/2017/decorative" val="0"/>
              </a:ext>
            </a:extLst>
          </p:cNvPr>
          <p:cNvSpPr txBox="1"/>
          <p:nvPr/>
        </p:nvSpPr>
        <p:spPr>
          <a:xfrm>
            <a:off x="4363059" y="2766251"/>
            <a:ext cx="536197" cy="369332"/>
          </a:xfrm>
          <a:prstGeom prst="rect">
            <a:avLst/>
          </a:prstGeom>
          <a:noFill/>
        </p:spPr>
        <p:txBody>
          <a:bodyPr wrap="square" rtlCol="0">
            <a:spAutoFit/>
          </a:bodyPr>
          <a:lstStyle/>
          <a:p>
            <a:pPr algn="l"/>
            <a:r>
              <a:rPr lang="en-US" dirty="0">
                <a:solidFill>
                  <a:schemeClr val="tx1">
                    <a:lumMod val="65000"/>
                    <a:lumOff val="35000"/>
                  </a:schemeClr>
                </a:solidFill>
                <a:latin typeface="Calibri" panose="020F0502020204030204" pitchFamily="34" charset="0"/>
                <a:cs typeface="Calibri" panose="020F0502020204030204" pitchFamily="34" charset="0"/>
              </a:rPr>
              <a:t>and</a:t>
            </a:r>
            <a:endParaRPr lang="en-US" b="1" dirty="0">
              <a:solidFill>
                <a:schemeClr val="tx1">
                  <a:lumMod val="65000"/>
                  <a:lumOff val="35000"/>
                </a:schemeClr>
              </a:solidFill>
              <a:latin typeface="Calibri" panose="020F0502020204030204" pitchFamily="34" charset="0"/>
              <a:cs typeface="Calibri" panose="020F0502020204030204" pitchFamily="34" charset="0"/>
            </a:endParaRPr>
          </a:p>
        </p:txBody>
      </p:sp>
      <p:grpSp>
        <p:nvGrpSpPr>
          <p:cNvPr id="3" name="Group 2" descr="Decorative image: tag with an icon of a person with solid gray fill">
            <a:extLst>
              <a:ext uri="{FF2B5EF4-FFF2-40B4-BE49-F238E27FC236}">
                <a16:creationId xmlns:a16="http://schemas.microsoft.com/office/drawing/2014/main" id="{355D4D2C-7B68-4E55-BAA6-AA01C372DB4C}"/>
              </a:ext>
            </a:extLst>
          </p:cNvPr>
          <p:cNvGrpSpPr/>
          <p:nvPr/>
        </p:nvGrpSpPr>
        <p:grpSpPr>
          <a:xfrm>
            <a:off x="4723001" y="2665414"/>
            <a:ext cx="597780" cy="597780"/>
            <a:chOff x="4723001" y="2665414"/>
            <a:chExt cx="597780" cy="597780"/>
          </a:xfrm>
        </p:grpSpPr>
        <p:pic>
          <p:nvPicPr>
            <p:cNvPr id="18" name="Graphic 17">
              <a:extLst>
                <a:ext uri="{FF2B5EF4-FFF2-40B4-BE49-F238E27FC236}">
                  <a16:creationId xmlns:a16="http://schemas.microsoft.com/office/drawing/2014/main" id="{5C82410D-5574-44A3-ABB5-DF9457491FA0}"/>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5654055" flipV="1">
              <a:off x="4723001" y="2665414"/>
              <a:ext cx="597780" cy="597780"/>
            </a:xfrm>
            <a:prstGeom prst="rect">
              <a:avLst/>
            </a:prstGeom>
          </p:spPr>
        </p:pic>
        <p:pic>
          <p:nvPicPr>
            <p:cNvPr id="19" name="Graphic 18">
              <a:extLst>
                <a:ext uri="{FF2B5EF4-FFF2-40B4-BE49-F238E27FC236}">
                  <a16:creationId xmlns:a16="http://schemas.microsoft.com/office/drawing/2014/main" id="{B0679F8A-1EAF-43EE-80A9-C5B0236DD307}"/>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51681" y="2863046"/>
              <a:ext cx="233724" cy="233724"/>
            </a:xfrm>
            <a:prstGeom prst="rect">
              <a:avLst/>
            </a:prstGeom>
          </p:spPr>
        </p:pic>
      </p:grpSp>
      <p:sp>
        <p:nvSpPr>
          <p:cNvPr id="14" name="TextBox 13">
            <a:extLst>
              <a:ext uri="{FF2B5EF4-FFF2-40B4-BE49-F238E27FC236}">
                <a16:creationId xmlns:a16="http://schemas.microsoft.com/office/drawing/2014/main" id="{4795FDE9-8282-4F94-8EB7-616C85B364F7}"/>
              </a:ext>
              <a:ext uri="{C183D7F6-B498-43B3-948B-1728B52AA6E4}">
                <adec:decorative xmlns:adec="http://schemas.microsoft.com/office/drawing/2017/decorative" val="0"/>
              </a:ext>
            </a:extLst>
          </p:cNvPr>
          <p:cNvSpPr txBox="1"/>
          <p:nvPr/>
        </p:nvSpPr>
        <p:spPr>
          <a:xfrm>
            <a:off x="5184572" y="2766251"/>
            <a:ext cx="6235904" cy="369332"/>
          </a:xfrm>
          <a:prstGeom prst="rect">
            <a:avLst/>
          </a:prstGeom>
          <a:noFill/>
        </p:spPr>
        <p:txBody>
          <a:bodyPr wrap="square" rtlCol="0">
            <a:spAutoFit/>
          </a:bodyPr>
          <a:lstStyle/>
          <a:p>
            <a:pPr algn="l"/>
            <a:r>
              <a:rPr lang="en-US" dirty="0">
                <a:solidFill>
                  <a:schemeClr val="tx1">
                    <a:lumMod val="65000"/>
                    <a:lumOff val="35000"/>
                  </a:schemeClr>
                </a:solidFill>
                <a:latin typeface="Calibri" panose="020F0502020204030204" pitchFamily="34" charset="0"/>
                <a:cs typeface="Calibri" panose="020F0502020204030204" pitchFamily="34" charset="0"/>
              </a:rPr>
              <a:t>indicate the data or finding comes from the individual </a:t>
            </a:r>
            <a:r>
              <a:rPr lang="en-US" b="1" dirty="0">
                <a:solidFill>
                  <a:schemeClr val="tx1">
                    <a:lumMod val="65000"/>
                    <a:lumOff val="35000"/>
                  </a:schemeClr>
                </a:solidFill>
                <a:latin typeface="Calibri" panose="020F0502020204030204" pitchFamily="34" charset="0"/>
                <a:cs typeface="Calibri" panose="020F0502020204030204" pitchFamily="34" charset="0"/>
              </a:rPr>
              <a:t>interviews</a:t>
            </a:r>
          </a:p>
        </p:txBody>
      </p:sp>
      <p:pic>
        <p:nvPicPr>
          <p:cNvPr id="30" name="Graphic 29" descr="Decorative image: gray comment box with a plus sign inside">
            <a:extLst>
              <a:ext uri="{FF2B5EF4-FFF2-40B4-BE49-F238E27FC236}">
                <a16:creationId xmlns:a16="http://schemas.microsoft.com/office/drawing/2014/main" id="{56B70AF4-2145-41FC-BA3B-BB86AD1EA176}"/>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96733" y="3590963"/>
            <a:ext cx="486376" cy="486376"/>
          </a:xfrm>
          <a:prstGeom prst="rect">
            <a:avLst/>
          </a:prstGeom>
        </p:spPr>
      </p:pic>
      <p:sp>
        <p:nvSpPr>
          <p:cNvPr id="15" name="TextBox 14">
            <a:extLst>
              <a:ext uri="{FF2B5EF4-FFF2-40B4-BE49-F238E27FC236}">
                <a16:creationId xmlns:a16="http://schemas.microsoft.com/office/drawing/2014/main" id="{89F3778F-2087-4888-8CC5-1DE9757A54CD}"/>
              </a:ext>
              <a:ext uri="{C183D7F6-B498-43B3-948B-1728B52AA6E4}">
                <adec:decorative xmlns:adec="http://schemas.microsoft.com/office/drawing/2017/decorative" val="0"/>
              </a:ext>
            </a:extLst>
          </p:cNvPr>
          <p:cNvSpPr txBox="1"/>
          <p:nvPr/>
        </p:nvSpPr>
        <p:spPr>
          <a:xfrm>
            <a:off x="4784943" y="3635375"/>
            <a:ext cx="6760513" cy="369332"/>
          </a:xfrm>
          <a:prstGeom prst="rect">
            <a:avLst/>
          </a:prstGeom>
          <a:noFill/>
        </p:spPr>
        <p:txBody>
          <a:bodyPr wrap="square" rtlCol="0">
            <a:spAutoFit/>
          </a:bodyPr>
          <a:lstStyle/>
          <a:p>
            <a:pPr algn="l"/>
            <a:r>
              <a:rPr lang="en-US" dirty="0">
                <a:solidFill>
                  <a:schemeClr val="tx1">
                    <a:lumMod val="65000"/>
                    <a:lumOff val="35000"/>
                  </a:schemeClr>
                </a:solidFill>
                <a:latin typeface="Calibri" panose="020F0502020204030204" pitchFamily="34" charset="0"/>
                <a:cs typeface="Calibri" panose="020F0502020204030204" pitchFamily="34" charset="0"/>
              </a:rPr>
              <a:t>indicates a </a:t>
            </a:r>
            <a:r>
              <a:rPr lang="en-US" b="1" dirty="0">
                <a:solidFill>
                  <a:schemeClr val="tx1">
                    <a:lumMod val="65000"/>
                    <a:lumOff val="35000"/>
                  </a:schemeClr>
                </a:solidFill>
                <a:latin typeface="Calibri" panose="020F0502020204030204" pitchFamily="34" charset="0"/>
                <a:cs typeface="Calibri" panose="020F0502020204030204" pitchFamily="34" charset="0"/>
              </a:rPr>
              <a:t>positive impact </a:t>
            </a:r>
            <a:r>
              <a:rPr lang="en-US" dirty="0">
                <a:solidFill>
                  <a:schemeClr val="tx1">
                    <a:lumMod val="65000"/>
                    <a:lumOff val="35000"/>
                  </a:schemeClr>
                </a:solidFill>
                <a:latin typeface="Calibri" panose="020F0502020204030204" pitchFamily="34" charset="0"/>
                <a:cs typeface="Calibri" panose="020F0502020204030204" pitchFamily="34" charset="0"/>
              </a:rPr>
              <a:t>of COVID-19</a:t>
            </a:r>
          </a:p>
        </p:txBody>
      </p:sp>
      <p:pic>
        <p:nvPicPr>
          <p:cNvPr id="31" name="Graphic 30" descr="Decorative image: Open hand with plant with solid gray fill">
            <a:extLst>
              <a:ext uri="{FF2B5EF4-FFF2-40B4-BE49-F238E27FC236}">
                <a16:creationId xmlns:a16="http://schemas.microsoft.com/office/drawing/2014/main" id="{6DFE1FFE-385A-47D9-B707-FD66552DD123}"/>
              </a:ext>
              <a:ext uri="{C183D7F6-B498-43B3-948B-1728B52AA6E4}">
                <adec:decorative xmlns:adec="http://schemas.microsoft.com/office/drawing/2017/decorative" val="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967145" y="4409703"/>
            <a:ext cx="562592" cy="562592"/>
          </a:xfrm>
          <a:prstGeom prst="rect">
            <a:avLst/>
          </a:prstGeom>
        </p:spPr>
      </p:pic>
      <p:sp>
        <p:nvSpPr>
          <p:cNvPr id="16" name="TextBox 15">
            <a:extLst>
              <a:ext uri="{FF2B5EF4-FFF2-40B4-BE49-F238E27FC236}">
                <a16:creationId xmlns:a16="http://schemas.microsoft.com/office/drawing/2014/main" id="{98566735-2F95-483E-BA83-C9ACEE56F8D8}"/>
              </a:ext>
              <a:ext uri="{C183D7F6-B498-43B3-948B-1728B52AA6E4}">
                <adec:decorative xmlns:adec="http://schemas.microsoft.com/office/drawing/2017/decorative" val="0"/>
              </a:ext>
            </a:extLst>
          </p:cNvPr>
          <p:cNvSpPr txBox="1"/>
          <p:nvPr/>
        </p:nvSpPr>
        <p:spPr>
          <a:xfrm>
            <a:off x="4784943" y="4506333"/>
            <a:ext cx="6760513" cy="369332"/>
          </a:xfrm>
          <a:prstGeom prst="rect">
            <a:avLst/>
          </a:prstGeom>
          <a:noFill/>
        </p:spPr>
        <p:txBody>
          <a:bodyPr wrap="square" rtlCol="0">
            <a:spAutoFit/>
          </a:bodyPr>
          <a:lstStyle/>
          <a:p>
            <a:pPr algn="l"/>
            <a:r>
              <a:rPr lang="en-US" dirty="0">
                <a:solidFill>
                  <a:schemeClr val="tx1">
                    <a:lumMod val="65000"/>
                    <a:lumOff val="35000"/>
                  </a:schemeClr>
                </a:solidFill>
                <a:latin typeface="Calibri" panose="020F0502020204030204" pitchFamily="34" charset="0"/>
                <a:cs typeface="Calibri" panose="020F0502020204030204" pitchFamily="34" charset="0"/>
              </a:rPr>
              <a:t>indicates it is related to </a:t>
            </a:r>
            <a:r>
              <a:rPr lang="en-US" b="1" dirty="0">
                <a:solidFill>
                  <a:schemeClr val="tx1">
                    <a:lumMod val="65000"/>
                    <a:lumOff val="35000"/>
                  </a:schemeClr>
                </a:solidFill>
                <a:latin typeface="Calibri" panose="020F0502020204030204" pitchFamily="34" charset="0"/>
                <a:cs typeface="Calibri" panose="020F0502020204030204" pitchFamily="34" charset="0"/>
              </a:rPr>
              <a:t>supports</a:t>
            </a:r>
            <a:r>
              <a:rPr lang="en-US" dirty="0">
                <a:solidFill>
                  <a:schemeClr val="tx1">
                    <a:lumMod val="65000"/>
                    <a:lumOff val="35000"/>
                  </a:schemeClr>
                </a:solidFill>
                <a:latin typeface="Calibri" panose="020F0502020204030204" pitchFamily="34" charset="0"/>
                <a:cs typeface="Calibri" panose="020F0502020204030204" pitchFamily="34" charset="0"/>
              </a:rPr>
              <a:t> to help address COVID-19 impacts</a:t>
            </a:r>
          </a:p>
        </p:txBody>
      </p:sp>
      <p:graphicFrame>
        <p:nvGraphicFramePr>
          <p:cNvPr id="25" name="Table 24">
            <a:extLst>
              <a:ext uri="{FF2B5EF4-FFF2-40B4-BE49-F238E27FC236}">
                <a16:creationId xmlns:a16="http://schemas.microsoft.com/office/drawing/2014/main" id="{E066711F-F40C-457D-AC11-20D381427EB9}"/>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941859974"/>
              </p:ext>
            </p:extLst>
          </p:nvPr>
        </p:nvGraphicFramePr>
        <p:xfrm>
          <a:off x="3884023" y="1750423"/>
          <a:ext cx="7576457" cy="627017"/>
        </p:xfrm>
        <a:graphic>
          <a:graphicData uri="http://schemas.openxmlformats.org/drawingml/2006/table">
            <a:tbl>
              <a:tblPr/>
              <a:tblGrid>
                <a:gridCol w="7576457">
                  <a:extLst>
                    <a:ext uri="{9D8B030D-6E8A-4147-A177-3AD203B41FA5}">
                      <a16:colId xmlns:a16="http://schemas.microsoft.com/office/drawing/2014/main" val="3983073789"/>
                    </a:ext>
                  </a:extLst>
                </a:gridCol>
              </a:tblGrid>
              <a:tr h="627017">
                <a:tc>
                  <a:txBody>
                    <a:bodyPr/>
                    <a:lstStyle/>
                    <a:p>
                      <a:endParaRPr lang="en-US" dirty="0"/>
                    </a:p>
                  </a:txBody>
                  <a:tcPr>
                    <a:lnL w="12700" cmpd="sng">
                      <a:solidFill>
                        <a:schemeClr val="tx1">
                          <a:lumMod val="85000"/>
                          <a:lumOff val="15000"/>
                        </a:schemeClr>
                      </a:solidFill>
                      <a:prstDash val="dot"/>
                    </a:lnL>
                    <a:lnR w="12700" cmpd="sng">
                      <a:solidFill>
                        <a:schemeClr val="tx1">
                          <a:lumMod val="85000"/>
                          <a:lumOff val="15000"/>
                        </a:schemeClr>
                      </a:solidFill>
                      <a:prstDash val="dot"/>
                    </a:lnR>
                    <a:lnT w="12700" cmpd="sng">
                      <a:solidFill>
                        <a:schemeClr val="tx1">
                          <a:lumMod val="85000"/>
                          <a:lumOff val="15000"/>
                        </a:schemeClr>
                      </a:solidFill>
                      <a:prstDash val="dot"/>
                    </a:lnT>
                    <a:lnB w="12700" cmpd="sng">
                      <a:solidFill>
                        <a:schemeClr val="tx1">
                          <a:lumMod val="85000"/>
                          <a:lumOff val="15000"/>
                        </a:schemeClr>
                      </a:solidFill>
                      <a:prstDash val="dot"/>
                    </a:lnB>
                  </a:tcPr>
                </a:tc>
                <a:extLst>
                  <a:ext uri="{0D108BD9-81ED-4DB2-BD59-A6C34878D82A}">
                    <a16:rowId xmlns:a16="http://schemas.microsoft.com/office/drawing/2014/main" val="92370716"/>
                  </a:ext>
                </a:extLst>
              </a:tr>
            </a:tbl>
          </a:graphicData>
        </a:graphic>
      </p:graphicFrame>
      <p:graphicFrame>
        <p:nvGraphicFramePr>
          <p:cNvPr id="26" name="Table 25">
            <a:extLst>
              <a:ext uri="{FF2B5EF4-FFF2-40B4-BE49-F238E27FC236}">
                <a16:creationId xmlns:a16="http://schemas.microsoft.com/office/drawing/2014/main" id="{6EDBF65D-1B47-4617-ABEE-74E53A7991B4}"/>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055831934"/>
              </p:ext>
            </p:extLst>
          </p:nvPr>
        </p:nvGraphicFramePr>
        <p:xfrm>
          <a:off x="3881103" y="2626640"/>
          <a:ext cx="7576457" cy="627017"/>
        </p:xfrm>
        <a:graphic>
          <a:graphicData uri="http://schemas.openxmlformats.org/drawingml/2006/table">
            <a:tbl>
              <a:tblPr/>
              <a:tblGrid>
                <a:gridCol w="7576457">
                  <a:extLst>
                    <a:ext uri="{9D8B030D-6E8A-4147-A177-3AD203B41FA5}">
                      <a16:colId xmlns:a16="http://schemas.microsoft.com/office/drawing/2014/main" val="3983073789"/>
                    </a:ext>
                  </a:extLst>
                </a:gridCol>
              </a:tblGrid>
              <a:tr h="627017">
                <a:tc>
                  <a:txBody>
                    <a:bodyPr/>
                    <a:lstStyle/>
                    <a:p>
                      <a:endParaRPr lang="en-US" dirty="0"/>
                    </a:p>
                  </a:txBody>
                  <a:tcPr>
                    <a:lnL w="12700" cmpd="sng">
                      <a:solidFill>
                        <a:schemeClr val="tx1">
                          <a:lumMod val="85000"/>
                          <a:lumOff val="15000"/>
                        </a:schemeClr>
                      </a:solidFill>
                      <a:prstDash val="dot"/>
                    </a:lnL>
                    <a:lnR w="12700" cmpd="sng">
                      <a:solidFill>
                        <a:schemeClr val="tx1">
                          <a:lumMod val="85000"/>
                          <a:lumOff val="15000"/>
                        </a:schemeClr>
                      </a:solidFill>
                      <a:prstDash val="dot"/>
                    </a:lnR>
                    <a:lnT w="12700" cmpd="sng">
                      <a:solidFill>
                        <a:schemeClr val="tx1">
                          <a:lumMod val="85000"/>
                          <a:lumOff val="15000"/>
                        </a:schemeClr>
                      </a:solidFill>
                      <a:prstDash val="dot"/>
                    </a:lnT>
                    <a:lnB w="12700" cmpd="sng">
                      <a:solidFill>
                        <a:schemeClr val="tx1">
                          <a:lumMod val="85000"/>
                          <a:lumOff val="15000"/>
                        </a:schemeClr>
                      </a:solidFill>
                      <a:prstDash val="dot"/>
                    </a:lnB>
                  </a:tcPr>
                </a:tc>
                <a:extLst>
                  <a:ext uri="{0D108BD9-81ED-4DB2-BD59-A6C34878D82A}">
                    <a16:rowId xmlns:a16="http://schemas.microsoft.com/office/drawing/2014/main" val="92370716"/>
                  </a:ext>
                </a:extLst>
              </a:tr>
            </a:tbl>
          </a:graphicData>
        </a:graphic>
      </p:graphicFrame>
      <p:graphicFrame>
        <p:nvGraphicFramePr>
          <p:cNvPr id="27" name="Table 26">
            <a:extLst>
              <a:ext uri="{FF2B5EF4-FFF2-40B4-BE49-F238E27FC236}">
                <a16:creationId xmlns:a16="http://schemas.microsoft.com/office/drawing/2014/main" id="{F5096BD6-DAC4-459F-86F1-AB0C05B223EC}"/>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837643389"/>
              </p:ext>
            </p:extLst>
          </p:nvPr>
        </p:nvGraphicFramePr>
        <p:xfrm>
          <a:off x="3881102" y="3503079"/>
          <a:ext cx="7576457" cy="627017"/>
        </p:xfrm>
        <a:graphic>
          <a:graphicData uri="http://schemas.openxmlformats.org/drawingml/2006/table">
            <a:tbl>
              <a:tblPr/>
              <a:tblGrid>
                <a:gridCol w="7576457">
                  <a:extLst>
                    <a:ext uri="{9D8B030D-6E8A-4147-A177-3AD203B41FA5}">
                      <a16:colId xmlns:a16="http://schemas.microsoft.com/office/drawing/2014/main" val="3983073789"/>
                    </a:ext>
                  </a:extLst>
                </a:gridCol>
              </a:tblGrid>
              <a:tr h="627017">
                <a:tc>
                  <a:txBody>
                    <a:bodyPr/>
                    <a:lstStyle/>
                    <a:p>
                      <a:endParaRPr lang="en-US" dirty="0"/>
                    </a:p>
                  </a:txBody>
                  <a:tcPr>
                    <a:lnL w="12700" cmpd="sng">
                      <a:solidFill>
                        <a:schemeClr val="tx1">
                          <a:lumMod val="85000"/>
                          <a:lumOff val="15000"/>
                        </a:schemeClr>
                      </a:solidFill>
                      <a:prstDash val="dot"/>
                    </a:lnL>
                    <a:lnR w="12700" cmpd="sng">
                      <a:solidFill>
                        <a:schemeClr val="tx1">
                          <a:lumMod val="85000"/>
                          <a:lumOff val="15000"/>
                        </a:schemeClr>
                      </a:solidFill>
                      <a:prstDash val="dot"/>
                    </a:lnR>
                    <a:lnT w="12700" cmpd="sng">
                      <a:solidFill>
                        <a:schemeClr val="tx1">
                          <a:lumMod val="85000"/>
                          <a:lumOff val="15000"/>
                        </a:schemeClr>
                      </a:solidFill>
                      <a:prstDash val="dot"/>
                    </a:lnT>
                    <a:lnB w="12700" cmpd="sng">
                      <a:solidFill>
                        <a:schemeClr val="tx1">
                          <a:lumMod val="85000"/>
                          <a:lumOff val="15000"/>
                        </a:schemeClr>
                      </a:solidFill>
                      <a:prstDash val="dot"/>
                    </a:lnB>
                  </a:tcPr>
                </a:tc>
                <a:extLst>
                  <a:ext uri="{0D108BD9-81ED-4DB2-BD59-A6C34878D82A}">
                    <a16:rowId xmlns:a16="http://schemas.microsoft.com/office/drawing/2014/main" val="92370716"/>
                  </a:ext>
                </a:extLst>
              </a:tr>
            </a:tbl>
          </a:graphicData>
        </a:graphic>
      </p:graphicFrame>
      <p:graphicFrame>
        <p:nvGraphicFramePr>
          <p:cNvPr id="28" name="Table 27">
            <a:extLst>
              <a:ext uri="{FF2B5EF4-FFF2-40B4-BE49-F238E27FC236}">
                <a16:creationId xmlns:a16="http://schemas.microsoft.com/office/drawing/2014/main" id="{49C89E77-9521-411D-8CB7-255FD29532B9}"/>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641427377"/>
              </p:ext>
            </p:extLst>
          </p:nvPr>
        </p:nvGraphicFramePr>
        <p:xfrm>
          <a:off x="3881101" y="4377491"/>
          <a:ext cx="7576457" cy="627017"/>
        </p:xfrm>
        <a:graphic>
          <a:graphicData uri="http://schemas.openxmlformats.org/drawingml/2006/table">
            <a:tbl>
              <a:tblPr/>
              <a:tblGrid>
                <a:gridCol w="7576457">
                  <a:extLst>
                    <a:ext uri="{9D8B030D-6E8A-4147-A177-3AD203B41FA5}">
                      <a16:colId xmlns:a16="http://schemas.microsoft.com/office/drawing/2014/main" val="3983073789"/>
                    </a:ext>
                  </a:extLst>
                </a:gridCol>
              </a:tblGrid>
              <a:tr h="627017">
                <a:tc>
                  <a:txBody>
                    <a:bodyPr/>
                    <a:lstStyle/>
                    <a:p>
                      <a:endParaRPr lang="en-US" dirty="0"/>
                    </a:p>
                  </a:txBody>
                  <a:tcPr>
                    <a:lnL w="12700" cmpd="sng">
                      <a:solidFill>
                        <a:schemeClr val="tx1">
                          <a:lumMod val="85000"/>
                          <a:lumOff val="15000"/>
                        </a:schemeClr>
                      </a:solidFill>
                      <a:prstDash val="dot"/>
                    </a:lnL>
                    <a:lnR w="12700" cmpd="sng">
                      <a:solidFill>
                        <a:schemeClr val="tx1">
                          <a:lumMod val="85000"/>
                          <a:lumOff val="15000"/>
                        </a:schemeClr>
                      </a:solidFill>
                      <a:prstDash val="dot"/>
                    </a:lnR>
                    <a:lnT w="12700" cmpd="sng">
                      <a:solidFill>
                        <a:schemeClr val="tx1">
                          <a:lumMod val="85000"/>
                          <a:lumOff val="15000"/>
                        </a:schemeClr>
                      </a:solidFill>
                      <a:prstDash val="dot"/>
                    </a:lnT>
                    <a:lnB w="12700" cmpd="sng">
                      <a:solidFill>
                        <a:schemeClr val="tx1">
                          <a:lumMod val="85000"/>
                          <a:lumOff val="15000"/>
                        </a:schemeClr>
                      </a:solidFill>
                      <a:prstDash val="dot"/>
                    </a:lnB>
                  </a:tcPr>
                </a:tc>
                <a:extLst>
                  <a:ext uri="{0D108BD9-81ED-4DB2-BD59-A6C34878D82A}">
                    <a16:rowId xmlns:a16="http://schemas.microsoft.com/office/drawing/2014/main" val="92370716"/>
                  </a:ext>
                </a:extLst>
              </a:tr>
            </a:tbl>
          </a:graphicData>
        </a:graphic>
      </p:graphicFrame>
    </p:spTree>
    <p:extLst>
      <p:ext uri="{BB962C8B-B14F-4D97-AF65-F5344CB8AC3E}">
        <p14:creationId xmlns:p14="http://schemas.microsoft.com/office/powerpoint/2010/main" val="376821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Decorative image: Key with solid black fill">
            <a:extLst>
              <a:ext uri="{FF2B5EF4-FFF2-40B4-BE49-F238E27FC236}">
                <a16:creationId xmlns:a16="http://schemas.microsoft.com/office/drawing/2014/main" id="{3F579222-4E23-4DF3-AB7A-DA544F6D9CF5}"/>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84775" y="2802039"/>
            <a:ext cx="1148316" cy="1148316"/>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4186989"/>
            <a:ext cx="12192000" cy="2671011"/>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270933" y="4516934"/>
            <a:ext cx="1117600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Executive Summary</a:t>
            </a:r>
            <a:endParaRPr kumimoji="0" lang="en-US" sz="20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09355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B70EC75A-E13F-488C-8B8B-0A53852AA009}"/>
              </a:ext>
            </a:extLst>
          </p:cNvPr>
          <p:cNvSpPr txBox="1">
            <a:spLocks noGrp="1"/>
          </p:cNvSpPr>
          <p:nvPr>
            <p:ph type="title" idx="4294967295"/>
          </p:nvPr>
        </p:nvSpPr>
        <p:spPr>
          <a:xfrm>
            <a:off x="107318" y="369801"/>
            <a:ext cx="5827713" cy="584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Themes that came up in the data</a:t>
            </a:r>
          </a:p>
        </p:txBody>
      </p:sp>
      <p:sp>
        <p:nvSpPr>
          <p:cNvPr id="16" name="Rectangle: Rounded Corners 15">
            <a:extLst>
              <a:ext uri="{FF2B5EF4-FFF2-40B4-BE49-F238E27FC236}">
                <a16:creationId xmlns:a16="http://schemas.microsoft.com/office/drawing/2014/main" id="{053076B4-3943-4658-80C9-63661CFEB0FF}"/>
              </a:ext>
              <a:ext uri="{C183D7F6-B498-43B3-948B-1728B52AA6E4}">
                <adec:decorative xmlns:adec="http://schemas.microsoft.com/office/drawing/2017/decorative" val="1"/>
              </a:ext>
            </a:extLst>
          </p:cNvPr>
          <p:cNvSpPr/>
          <p:nvPr/>
        </p:nvSpPr>
        <p:spPr>
          <a:xfrm flipV="1">
            <a:off x="1" y="955001"/>
            <a:ext cx="6555702" cy="107568"/>
          </a:xfrm>
          <a:prstGeom prst="roundRect">
            <a:avLst>
              <a:gd name="adj" fmla="val 0"/>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descr="The data collected was to answer:">
            <a:extLst>
              <a:ext uri="{FF2B5EF4-FFF2-40B4-BE49-F238E27FC236}">
                <a16:creationId xmlns:a16="http://schemas.microsoft.com/office/drawing/2014/main" id="{F5744462-1E87-4B31-8CC6-FCAFA45F81E0}"/>
              </a:ext>
            </a:extLst>
          </p:cNvPr>
          <p:cNvCxnSpPr>
            <a:cxnSpLocks/>
          </p:cNvCxnSpPr>
          <p:nvPr/>
        </p:nvCxnSpPr>
        <p:spPr>
          <a:xfrm flipH="1">
            <a:off x="5935031" y="679761"/>
            <a:ext cx="2587643"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756C39A4-BF63-4E90-BCEE-ADDACCBD88F5}"/>
              </a:ext>
            </a:extLst>
          </p:cNvPr>
          <p:cNvSpPr/>
          <p:nvPr/>
        </p:nvSpPr>
        <p:spPr>
          <a:xfrm>
            <a:off x="8686692" y="406655"/>
            <a:ext cx="3124228"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How did COVID-19 and efforts to slow its spread impact people living with disabilities in King County?</a:t>
            </a:r>
          </a:p>
        </p:txBody>
      </p:sp>
      <p:pic>
        <p:nvPicPr>
          <p:cNvPr id="24" name="Graphic 23" descr="To answer this question, we had a...">
            <a:extLst>
              <a:ext uri="{FF2B5EF4-FFF2-40B4-BE49-F238E27FC236}">
                <a16:creationId xmlns:a16="http://schemas.microsoft.com/office/drawing/2014/main" id="{7CF9235B-65B5-4706-8193-BA45650AFCE3}"/>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44889" y="-288124"/>
            <a:ext cx="4954103" cy="2655308"/>
          </a:xfrm>
          <a:prstGeom prst="rect">
            <a:avLst/>
          </a:prstGeom>
        </p:spPr>
      </p:pic>
      <p:sp>
        <p:nvSpPr>
          <p:cNvPr id="21" name="TextBox 20">
            <a:extLst>
              <a:ext uri="{FF2B5EF4-FFF2-40B4-BE49-F238E27FC236}">
                <a16:creationId xmlns:a16="http://schemas.microsoft.com/office/drawing/2014/main" id="{843E44F3-6C5C-4E17-B52C-3DB4EE9F82C6}"/>
              </a:ext>
            </a:extLst>
          </p:cNvPr>
          <p:cNvSpPr txBox="1"/>
          <p:nvPr/>
        </p:nvSpPr>
        <p:spPr>
          <a:xfrm>
            <a:off x="8951982" y="1922589"/>
            <a:ext cx="3124228" cy="830997"/>
          </a:xfrm>
          <a:prstGeom prst="rect">
            <a:avLst/>
          </a:prstGeom>
          <a:noFill/>
        </p:spPr>
        <p:txBody>
          <a:bodyPr wrap="square">
            <a:spAutoFit/>
          </a:bodyPr>
          <a:lstStyle>
            <a:defPPr>
              <a:defRPr lang="en-US"/>
            </a:defPPr>
            <a:lvl1pPr indent="0">
              <a:buNone/>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Calibri" panose="020F0502020204030204" pitchFamily="34" charset="0"/>
                <a:ea typeface="+mn-ea"/>
                <a:cs typeface="Calibri" panose="020F0502020204030204" pitchFamily="34" charset="0"/>
              </a:rPr>
              <a:t>Listening session with King County Disability Consortium (KCDC) in  February 2022</a:t>
            </a:r>
          </a:p>
        </p:txBody>
      </p:sp>
      <p:pic>
        <p:nvPicPr>
          <p:cNvPr id="15" name="Graphic 14" descr="Decorative image: icon of 3 people sitting around a table with solid gray fill">
            <a:extLst>
              <a:ext uri="{FF2B5EF4-FFF2-40B4-BE49-F238E27FC236}">
                <a16:creationId xmlns:a16="http://schemas.microsoft.com/office/drawing/2014/main" id="{133B4118-24A1-458C-A0AE-8748D89D783D}"/>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99014" y="2024516"/>
            <a:ext cx="562592" cy="562592"/>
          </a:xfrm>
          <a:prstGeom prst="rect">
            <a:avLst/>
          </a:prstGeom>
        </p:spPr>
      </p:pic>
      <p:sp>
        <p:nvSpPr>
          <p:cNvPr id="29" name="TextBox 28">
            <a:extLst>
              <a:ext uri="{FF2B5EF4-FFF2-40B4-BE49-F238E27FC236}">
                <a16:creationId xmlns:a16="http://schemas.microsoft.com/office/drawing/2014/main" id="{32AF2134-04C9-4705-BD87-F429847AECB9}"/>
              </a:ext>
            </a:extLst>
          </p:cNvPr>
          <p:cNvSpPr txBox="1"/>
          <p:nvPr/>
        </p:nvSpPr>
        <p:spPr>
          <a:xfrm>
            <a:off x="8951982" y="2870583"/>
            <a:ext cx="3124228" cy="830997"/>
          </a:xfrm>
          <a:prstGeom prst="rect">
            <a:avLst/>
          </a:prstGeom>
          <a:noFill/>
        </p:spPr>
        <p:txBody>
          <a:bodyPr wrap="square">
            <a:spAutoFit/>
          </a:bodyPr>
          <a:lstStyle>
            <a:defPPr>
              <a:defRPr lang="en-US"/>
            </a:defPPr>
            <a:lvl1pPr indent="0">
              <a:buNone/>
              <a:defRPr sz="14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Calibri" panose="020F0502020204030204" pitchFamily="34" charset="0"/>
                <a:ea typeface="+mn-ea"/>
                <a:cs typeface="Calibri" panose="020F0502020204030204" pitchFamily="34" charset="0"/>
              </a:rPr>
              <a:t>35 interviews with people living with disabilities in King County in April 2022</a:t>
            </a:r>
          </a:p>
        </p:txBody>
      </p:sp>
      <p:pic>
        <p:nvPicPr>
          <p:cNvPr id="28" name="Graphic 27" descr="Decorative image: icon of a person with solid gray fill">
            <a:extLst>
              <a:ext uri="{FF2B5EF4-FFF2-40B4-BE49-F238E27FC236}">
                <a16:creationId xmlns:a16="http://schemas.microsoft.com/office/drawing/2014/main" id="{9CC83902-47C7-401A-85CB-66C29B601A78}"/>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81538" y="3073629"/>
            <a:ext cx="480068" cy="480068"/>
          </a:xfrm>
          <a:prstGeom prst="rect">
            <a:avLst/>
          </a:prstGeom>
        </p:spPr>
      </p:pic>
      <p:sp>
        <p:nvSpPr>
          <p:cNvPr id="8" name="Rectangle 7">
            <a:extLst>
              <a:ext uri="{FF2B5EF4-FFF2-40B4-BE49-F238E27FC236}">
                <a16:creationId xmlns:a16="http://schemas.microsoft.com/office/drawing/2014/main" id="{69FE031F-49DD-47FC-8056-0F7DB5D10D0D}"/>
              </a:ext>
              <a:ext uri="{C183D7F6-B498-43B3-948B-1728B52AA6E4}">
                <adec:decorative xmlns:adec="http://schemas.microsoft.com/office/drawing/2017/decorative" val="1"/>
              </a:ext>
            </a:extLst>
          </p:cNvPr>
          <p:cNvSpPr/>
          <p:nvPr/>
        </p:nvSpPr>
        <p:spPr>
          <a:xfrm>
            <a:off x="4260645" y="2858549"/>
            <a:ext cx="1601524" cy="444595"/>
          </a:xfrm>
          <a:prstGeom prst="rect">
            <a:avLst/>
          </a:prstGeom>
          <a:solidFill>
            <a:srgbClr val="40BAD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7C5503B2-1D3D-41D9-8750-F5D508AD53F4}"/>
              </a:ext>
              <a:ext uri="{C183D7F6-B498-43B3-948B-1728B52AA6E4}">
                <adec:decorative xmlns:adec="http://schemas.microsoft.com/office/drawing/2017/decorative" val="1"/>
              </a:ext>
            </a:extLst>
          </p:cNvPr>
          <p:cNvSpPr/>
          <p:nvPr/>
        </p:nvSpPr>
        <p:spPr>
          <a:xfrm>
            <a:off x="225564" y="1373529"/>
            <a:ext cx="1576709" cy="444595"/>
          </a:xfrm>
          <a:prstGeom prst="rect">
            <a:avLst/>
          </a:prstGeom>
          <a:solidFill>
            <a:srgbClr val="40BAD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243359E3-9E6B-4CE8-AF47-A60431DE578E}"/>
              </a:ext>
              <a:ext uri="{C183D7F6-B498-43B3-948B-1728B52AA6E4}">
                <adec:decorative xmlns:adec="http://schemas.microsoft.com/office/drawing/2017/decorative" val="1"/>
              </a:ext>
            </a:extLst>
          </p:cNvPr>
          <p:cNvSpPr/>
          <p:nvPr/>
        </p:nvSpPr>
        <p:spPr>
          <a:xfrm>
            <a:off x="4260646" y="3182015"/>
            <a:ext cx="3670708" cy="3441809"/>
          </a:xfrm>
          <a:prstGeom prst="rect">
            <a:avLst/>
          </a:prstGeom>
          <a:solidFill>
            <a:sysClr val="window" lastClr="FFFFFF">
              <a:lumMod val="85000"/>
            </a:sysClr>
          </a:solidFill>
          <a:ln w="12700" cap="flat" cmpd="sng" algn="ctr">
            <a:solidFill>
              <a:sysClr val="window" lastClr="FFFFFF">
                <a:lumMod val="95000"/>
              </a:sysClr>
            </a:solidFill>
            <a:prstDash val="solid"/>
            <a:miter lim="800000"/>
          </a:ln>
          <a:effectLst>
            <a:glow rad="63500">
              <a:sysClr val="window" lastClr="FFFFFF">
                <a:lumMod val="95000"/>
                <a:alpha val="20000"/>
              </a:sysClr>
            </a:glo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0E4C5CE-5795-4C71-9C00-E28E4D740571}"/>
              </a:ext>
              <a:ext uri="{C183D7F6-B498-43B3-948B-1728B52AA6E4}">
                <adec:decorative xmlns:adec="http://schemas.microsoft.com/office/drawing/2017/decorative" val="1"/>
              </a:ext>
            </a:extLst>
          </p:cNvPr>
          <p:cNvSpPr/>
          <p:nvPr/>
        </p:nvSpPr>
        <p:spPr>
          <a:xfrm>
            <a:off x="225563" y="1696995"/>
            <a:ext cx="3670708" cy="4926829"/>
          </a:xfrm>
          <a:prstGeom prst="rect">
            <a:avLst/>
          </a:prstGeom>
          <a:solidFill>
            <a:sysClr val="window" lastClr="FFFFFF">
              <a:lumMod val="85000"/>
            </a:sysClr>
          </a:solidFill>
          <a:ln w="12700" cap="flat" cmpd="sng" algn="ctr">
            <a:solidFill>
              <a:sysClr val="window" lastClr="FFFFFF">
                <a:lumMod val="95000"/>
              </a:sysClr>
            </a:solidFill>
            <a:prstDash val="solid"/>
            <a:miter lim="800000"/>
          </a:ln>
          <a:effectLst>
            <a:glow rad="63500">
              <a:sysClr val="window" lastClr="FFFFFF">
                <a:lumMod val="95000"/>
                <a:alpha val="20000"/>
              </a:sysClr>
            </a:glo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cxnSp>
        <p:nvCxnSpPr>
          <p:cNvPr id="18" name="Straight Connector 17" descr="Decorative shape: gray vertical dotted line">
            <a:extLst>
              <a:ext uri="{FF2B5EF4-FFF2-40B4-BE49-F238E27FC236}">
                <a16:creationId xmlns:a16="http://schemas.microsoft.com/office/drawing/2014/main" id="{5CC262B5-D581-4E4E-8583-4C37AA0FCE20}"/>
              </a:ext>
              <a:ext uri="{C183D7F6-B498-43B3-948B-1728B52AA6E4}">
                <adec:decorative xmlns:adec="http://schemas.microsoft.com/office/drawing/2017/decorative" val="0"/>
              </a:ext>
            </a:extLst>
          </p:cNvPr>
          <p:cNvCxnSpPr>
            <a:cxnSpLocks/>
          </p:cNvCxnSpPr>
          <p:nvPr/>
        </p:nvCxnSpPr>
        <p:spPr>
          <a:xfrm>
            <a:off x="12002166" y="3222456"/>
            <a:ext cx="0" cy="672672"/>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descr=" Decorative shape: gray horizontal dotted line">
            <a:extLst>
              <a:ext uri="{FF2B5EF4-FFF2-40B4-BE49-F238E27FC236}">
                <a16:creationId xmlns:a16="http://schemas.microsoft.com/office/drawing/2014/main" id="{730A9551-9D6D-4C29-A8DB-4B9925C3EF29}"/>
              </a:ext>
              <a:ext uri="{C183D7F6-B498-43B3-948B-1728B52AA6E4}">
                <adec:decorative xmlns:adec="http://schemas.microsoft.com/office/drawing/2017/decorative" val="0"/>
              </a:ext>
            </a:extLst>
          </p:cNvPr>
          <p:cNvCxnSpPr>
            <a:cxnSpLocks/>
          </p:cNvCxnSpPr>
          <p:nvPr/>
        </p:nvCxnSpPr>
        <p:spPr>
          <a:xfrm flipH="1">
            <a:off x="11415167" y="3863229"/>
            <a:ext cx="596528"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9119299-99FD-4D45-8BC9-87A3BB05FED5}"/>
              </a:ext>
            </a:extLst>
          </p:cNvPr>
          <p:cNvSpPr txBox="1"/>
          <p:nvPr/>
        </p:nvSpPr>
        <p:spPr>
          <a:xfrm>
            <a:off x="225562" y="1341450"/>
            <a:ext cx="1576709" cy="369332"/>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Impacts</a:t>
            </a:r>
          </a:p>
        </p:txBody>
      </p:sp>
      <p:sp>
        <p:nvSpPr>
          <p:cNvPr id="19" name="TextBox 18">
            <a:extLst>
              <a:ext uri="{FF2B5EF4-FFF2-40B4-BE49-F238E27FC236}">
                <a16:creationId xmlns:a16="http://schemas.microsoft.com/office/drawing/2014/main" id="{EB971853-8705-442F-B365-A5F67CADFC7A}"/>
              </a:ext>
            </a:extLst>
          </p:cNvPr>
          <p:cNvSpPr txBox="1"/>
          <p:nvPr/>
        </p:nvSpPr>
        <p:spPr>
          <a:xfrm>
            <a:off x="154290" y="1835076"/>
            <a:ext cx="3543550" cy="3163687"/>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Work/Employment </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Finances</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Food security</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Housing</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Mental health</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Physical health</a:t>
            </a:r>
          </a:p>
          <a:p>
            <a:pPr marL="514350" indent="-285750">
              <a:lnSpc>
                <a:spcPct val="107000"/>
              </a:lnSpc>
              <a:buFont typeface="Wingdings" panose="05000000000000000000" pitchFamily="2" charset="2"/>
              <a:buChar char="§"/>
              <a:defRPr/>
            </a:pPr>
            <a:r>
              <a:rPr lang="en-US" sz="1600" dirty="0">
                <a:latin typeface="Calibri" panose="020F0502020204030204" pitchFamily="34" charset="0"/>
                <a:cs typeface="Calibri" panose="020F0502020204030204" pitchFamily="34" charset="0"/>
              </a:rPr>
              <a:t>Physical and Emotional Safety</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Access to services</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Transportation</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Education</a:t>
            </a:r>
          </a:p>
          <a:p>
            <a:pPr marL="685800" marR="0" lvl="1" indent="0" algn="l" defTabSz="914400" rtl="0" eaLnBrk="1" fontAlgn="auto" latinLnBrk="0" hangingPunct="1">
              <a:lnSpc>
                <a:spcPct val="107000"/>
              </a:lnSpc>
              <a:spcBef>
                <a:spcPts val="400"/>
              </a:spcBef>
              <a:spcAft>
                <a:spcPts val="0"/>
              </a:spcAft>
              <a:buClrTx/>
              <a:buSzTx/>
              <a:buFontTx/>
              <a:buNone/>
              <a:tabLst/>
              <a:defRPr/>
            </a:pPr>
            <a:r>
              <a:rPr kumimoji="0" lang="en-US" sz="5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685800" marR="0" lvl="1" indent="0" algn="l" defTabSz="914400" rtl="0" eaLnBrk="1" fontAlgn="auto" latinLnBrk="0" hangingPunct="1">
              <a:lnSpc>
                <a:spcPct val="107000"/>
              </a:lnSpc>
              <a:spcBef>
                <a:spcPts val="40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2" name="TextBox 1">
            <a:extLst>
              <a:ext uri="{FF2B5EF4-FFF2-40B4-BE49-F238E27FC236}">
                <a16:creationId xmlns:a16="http://schemas.microsoft.com/office/drawing/2014/main" id="{D454D31A-C894-4128-ADD5-62041D6E94D3}"/>
              </a:ext>
            </a:extLst>
          </p:cNvPr>
          <p:cNvSpPr txBox="1"/>
          <p:nvPr/>
        </p:nvSpPr>
        <p:spPr>
          <a:xfrm>
            <a:off x="387198" y="4796304"/>
            <a:ext cx="3381915" cy="149271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Negative impacts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Positive impacts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Confluence or chain of impacts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How impacts differed for people living with disabilities</a:t>
            </a:r>
          </a:p>
        </p:txBody>
      </p:sp>
      <p:sp>
        <p:nvSpPr>
          <p:cNvPr id="10" name="TextBox 9">
            <a:extLst>
              <a:ext uri="{FF2B5EF4-FFF2-40B4-BE49-F238E27FC236}">
                <a16:creationId xmlns:a16="http://schemas.microsoft.com/office/drawing/2014/main" id="{FD4B370E-7347-4252-9328-9C21BD90B8BC}"/>
              </a:ext>
            </a:extLst>
          </p:cNvPr>
          <p:cNvSpPr txBox="1"/>
          <p:nvPr/>
        </p:nvSpPr>
        <p:spPr>
          <a:xfrm>
            <a:off x="4260647" y="2836349"/>
            <a:ext cx="1601522" cy="369332"/>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Supports</a:t>
            </a:r>
          </a:p>
        </p:txBody>
      </p:sp>
      <p:sp>
        <p:nvSpPr>
          <p:cNvPr id="26" name="TextBox 25">
            <a:extLst>
              <a:ext uri="{FF2B5EF4-FFF2-40B4-BE49-F238E27FC236}">
                <a16:creationId xmlns:a16="http://schemas.microsoft.com/office/drawing/2014/main" id="{1803366C-EC61-4181-B3B7-7C890D82619B}"/>
              </a:ext>
            </a:extLst>
          </p:cNvPr>
          <p:cNvSpPr txBox="1"/>
          <p:nvPr/>
        </p:nvSpPr>
        <p:spPr>
          <a:xfrm>
            <a:off x="4188933" y="3402185"/>
            <a:ext cx="3543550" cy="176400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vl2pPr marL="685800" lvl="1">
              <a:lnSpc>
                <a:spcPct val="107000"/>
              </a:lnSpc>
              <a:spcBef>
                <a:spcPts val="400"/>
              </a:spcBef>
              <a:defRPr sz="1600">
                <a:latin typeface="Calibri" panose="020F0502020204030204" pitchFamily="34" charset="0"/>
                <a:ea typeface="Calibri" panose="020F0502020204030204" pitchFamily="34" charset="0"/>
                <a:cs typeface="Times New Roman" panose="02020603050405020304" pitchFamily="18" charset="0"/>
              </a:defRPr>
            </a:lvl2pPr>
          </a:lstStyle>
          <a:p>
            <a:pPr marL="514350" marR="0" lvl="0" indent="-285750" algn="l" defTabSz="914400" rtl="0" eaLnBrk="1" fontAlgn="auto" latinLnBrk="0" hangingPunct="1">
              <a:lnSpc>
                <a:spcPct val="107000"/>
              </a:lnSpc>
              <a:spcBef>
                <a:spcPts val="0"/>
              </a:spcBef>
              <a:spcAft>
                <a:spcPts val="40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Things that were helpful in dealing with COVID-19 impacts</a:t>
            </a:r>
          </a:p>
          <a:p>
            <a:pPr marL="514350" marR="0" lvl="0" indent="-285750" algn="l" defTabSz="914400" rtl="0" eaLnBrk="1" fontAlgn="auto" latinLnBrk="0" hangingPunct="1">
              <a:lnSpc>
                <a:spcPct val="107000"/>
              </a:lnSpc>
              <a:spcBef>
                <a:spcPts val="0"/>
              </a:spcBef>
              <a:spcAft>
                <a:spcPts val="40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Barriers to accessing available support programs </a:t>
            </a:r>
          </a:p>
          <a:p>
            <a:pPr marL="514350" marR="0" lvl="0" indent="-285750" algn="l" defTabSz="914400" rtl="0" eaLnBrk="1" fontAlgn="auto" latinLnBrk="0" hangingPunct="1">
              <a:lnSpc>
                <a:spcPct val="107000"/>
              </a:lnSpc>
              <a:spcBef>
                <a:spcPts val="0"/>
              </a:spcBef>
              <a:spcAft>
                <a:spcPts val="40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Supports that </a:t>
            </a: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would have</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 been helpful to have</a:t>
            </a:r>
          </a:p>
        </p:txBody>
      </p:sp>
      <p:sp>
        <p:nvSpPr>
          <p:cNvPr id="13" name="TextBox 12">
            <a:extLst>
              <a:ext uri="{FF2B5EF4-FFF2-40B4-BE49-F238E27FC236}">
                <a16:creationId xmlns:a16="http://schemas.microsoft.com/office/drawing/2014/main" id="{257B7131-3883-4183-AD9D-78C8A2FA76C2}"/>
              </a:ext>
            </a:extLst>
          </p:cNvPr>
          <p:cNvSpPr txBox="1"/>
          <p:nvPr/>
        </p:nvSpPr>
        <p:spPr>
          <a:xfrm>
            <a:off x="8295729" y="4067866"/>
            <a:ext cx="1601522" cy="369332"/>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Other themes</a:t>
            </a:r>
          </a:p>
        </p:txBody>
      </p:sp>
      <p:sp>
        <p:nvSpPr>
          <p:cNvPr id="12" name="Rectangle 11">
            <a:extLst>
              <a:ext uri="{FF2B5EF4-FFF2-40B4-BE49-F238E27FC236}">
                <a16:creationId xmlns:a16="http://schemas.microsoft.com/office/drawing/2014/main" id="{136C16BF-8D9F-4431-ABF4-43C131B51FFA}"/>
              </a:ext>
              <a:ext uri="{C183D7F6-B498-43B3-948B-1728B52AA6E4}">
                <adec:decorative xmlns:adec="http://schemas.microsoft.com/office/drawing/2017/decorative" val="1"/>
              </a:ext>
            </a:extLst>
          </p:cNvPr>
          <p:cNvSpPr/>
          <p:nvPr/>
        </p:nvSpPr>
        <p:spPr>
          <a:xfrm>
            <a:off x="8295729" y="4448319"/>
            <a:ext cx="3670708" cy="2175505"/>
          </a:xfrm>
          <a:prstGeom prst="rect">
            <a:avLst/>
          </a:prstGeom>
          <a:solidFill>
            <a:sysClr val="window" lastClr="FFFFFF">
              <a:lumMod val="85000"/>
            </a:sysClr>
          </a:solidFill>
          <a:ln w="12700" cap="flat" cmpd="sng" algn="ctr">
            <a:solidFill>
              <a:sysClr val="window" lastClr="FFFFFF">
                <a:lumMod val="95000"/>
              </a:sysClr>
            </a:solidFill>
            <a:prstDash val="solid"/>
            <a:miter lim="800000"/>
          </a:ln>
          <a:effectLst>
            <a:glow rad="63500">
              <a:sysClr val="window" lastClr="FFFFFF">
                <a:lumMod val="95000"/>
                <a:alpha val="20000"/>
              </a:sysClr>
            </a:glo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F81941AF-6E08-4421-8AB2-8507B8D23EE3}"/>
              </a:ext>
            </a:extLst>
          </p:cNvPr>
          <p:cNvSpPr txBox="1"/>
          <p:nvPr/>
        </p:nvSpPr>
        <p:spPr>
          <a:xfrm>
            <a:off x="8221262" y="4569448"/>
            <a:ext cx="3790433" cy="1397947"/>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Vaccination</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Childcare</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Disenfranchisement</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Reactions about government policies</a:t>
            </a:r>
          </a:p>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Times New Roman" panose="02020603050405020304" pitchFamily="18" charset="0"/>
              </a:rPr>
              <a:t>Concerns about the near future</a:t>
            </a:r>
          </a:p>
        </p:txBody>
      </p:sp>
    </p:spTree>
    <p:extLst>
      <p:ext uri="{BB962C8B-B14F-4D97-AF65-F5344CB8AC3E}">
        <p14:creationId xmlns:p14="http://schemas.microsoft.com/office/powerpoint/2010/main" val="109078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BA337D27-C2F5-47A0-A5A0-B42DB6D63039}"/>
              </a:ext>
              <a:ext uri="{C183D7F6-B498-43B3-948B-1728B52AA6E4}">
                <adec:decorative xmlns:adec="http://schemas.microsoft.com/office/drawing/2017/decorative" val="1"/>
              </a:ext>
            </a:extLst>
          </p:cNvPr>
          <p:cNvSpPr/>
          <p:nvPr/>
        </p:nvSpPr>
        <p:spPr>
          <a:xfrm>
            <a:off x="225565" y="512292"/>
            <a:ext cx="3102426" cy="444595"/>
          </a:xfrm>
          <a:prstGeom prst="rect">
            <a:avLst/>
          </a:prstGeom>
          <a:solidFill>
            <a:srgbClr val="0071BC"/>
          </a:solidFill>
          <a:ln>
            <a:solidFill>
              <a:srgbClr val="0071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7" name="Title 18">
            <a:extLst>
              <a:ext uri="{FF2B5EF4-FFF2-40B4-BE49-F238E27FC236}">
                <a16:creationId xmlns:a16="http://schemas.microsoft.com/office/drawing/2014/main" id="{BF583C78-5614-418C-B527-C6519246A85D}"/>
              </a:ext>
            </a:extLst>
          </p:cNvPr>
          <p:cNvSpPr txBox="1">
            <a:spLocks noGrp="1"/>
          </p:cNvSpPr>
          <p:nvPr>
            <p:ph type="title" idx="4294967295"/>
          </p:nvPr>
        </p:nvSpPr>
        <p:spPr>
          <a:xfrm>
            <a:off x="858070" y="484663"/>
            <a:ext cx="3200400"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lt1"/>
                </a:solidFill>
                <a:effectLst/>
                <a:uLnTx/>
                <a:uFillTx/>
                <a:latin typeface="+mn-lt"/>
                <a:ea typeface="+mn-ea"/>
                <a:cs typeface="+mn-cs"/>
              </a:rPr>
              <a:t>Main takeaways </a:t>
            </a:r>
            <a:r>
              <a:rPr kumimoji="0" lang="en-US" sz="1800" b="0" i="0" u="none" strike="noStrike" kern="1200" cap="none" spc="0" normalizeH="0" baseline="0" noProof="0" dirty="0">
                <a:ln>
                  <a:noFill/>
                </a:ln>
                <a:solidFill>
                  <a:srgbClr val="0071BC"/>
                </a:solidFill>
                <a:effectLst/>
                <a:uLnTx/>
                <a:uFillTx/>
                <a:latin typeface="+mn-lt"/>
                <a:ea typeface="+mn-ea"/>
                <a:cs typeface="+mn-cs"/>
              </a:rPr>
              <a:t>(part 1)</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36" name="Graphic 35" descr="Decorative image: Key with solid blue fill">
            <a:extLst>
              <a:ext uri="{FF2B5EF4-FFF2-40B4-BE49-F238E27FC236}">
                <a16:creationId xmlns:a16="http://schemas.microsoft.com/office/drawing/2014/main" id="{F45C4B3E-4324-42D5-AEE0-7B8776874269}"/>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91776" y="191386"/>
            <a:ext cx="771058" cy="771058"/>
          </a:xfrm>
          <a:prstGeom prst="rect">
            <a:avLst/>
          </a:prstGeom>
        </p:spPr>
      </p:pic>
      <p:sp>
        <p:nvSpPr>
          <p:cNvPr id="32" name="Rectangle 31">
            <a:extLst>
              <a:ext uri="{FF2B5EF4-FFF2-40B4-BE49-F238E27FC236}">
                <a16:creationId xmlns:a16="http://schemas.microsoft.com/office/drawing/2014/main" id="{B2F4B30E-CD32-4FBE-81B0-8B0DF296BD20}"/>
              </a:ext>
              <a:ext uri="{C183D7F6-B498-43B3-948B-1728B52AA6E4}">
                <adec:decorative xmlns:adec="http://schemas.microsoft.com/office/drawing/2017/decorative" val="1"/>
              </a:ext>
            </a:extLst>
          </p:cNvPr>
          <p:cNvSpPr/>
          <p:nvPr/>
        </p:nvSpPr>
        <p:spPr>
          <a:xfrm>
            <a:off x="225563" y="835758"/>
            <a:ext cx="11740873" cy="5798958"/>
          </a:xfrm>
          <a:prstGeom prst="rect">
            <a:avLst/>
          </a:prstGeom>
          <a:solidFill>
            <a:sysClr val="window" lastClr="FFFFFF">
              <a:lumMod val="85000"/>
            </a:sysClr>
          </a:solidFill>
          <a:ln w="12700" cap="flat" cmpd="sng" algn="ctr">
            <a:solidFill>
              <a:sysClr val="window" lastClr="FFFFFF">
                <a:lumMod val="95000"/>
              </a:sysClr>
            </a:solidFill>
            <a:prstDash val="solid"/>
            <a:miter lim="800000"/>
          </a:ln>
          <a:effectLst>
            <a:glow rad="63500">
              <a:sysClr val="window" lastClr="FFFFFF">
                <a:lumMod val="95000"/>
                <a:alpha val="20000"/>
              </a:sysClr>
            </a:glo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
        <p:nvSpPr>
          <p:cNvPr id="37" name="TextBox 36">
            <a:extLst>
              <a:ext uri="{FF2B5EF4-FFF2-40B4-BE49-F238E27FC236}">
                <a16:creationId xmlns:a16="http://schemas.microsoft.com/office/drawing/2014/main" id="{D90943E2-32EF-4D60-947B-EF93F18116B2}"/>
              </a:ext>
            </a:extLst>
          </p:cNvPr>
          <p:cNvSpPr txBox="1"/>
          <p:nvPr/>
        </p:nvSpPr>
        <p:spPr>
          <a:xfrm>
            <a:off x="399809" y="1140889"/>
            <a:ext cx="971477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Some of the key takeaways from the impacts of COVID-19 reported: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8" name="TextBox 37">
            <a:extLst>
              <a:ext uri="{FF2B5EF4-FFF2-40B4-BE49-F238E27FC236}">
                <a16:creationId xmlns:a16="http://schemas.microsoft.com/office/drawing/2014/main" id="{99E0233C-0A18-4CED-8B97-6F1492CBA67E}"/>
              </a:ext>
            </a:extLst>
          </p:cNvPr>
          <p:cNvSpPr txBox="1"/>
          <p:nvPr/>
        </p:nvSpPr>
        <p:spPr>
          <a:xfrm>
            <a:off x="503273" y="1803776"/>
            <a:ext cx="4819807" cy="607539"/>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Impacts on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mental health</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were the most commonly reported by the 35 people interviewed</a:t>
            </a:r>
          </a:p>
        </p:txBody>
      </p:sp>
      <p:sp>
        <p:nvSpPr>
          <p:cNvPr id="39" name="TextBox 38">
            <a:extLst>
              <a:ext uri="{FF2B5EF4-FFF2-40B4-BE49-F238E27FC236}">
                <a16:creationId xmlns:a16="http://schemas.microsoft.com/office/drawing/2014/main" id="{25976EAC-1E83-4318-A190-A90070FE2FF2}"/>
              </a:ext>
            </a:extLst>
          </p:cNvPr>
          <p:cNvSpPr txBox="1"/>
          <p:nvPr/>
        </p:nvSpPr>
        <p:spPr>
          <a:xfrm>
            <a:off x="503273" y="2529120"/>
            <a:ext cx="4625426" cy="1397947"/>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Accounts about impacts on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work/employment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and</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financial struggle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were also common. Having to rely on friends, family and financial aid to get by during the pandemic was an experience shared by a number of people</a:t>
            </a:r>
          </a:p>
        </p:txBody>
      </p:sp>
      <p:sp>
        <p:nvSpPr>
          <p:cNvPr id="42" name="TextBox 41">
            <a:extLst>
              <a:ext uri="{FF2B5EF4-FFF2-40B4-BE49-F238E27FC236}">
                <a16:creationId xmlns:a16="http://schemas.microsoft.com/office/drawing/2014/main" id="{3634EBB4-8F97-4C8F-98CC-F0EF7F1265CF}"/>
              </a:ext>
            </a:extLst>
          </p:cNvPr>
          <p:cNvSpPr txBox="1"/>
          <p:nvPr/>
        </p:nvSpPr>
        <p:spPr>
          <a:xfrm>
            <a:off x="474397" y="4193338"/>
            <a:ext cx="10583463" cy="344069"/>
          </a:xfrm>
          <a:prstGeom prst="rect">
            <a:avLst/>
          </a:prstGeom>
          <a:noFill/>
        </p:spPr>
        <p:txBody>
          <a:bodyPr wrap="square">
            <a:spAutoFit/>
          </a:bodyPr>
          <a:lstStyle/>
          <a:p>
            <a:pPr marL="514350" marR="0" lvl="0"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Experiences of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food insecurity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security were common amongst interviewees:</a:t>
            </a:r>
          </a:p>
        </p:txBody>
      </p:sp>
      <p:sp>
        <p:nvSpPr>
          <p:cNvPr id="45" name="Rectangle 44">
            <a:extLst>
              <a:ext uri="{FF2B5EF4-FFF2-40B4-BE49-F238E27FC236}">
                <a16:creationId xmlns:a16="http://schemas.microsoft.com/office/drawing/2014/main" id="{61BE51B7-5625-4B92-8215-3A42EDF8116C}"/>
              </a:ext>
              <a:ext uri="{C183D7F6-B498-43B3-948B-1728B52AA6E4}">
                <adec:decorative xmlns:adec="http://schemas.microsoft.com/office/drawing/2017/decorative" val="1"/>
              </a:ext>
            </a:extLst>
          </p:cNvPr>
          <p:cNvSpPr/>
          <p:nvPr/>
        </p:nvSpPr>
        <p:spPr>
          <a:xfrm rot="5400000">
            <a:off x="566709" y="5274185"/>
            <a:ext cx="1407395" cy="958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43" name="TextBox 42">
            <a:extLst>
              <a:ext uri="{FF2B5EF4-FFF2-40B4-BE49-F238E27FC236}">
                <a16:creationId xmlns:a16="http://schemas.microsoft.com/office/drawing/2014/main" id="{DA106EBC-A160-44E2-B83E-23BEFE0B328C}"/>
              </a:ext>
            </a:extLst>
          </p:cNvPr>
          <p:cNvSpPr txBox="1"/>
          <p:nvPr/>
        </p:nvSpPr>
        <p:spPr>
          <a:xfrm>
            <a:off x="1508321" y="4557406"/>
            <a:ext cx="370013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Of the 35 people interviewed:</a:t>
            </a:r>
          </a:p>
        </p:txBody>
      </p:sp>
      <p:sp>
        <p:nvSpPr>
          <p:cNvPr id="44" name="TextBox 43">
            <a:extLst>
              <a:ext uri="{FF2B5EF4-FFF2-40B4-BE49-F238E27FC236}">
                <a16:creationId xmlns:a16="http://schemas.microsoft.com/office/drawing/2014/main" id="{5FD054C0-376E-4744-9ED0-129E806D2FFE}"/>
              </a:ext>
            </a:extLst>
          </p:cNvPr>
          <p:cNvSpPr txBox="1"/>
          <p:nvPr/>
        </p:nvSpPr>
        <p:spPr>
          <a:xfrm>
            <a:off x="1427807" y="4895960"/>
            <a:ext cx="4724379"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21</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had a time where their food didn't last, and they </a:t>
            </a:r>
          </a:p>
          <a:p>
            <a:pPr marL="228600" marR="0" lvl="0" indent="0" algn="l" defTabSz="914400" rtl="0" eaLnBrk="1" fontAlgn="auto" latinLnBrk="0" hangingPunct="1">
              <a:lnSpc>
                <a:spcPct val="107000"/>
              </a:lnSpc>
              <a:spcBef>
                <a:spcPts val="0"/>
              </a:spcBef>
              <a:spcAft>
                <a:spcPts val="20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didn't have money to get more</a:t>
            </a:r>
          </a:p>
        </p:txBody>
      </p:sp>
      <p:cxnSp>
        <p:nvCxnSpPr>
          <p:cNvPr id="59" name="Straight Connector 58" descr="Of these 21 people...">
            <a:extLst>
              <a:ext uri="{FF2B5EF4-FFF2-40B4-BE49-F238E27FC236}">
                <a16:creationId xmlns:a16="http://schemas.microsoft.com/office/drawing/2014/main" id="{AE0D5BED-8508-4919-8B8B-E7FF0155E8E2}"/>
              </a:ext>
              <a:ext uri="{C183D7F6-B498-43B3-948B-1728B52AA6E4}">
                <adec:decorative xmlns:adec="http://schemas.microsoft.com/office/drawing/2017/decorative" val="0"/>
              </a:ext>
            </a:extLst>
          </p:cNvPr>
          <p:cNvCxnSpPr>
            <a:cxnSpLocks/>
          </p:cNvCxnSpPr>
          <p:nvPr/>
        </p:nvCxnSpPr>
        <p:spPr>
          <a:xfrm flipH="1">
            <a:off x="6048814" y="5093850"/>
            <a:ext cx="1007523"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9AFD6DF-B38E-4EE2-9FCE-F0B15D00282E}"/>
              </a:ext>
            </a:extLst>
          </p:cNvPr>
          <p:cNvSpPr txBox="1"/>
          <p:nvPr/>
        </p:nvSpPr>
        <p:spPr>
          <a:xfrm>
            <a:off x="6881270" y="4813364"/>
            <a:ext cx="3636197"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marR="0" lvl="0" indent="0" algn="l" defTabSz="914400" rtl="0" eaLnBrk="1" fontAlgn="auto" latinLnBrk="0" hangingPunct="1">
              <a:lnSpc>
                <a:spcPct val="107000"/>
              </a:lnSpc>
              <a:spcBef>
                <a:spcPts val="0"/>
              </a:spcBef>
              <a:spcAft>
                <a:spcPts val="2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10</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had not had a similar situation before the pandemic</a:t>
            </a:r>
          </a:p>
        </p:txBody>
      </p:sp>
      <p:sp>
        <p:nvSpPr>
          <p:cNvPr id="58" name="Rectangle 57">
            <a:extLst>
              <a:ext uri="{FF2B5EF4-FFF2-40B4-BE49-F238E27FC236}">
                <a16:creationId xmlns:a16="http://schemas.microsoft.com/office/drawing/2014/main" id="{B40A562F-B2B9-464C-B47E-B537929493CA}"/>
              </a:ext>
              <a:ext uri="{C183D7F6-B498-43B3-948B-1728B52AA6E4}">
                <adec:decorative xmlns:adec="http://schemas.microsoft.com/office/drawing/2017/decorative" val="1"/>
              </a:ext>
            </a:extLst>
          </p:cNvPr>
          <p:cNvSpPr/>
          <p:nvPr/>
        </p:nvSpPr>
        <p:spPr>
          <a:xfrm>
            <a:off x="7064551" y="4782442"/>
            <a:ext cx="3265787" cy="640090"/>
          </a:xfrm>
          <a:prstGeom prst="rect">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rbel" panose="020B0503020204020204"/>
              <a:ea typeface="+mn-ea"/>
              <a:cs typeface="+mn-cs"/>
            </a:endParaRPr>
          </a:p>
        </p:txBody>
      </p:sp>
      <p:sp>
        <p:nvSpPr>
          <p:cNvPr id="65" name="Rectangle 64">
            <a:extLst>
              <a:ext uri="{FF2B5EF4-FFF2-40B4-BE49-F238E27FC236}">
                <a16:creationId xmlns:a16="http://schemas.microsoft.com/office/drawing/2014/main" id="{06F370CC-2C00-4611-A1C8-7C92675E3FBA}"/>
              </a:ext>
              <a:ext uri="{C183D7F6-B498-43B3-948B-1728B52AA6E4}">
                <adec:decorative xmlns:adec="http://schemas.microsoft.com/office/drawing/2017/decorative" val="1"/>
              </a:ext>
            </a:extLst>
          </p:cNvPr>
          <p:cNvSpPr/>
          <p:nvPr/>
        </p:nvSpPr>
        <p:spPr>
          <a:xfrm>
            <a:off x="7064551" y="5527306"/>
            <a:ext cx="3265787" cy="640090"/>
          </a:xfrm>
          <a:prstGeom prst="rect">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orbel" panose="020B0503020204020204"/>
              <a:ea typeface="+mn-ea"/>
              <a:cs typeface="+mn-cs"/>
            </a:endParaRPr>
          </a:p>
        </p:txBody>
      </p:sp>
      <p:sp>
        <p:nvSpPr>
          <p:cNvPr id="66" name="TextBox 65">
            <a:extLst>
              <a:ext uri="{FF2B5EF4-FFF2-40B4-BE49-F238E27FC236}">
                <a16:creationId xmlns:a16="http://schemas.microsoft.com/office/drawing/2014/main" id="{FBAB3191-7BDA-46B5-A8F4-E6DE38A97CFF}"/>
              </a:ext>
            </a:extLst>
          </p:cNvPr>
          <p:cNvSpPr txBox="1"/>
          <p:nvPr/>
        </p:nvSpPr>
        <p:spPr>
          <a:xfrm>
            <a:off x="1427806" y="5472363"/>
            <a:ext cx="4724379" cy="871008"/>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14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had someone in their household eat less than </a:t>
            </a:r>
          </a:p>
          <a:p>
            <a:pPr marL="22860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they felt they should because there wasn’t </a:t>
            </a:r>
          </a:p>
          <a:p>
            <a:pPr marL="22860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enough money to buy food</a:t>
            </a:r>
          </a:p>
        </p:txBody>
      </p:sp>
      <p:cxnSp>
        <p:nvCxnSpPr>
          <p:cNvPr id="64" name="Straight Connector 63" descr="Of these 14 people...">
            <a:extLst>
              <a:ext uri="{FF2B5EF4-FFF2-40B4-BE49-F238E27FC236}">
                <a16:creationId xmlns:a16="http://schemas.microsoft.com/office/drawing/2014/main" id="{ED2D332E-1667-45C9-A3E0-908BFF910FEC}"/>
              </a:ext>
              <a:ext uri="{C183D7F6-B498-43B3-948B-1728B52AA6E4}">
                <adec:decorative xmlns:adec="http://schemas.microsoft.com/office/drawing/2017/decorative" val="0"/>
              </a:ext>
            </a:extLst>
          </p:cNvPr>
          <p:cNvCxnSpPr>
            <a:cxnSpLocks/>
          </p:cNvCxnSpPr>
          <p:nvPr/>
        </p:nvCxnSpPr>
        <p:spPr>
          <a:xfrm flipH="1">
            <a:off x="5613213" y="5880009"/>
            <a:ext cx="1407276" cy="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EA7ABC92-C760-4BE4-A684-599BBAD7FB03}"/>
              </a:ext>
            </a:extLst>
          </p:cNvPr>
          <p:cNvSpPr txBox="1"/>
          <p:nvPr/>
        </p:nvSpPr>
        <p:spPr>
          <a:xfrm>
            <a:off x="6881270" y="5557606"/>
            <a:ext cx="3636197" cy="607539"/>
          </a:xfrm>
          <a:prstGeom prst="rect">
            <a:avLst/>
          </a:prstGeom>
          <a:noFill/>
        </p:spPr>
        <p:txBody>
          <a:bodyPr wrap="square">
            <a:spAutoFit/>
          </a:bodyPr>
          <a:lstStyle>
            <a:defPPr>
              <a:defRPr lang="en-US"/>
            </a:defPPr>
            <a:lvl1pPr marL="514350" marR="0" indent="-285750">
              <a:lnSpc>
                <a:spcPct val="107000"/>
              </a:lnSpc>
              <a:spcBef>
                <a:spcPts val="0"/>
              </a:spcBef>
              <a:buFont typeface="Wingdings" panose="05000000000000000000" pitchFamily="2" charset="2"/>
              <a:buChar char="§"/>
              <a:defRPr sz="1600">
                <a:effectLst/>
                <a:latin typeface="Calibri" panose="020F0502020204030204" pitchFamily="34" charset="0"/>
                <a:ea typeface="Calibri" panose="020F0502020204030204" pitchFamily="34" charset="0"/>
                <a:cs typeface="Times New Roman" panose="02020603050405020304" pitchFamily="18" charset="0"/>
              </a:defRPr>
            </a:lvl1pPr>
          </a:lstStyle>
          <a:p>
            <a:pPr marL="22860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9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had not had a similar situation before the pandemic</a:t>
            </a:r>
          </a:p>
        </p:txBody>
      </p:sp>
      <p:pic>
        <p:nvPicPr>
          <p:cNvPr id="78" name="Graphic 77" descr="Closed quotation mark">
            <a:extLst>
              <a:ext uri="{FF2B5EF4-FFF2-40B4-BE49-F238E27FC236}">
                <a16:creationId xmlns:a16="http://schemas.microsoft.com/office/drawing/2014/main" id="{842A85AC-37EC-4454-909C-11F5202D93AD}"/>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5825805" y="1823811"/>
            <a:ext cx="564648" cy="564648"/>
          </a:xfrm>
          <a:prstGeom prst="rect">
            <a:avLst/>
          </a:prstGeom>
        </p:spPr>
      </p:pic>
      <p:sp>
        <p:nvSpPr>
          <p:cNvPr id="79" name="TextBox 78">
            <a:extLst>
              <a:ext uri="{FF2B5EF4-FFF2-40B4-BE49-F238E27FC236}">
                <a16:creationId xmlns:a16="http://schemas.microsoft.com/office/drawing/2014/main" id="{6A26DD2E-5BAF-4DA9-9982-41C53349FA71}"/>
              </a:ext>
            </a:extLst>
          </p:cNvPr>
          <p:cNvSpPr txBox="1"/>
          <p:nvPr/>
        </p:nvSpPr>
        <p:spPr>
          <a:xfrm>
            <a:off x="6272227" y="2018903"/>
            <a:ext cx="4373385" cy="1815882"/>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Because I've already lost my job, I've already lost friends, like I've already, you know, etcetera, etcetera just lost a lot, so I--I've had like suicidal depression, too... It's definitely been making me feel kind of like suicidally depressed at times and it's, it just, it's not good.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lt"/>
                <a:cs typeface="Calibri" panose="020F0502020204030204" pitchFamily="34" charset="0"/>
              </a:rPr>
              <a:t>-Interviewee</a:t>
            </a:r>
            <a:endParaRPr kumimoji="0" lang="en-US" sz="2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pic>
        <p:nvPicPr>
          <p:cNvPr id="70" name="Graphic 69" descr="Decorative image: Mental Health  icon of a person's head 2 puzzle pieces with solid gray fill&#10;">
            <a:extLst>
              <a:ext uri="{FF2B5EF4-FFF2-40B4-BE49-F238E27FC236}">
                <a16:creationId xmlns:a16="http://schemas.microsoft.com/office/drawing/2014/main" id="{4D346EE6-1DAF-4191-A900-70462B8443F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217537" y="2129253"/>
            <a:ext cx="529950" cy="529950"/>
          </a:xfrm>
          <a:prstGeom prst="rect">
            <a:avLst/>
          </a:prstGeom>
        </p:spPr>
      </p:pic>
      <p:pic>
        <p:nvPicPr>
          <p:cNvPr id="71" name="Graphic 70" descr="Decorative image: Money with solid gray fill">
            <a:extLst>
              <a:ext uri="{FF2B5EF4-FFF2-40B4-BE49-F238E27FC236}">
                <a16:creationId xmlns:a16="http://schemas.microsoft.com/office/drawing/2014/main" id="{1951E75D-9739-4E8B-93DC-2EEBB29084B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207362" y="2985109"/>
            <a:ext cx="550300" cy="550300"/>
          </a:xfrm>
          <a:prstGeom prst="rect">
            <a:avLst/>
          </a:prstGeom>
        </p:spPr>
      </p:pic>
      <p:pic>
        <p:nvPicPr>
          <p:cNvPr id="69" name="Graphic 68" descr="Decorative image: Employee badge with solid gray fill">
            <a:extLst>
              <a:ext uri="{FF2B5EF4-FFF2-40B4-BE49-F238E27FC236}">
                <a16:creationId xmlns:a16="http://schemas.microsoft.com/office/drawing/2014/main" id="{C4DFDCBC-1938-4610-86EC-E09B6911D33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202038" y="3823540"/>
            <a:ext cx="575989" cy="575989"/>
          </a:xfrm>
          <a:prstGeom prst="rect">
            <a:avLst/>
          </a:prstGeom>
        </p:spPr>
      </p:pic>
      <p:pic>
        <p:nvPicPr>
          <p:cNvPr id="72" name="Graphic 71" descr="Decorative image:Table setting with solid gray fill">
            <a:extLst>
              <a:ext uri="{FF2B5EF4-FFF2-40B4-BE49-F238E27FC236}">
                <a16:creationId xmlns:a16="http://schemas.microsoft.com/office/drawing/2014/main" id="{4573BFB4-F4B1-47D2-AD11-E070673AEE3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220861" y="4737892"/>
            <a:ext cx="613742" cy="613742"/>
          </a:xfrm>
          <a:prstGeom prst="rect">
            <a:avLst/>
          </a:prstGeom>
        </p:spPr>
      </p:pic>
    </p:spTree>
    <p:extLst>
      <p:ext uri="{BB962C8B-B14F-4D97-AF65-F5344CB8AC3E}">
        <p14:creationId xmlns:p14="http://schemas.microsoft.com/office/powerpoint/2010/main" val="1332636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Autofit/>
      </a:bodyPr>
      <a:lstStyle>
        <a:defPPr marL="0" indent="0" algn="l">
          <a:buNone/>
          <a:defRPr sz="1600" dirty="0">
            <a:solidFill>
              <a:schemeClr val="tx1">
                <a:lumMod val="75000"/>
                <a:lumOff val="25000"/>
              </a:schemeClr>
            </a:solidFill>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C4BE35578E6E45A067A8CCF770F7ED" ma:contentTypeVersion="6" ma:contentTypeDescription="Create a new document." ma:contentTypeScope="" ma:versionID="d0eef676328952a2695a3491dd0306e5">
  <xsd:schema xmlns:xsd="http://www.w3.org/2001/XMLSchema" xmlns:xs="http://www.w3.org/2001/XMLSchema" xmlns:p="http://schemas.microsoft.com/office/2006/metadata/properties" xmlns:ns2="ae8a2f62-d66c-4ec1-a850-cd2d050b6270" xmlns:ns3="75d6e21d-71f9-483d-a11c-80f944df68d0" targetNamespace="http://schemas.microsoft.com/office/2006/metadata/properties" ma:root="true" ma:fieldsID="e9a46c38492da3c1d698ea6eca2e7e5d" ns2:_="" ns3:_="">
    <xsd:import namespace="ae8a2f62-d66c-4ec1-a850-cd2d050b6270"/>
    <xsd:import namespace="75d6e21d-71f9-483d-a11c-80f944df68d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8a2f62-d66c-4ec1-a850-cd2d050b62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5d6e21d-71f9-483d-a11c-80f944df68d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5d6e21d-71f9-483d-a11c-80f944df68d0">
      <UserInfo>
        <DisplayName>Johnson, Kris (DPH)</DisplayName>
        <AccountId>14</AccountId>
        <AccountType/>
      </UserInfo>
      <UserInfo>
        <DisplayName>Wong, Eva</DisplayName>
        <AccountId>12</AccountId>
        <AccountType/>
      </UserInfo>
    </SharedWithUsers>
    <MediaLengthInSeconds xmlns="ae8a2f62-d66c-4ec1-a850-cd2d050b6270" xsi:nil="true"/>
  </documentManagement>
</p:properties>
</file>

<file path=customXml/itemProps1.xml><?xml version="1.0" encoding="utf-8"?>
<ds:datastoreItem xmlns:ds="http://schemas.openxmlformats.org/officeDocument/2006/customXml" ds:itemID="{626CB0CF-3980-416B-9AD6-0AC5D6608C58}">
  <ds:schemaRefs>
    <ds:schemaRef ds:uri="http://schemas.microsoft.com/sharepoint/v3/contenttype/forms"/>
  </ds:schemaRefs>
</ds:datastoreItem>
</file>

<file path=customXml/itemProps2.xml><?xml version="1.0" encoding="utf-8"?>
<ds:datastoreItem xmlns:ds="http://schemas.openxmlformats.org/officeDocument/2006/customXml" ds:itemID="{0101FC61-3E9C-47ED-B27C-4B8F7F858C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8a2f62-d66c-4ec1-a850-cd2d050b6270"/>
    <ds:schemaRef ds:uri="75d6e21d-71f9-483d-a11c-80f944df68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F997E4-5077-4105-A002-48C40755D8C5}">
  <ds:schemaRefs>
    <ds:schemaRef ds:uri="http://www.w3.org/XML/1998/namespace"/>
    <ds:schemaRef ds:uri="http://schemas.microsoft.com/office/infopath/2007/PartnerControls"/>
    <ds:schemaRef ds:uri="75d6e21d-71f9-483d-a11c-80f944df68d0"/>
    <ds:schemaRef ds:uri="http://purl.org/dc/terms/"/>
    <ds:schemaRef ds:uri="http://purl.org/dc/dcmityp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ae8a2f62-d66c-4ec1-a850-cd2d050b6270"/>
  </ds:schemaRefs>
</ds:datastoreItem>
</file>

<file path=docProps/app.xml><?xml version="1.0" encoding="utf-8"?>
<Properties xmlns="http://schemas.openxmlformats.org/officeDocument/2006/extended-properties" xmlns:vt="http://schemas.openxmlformats.org/officeDocument/2006/docPropsVTypes">
  <Template/>
  <TotalTime>0</TotalTime>
  <Words>6713</Words>
  <Application>Microsoft Office PowerPoint</Application>
  <PresentationFormat>Widescreen</PresentationFormat>
  <Paragraphs>535</Paragraphs>
  <Slides>45</Slides>
  <Notes>45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Arial</vt:lpstr>
      <vt:lpstr>Calibri</vt:lpstr>
      <vt:lpstr>Calibri Light</vt:lpstr>
      <vt:lpstr>Corbel</vt:lpstr>
      <vt:lpstr>Franklin Gothic Demi</vt:lpstr>
      <vt:lpstr>Tableau Book</vt:lpstr>
      <vt:lpstr>Tableau Light</vt:lpstr>
      <vt:lpstr>URWPalladioL-Roma</vt:lpstr>
      <vt:lpstr>Wingdings</vt:lpstr>
      <vt:lpstr>Wingdings 2</vt:lpstr>
      <vt:lpstr>Office Theme</vt:lpstr>
      <vt:lpstr>Qualitative Assessment of the Impacts of COVID-19 for people living with disabilities in King County</vt:lpstr>
      <vt:lpstr>Table of Contents</vt:lpstr>
      <vt:lpstr>Background and goals</vt:lpstr>
      <vt:lpstr>Study Description, Methods, and Limitations</vt:lpstr>
      <vt:lpstr>Study Description, Methods, and Limitations (cont.)</vt:lpstr>
      <vt:lpstr>How to read this report</vt:lpstr>
      <vt:lpstr>Executive Summary</vt:lpstr>
      <vt:lpstr>Themes that came up in the data</vt:lpstr>
      <vt:lpstr>Main takeaways (part 1)</vt:lpstr>
      <vt:lpstr>Main takeaways (part 2)</vt:lpstr>
      <vt:lpstr>How did COVID-19 and efforts to slow its spread impact people living with disabilities in King County? </vt:lpstr>
      <vt:lpstr>Insights from interview questions</vt:lpstr>
      <vt:lpstr>Work/Employment (part 1)</vt:lpstr>
      <vt:lpstr>Work/Employment (part 2)</vt:lpstr>
      <vt:lpstr>Finances (part 1)</vt:lpstr>
      <vt:lpstr>Finances (part 2)</vt:lpstr>
      <vt:lpstr>Food security</vt:lpstr>
      <vt:lpstr>Housing (part 1)</vt:lpstr>
      <vt:lpstr>Housing (part 2)</vt:lpstr>
      <vt:lpstr>Mental Health</vt:lpstr>
      <vt:lpstr>Physical Health (part 1)</vt:lpstr>
      <vt:lpstr>Physical Health (part 2)</vt:lpstr>
      <vt:lpstr>Physical and Emotional Safety</vt:lpstr>
      <vt:lpstr>Access to services</vt:lpstr>
      <vt:lpstr>Transportation</vt:lpstr>
      <vt:lpstr>Education</vt:lpstr>
      <vt:lpstr>How impacts of COVID-19 differed for people living with disabilities (section)</vt:lpstr>
      <vt:lpstr>Insights on how impacts differed for people living with disabilities (part 1)</vt:lpstr>
      <vt:lpstr>Insights on how impacts differed for people living with disabilities (part 2)</vt:lpstr>
      <vt:lpstr>Insights on how impacts differed for people living with disabilities (part 3)</vt:lpstr>
      <vt:lpstr>Supports (section)</vt:lpstr>
      <vt:lpstr>Supports (part 1)</vt:lpstr>
      <vt:lpstr>Supports (part 2)</vt:lpstr>
      <vt:lpstr>Supports (part 3)</vt:lpstr>
      <vt:lpstr>Other Themes (section)</vt:lpstr>
      <vt:lpstr>Vaccination</vt:lpstr>
      <vt:lpstr>Disenfranchisement</vt:lpstr>
      <vt:lpstr>Reactions about government policies</vt:lpstr>
      <vt:lpstr>Concerns about the near future</vt:lpstr>
      <vt:lpstr>Demographics  of the 35 community members interviewed</vt:lpstr>
      <vt:lpstr>Demographics (part 1)</vt:lpstr>
      <vt:lpstr>Demographics (part 2)</vt:lpstr>
      <vt:lpstr>Demographics (part 3)</vt:lpstr>
      <vt:lpstr>Acknowledgements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Assessment of the Impacts of COVID-19 for people living with disabilities in King County</dc:title>
  <dc:creator/>
  <cp:lastModifiedBy/>
  <cp:revision>6</cp:revision>
  <dcterms:created xsi:type="dcterms:W3CDTF">2021-03-01T17:50:16Z</dcterms:created>
  <dcterms:modified xsi:type="dcterms:W3CDTF">2022-10-07T19:56:18Z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0x010100C1C4BE35578E6E45A067A8CCF770F7ED</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