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 id="2147483732" r:id="rId2"/>
    <p:sldMasterId id="2147483680" r:id="rId3"/>
    <p:sldMasterId id="2147483662" r:id="rId4"/>
    <p:sldMasterId id="2147483734" r:id="rId5"/>
    <p:sldMasterId id="2147483736" r:id="rId6"/>
  </p:sldMasterIdLst>
  <p:notesMasterIdLst>
    <p:notesMasterId r:id="rId40"/>
  </p:notesMasterIdLst>
  <p:sldIdLst>
    <p:sldId id="256" r:id="rId7"/>
    <p:sldId id="427" r:id="rId8"/>
    <p:sldId id="262" r:id="rId9"/>
    <p:sldId id="296" r:id="rId10"/>
    <p:sldId id="263" r:id="rId11"/>
    <p:sldId id="430" r:id="rId12"/>
    <p:sldId id="297" r:id="rId13"/>
    <p:sldId id="422" r:id="rId14"/>
    <p:sldId id="300" r:id="rId15"/>
    <p:sldId id="444" r:id="rId16"/>
    <p:sldId id="437" r:id="rId17"/>
    <p:sldId id="459" r:id="rId18"/>
    <p:sldId id="443" r:id="rId19"/>
    <p:sldId id="306" r:id="rId20"/>
    <p:sldId id="429" r:id="rId21"/>
    <p:sldId id="310" r:id="rId22"/>
    <p:sldId id="446" r:id="rId23"/>
    <p:sldId id="421" r:id="rId24"/>
    <p:sldId id="452" r:id="rId25"/>
    <p:sldId id="453" r:id="rId26"/>
    <p:sldId id="423" r:id="rId27"/>
    <p:sldId id="424" r:id="rId28"/>
    <p:sldId id="425" r:id="rId29"/>
    <p:sldId id="326" r:id="rId30"/>
    <p:sldId id="303" r:id="rId31"/>
    <p:sldId id="457" r:id="rId32"/>
    <p:sldId id="324" r:id="rId33"/>
    <p:sldId id="458" r:id="rId34"/>
    <p:sldId id="460" r:id="rId35"/>
    <p:sldId id="419" r:id="rId36"/>
    <p:sldId id="428" r:id="rId37"/>
    <p:sldId id="426" r:id="rId38"/>
    <p:sldId id="451" r:id="rId39"/>
  </p:sldIdLst>
  <p:sldSz cx="9144000" cy="5143500" type="screen16x9"/>
  <p:notesSz cx="6858000" cy="9144000"/>
  <p:embeddedFontLst>
    <p:embeddedFont>
      <p:font typeface="Calibri" panose="020F0502020204030204" pitchFamily="34" charset="0"/>
      <p:regular r:id="rId41"/>
      <p:bold r:id="rId42"/>
      <p:italic r:id="rId43"/>
      <p:boldItalic r:id="rId44"/>
    </p:embeddedFont>
    <p:embeddedFont>
      <p:font typeface="Cambria" panose="02040503050406030204" pitchFamily="18" charset="0"/>
      <p:regular r:id="rId45"/>
      <p:bold r:id="rId46"/>
      <p:italic r:id="rId47"/>
      <p:boldItalic r:id="rId48"/>
    </p:embeddedFont>
    <p:embeddedFont>
      <p:font typeface="Lora" pitchFamily="2" charset="0"/>
      <p:regular r:id="rId49"/>
      <p:bold r:id="rId50"/>
      <p:italic r:id="rId51"/>
      <p:boldItalic r:id="rId52"/>
    </p:embeddedFont>
    <p:embeddedFont>
      <p:font typeface="Quattrocento Sans" panose="020B0502050000020003" pitchFamily="34" charset="0"/>
      <p:regular r:id="rId53"/>
      <p:bold r:id="rId54"/>
      <p:italic r:id="rId55"/>
      <p:boldItalic r:id="rId56"/>
    </p:embeddedFont>
    <p:embeddedFont>
      <p:font typeface="Sabon LT Std" panose="02020602060506020403" pitchFamily="18" charset="0"/>
      <p:regular r:id="rId57"/>
      <p:bold r:id="rId58"/>
      <p:italic r:id="rId59"/>
      <p:boldItalic r:id="rId60"/>
    </p:embeddedFont>
    <p:embeddedFont>
      <p:font typeface="Trade Gothic LT Std" panose="00000500000000000000" pitchFamily="50" charset="0"/>
      <p:regular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98C"/>
    <a:srgbClr val="00FF99"/>
    <a:srgbClr val="E2F0D9"/>
    <a:srgbClr val="66FFCC"/>
    <a:srgbClr val="FFCCFF"/>
    <a:srgbClr val="00FFFF"/>
    <a:srgbClr val="000000"/>
    <a:srgbClr val="F4FEF4"/>
    <a:srgbClr val="00FFCC"/>
    <a:srgbClr val="BDD7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6A19A7-52DF-4B73-971F-CF8E52CCF616}" v="44" dt="2023-05-03T08:23:43.915"/>
  </p1510:revLst>
</p1510:revInfo>
</file>

<file path=ppt/tableStyles.xml><?xml version="1.0" encoding="utf-8"?>
<a:tblStyleLst xmlns:a="http://schemas.openxmlformats.org/drawingml/2006/main" def="{DA5B2040-0373-4AB5-8C16-54180E59C3D7}">
  <a:tblStyle styleId="{DA5B2040-0373-4AB5-8C16-54180E59C3D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D83C8C0-4F54-423C-8FE9-BE38F65F230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5" d="100"/>
          <a:sy n="155" d="100"/>
        </p:scale>
        <p:origin x="35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font" Target="fonts/font15.fntdata"/><Relationship Id="rId63"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66" Type="http://schemas.microsoft.com/office/2016/11/relationships/changesInfo" Target="changesInfos/changesInfo1.xml"/><Relationship Id="rId5" Type="http://schemas.openxmlformats.org/officeDocument/2006/relationships/slideMaster" Target="slideMasters/slideMaster5.xml"/><Relationship Id="rId61" Type="http://schemas.openxmlformats.org/officeDocument/2006/relationships/font" Target="fonts/font21.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font" Target="fonts/font11.fntdata"/><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font" Target="fonts/font6.fntdata"/><Relationship Id="rId59" Type="http://schemas.openxmlformats.org/officeDocument/2006/relationships/font" Target="fonts/font19.fntdata"/><Relationship Id="rId67"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font" Target="fonts/font20.fntdata"/><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yanendra Subba" userId="ef22d5cd-003e-4f3f-9366-3ff07300ee98" providerId="ADAL" clId="{526A19A7-52DF-4B73-971F-CF8E52CCF616}"/>
    <pc:docChg chg="undo custSel addSld delSld modSld sldOrd">
      <pc:chgData name="Gyanendra Subba" userId="ef22d5cd-003e-4f3f-9366-3ff07300ee98" providerId="ADAL" clId="{526A19A7-52DF-4B73-971F-CF8E52CCF616}" dt="2023-05-03T08:25:27.518" v="1090" actId="208"/>
      <pc:docMkLst>
        <pc:docMk/>
      </pc:docMkLst>
      <pc:sldChg chg="addSp modSp mod">
        <pc:chgData name="Gyanendra Subba" userId="ef22d5cd-003e-4f3f-9366-3ff07300ee98" providerId="ADAL" clId="{526A19A7-52DF-4B73-971F-CF8E52CCF616}" dt="2023-05-03T06:42:52.440" v="339" actId="14100"/>
        <pc:sldMkLst>
          <pc:docMk/>
          <pc:sldMk cId="2705747282" sldId="300"/>
        </pc:sldMkLst>
        <pc:spChg chg="mod">
          <ac:chgData name="Gyanendra Subba" userId="ef22d5cd-003e-4f3f-9366-3ff07300ee98" providerId="ADAL" clId="{526A19A7-52DF-4B73-971F-CF8E52CCF616}" dt="2023-05-03T06:42:52.440" v="339" actId="14100"/>
          <ac:spMkLst>
            <pc:docMk/>
            <pc:sldMk cId="2705747282" sldId="300"/>
            <ac:spMk id="7" creationId="{AE58515A-4AFA-4ACB-41EA-04695F894C54}"/>
          </ac:spMkLst>
        </pc:spChg>
        <pc:graphicFrameChg chg="add mod modGraphic">
          <ac:chgData name="Gyanendra Subba" userId="ef22d5cd-003e-4f3f-9366-3ff07300ee98" providerId="ADAL" clId="{526A19A7-52DF-4B73-971F-CF8E52CCF616}" dt="2023-05-03T06:42:42.932" v="338" actId="12"/>
          <ac:graphicFrameMkLst>
            <pc:docMk/>
            <pc:sldMk cId="2705747282" sldId="300"/>
            <ac:graphicFrameMk id="4" creationId="{B003AC5E-DF52-A728-0F03-E6376E5D4D1B}"/>
          </ac:graphicFrameMkLst>
        </pc:graphicFrameChg>
      </pc:sldChg>
      <pc:sldChg chg="addSp modSp mod">
        <pc:chgData name="Gyanendra Subba" userId="ef22d5cd-003e-4f3f-9366-3ff07300ee98" providerId="ADAL" clId="{526A19A7-52DF-4B73-971F-CF8E52CCF616}" dt="2023-05-03T06:52:53.297" v="691" actId="13926"/>
        <pc:sldMkLst>
          <pc:docMk/>
          <pc:sldMk cId="4243176139" sldId="444"/>
        </pc:sldMkLst>
        <pc:spChg chg="mod">
          <ac:chgData name="Gyanendra Subba" userId="ef22d5cd-003e-4f3f-9366-3ff07300ee98" providerId="ADAL" clId="{526A19A7-52DF-4B73-971F-CF8E52CCF616}" dt="2023-05-03T06:34:25.690" v="124" actId="255"/>
          <ac:spMkLst>
            <pc:docMk/>
            <pc:sldMk cId="4243176139" sldId="444"/>
            <ac:spMk id="5" creationId="{899DA2E2-F0B1-5303-FD30-8DA6C1D3EC2D}"/>
          </ac:spMkLst>
        </pc:spChg>
        <pc:spChg chg="add mod">
          <ac:chgData name="Gyanendra Subba" userId="ef22d5cd-003e-4f3f-9366-3ff07300ee98" providerId="ADAL" clId="{526A19A7-52DF-4B73-971F-CF8E52CCF616}" dt="2023-05-03T06:52:53.297" v="691" actId="13926"/>
          <ac:spMkLst>
            <pc:docMk/>
            <pc:sldMk cId="4243176139" sldId="444"/>
            <ac:spMk id="7" creationId="{DB6F9D45-AEAA-3CC4-078D-FFD5FE98229C}"/>
          </ac:spMkLst>
        </pc:spChg>
        <pc:picChg chg="mod">
          <ac:chgData name="Gyanendra Subba" userId="ef22d5cd-003e-4f3f-9366-3ff07300ee98" providerId="ADAL" clId="{526A19A7-52DF-4B73-971F-CF8E52CCF616}" dt="2023-05-03T06:35:58.033" v="147" actId="14100"/>
          <ac:picMkLst>
            <pc:docMk/>
            <pc:sldMk cId="4243176139" sldId="444"/>
            <ac:picMk id="4" creationId="{AC5973B1-62BD-8918-6758-F9C2C5DAE34B}"/>
          </ac:picMkLst>
        </pc:picChg>
      </pc:sldChg>
      <pc:sldChg chg="addSp delSp modSp add del mod">
        <pc:chgData name="Gyanendra Subba" userId="ef22d5cd-003e-4f3f-9366-3ff07300ee98" providerId="ADAL" clId="{526A19A7-52DF-4B73-971F-CF8E52CCF616}" dt="2023-05-03T00:21:23.131" v="74" actId="2696"/>
        <pc:sldMkLst>
          <pc:docMk/>
          <pc:sldMk cId="2671046919" sldId="456"/>
        </pc:sldMkLst>
        <pc:picChg chg="del mod">
          <ac:chgData name="Gyanendra Subba" userId="ef22d5cd-003e-4f3f-9366-3ff07300ee98" providerId="ADAL" clId="{526A19A7-52DF-4B73-971F-CF8E52CCF616}" dt="2023-05-03T00:20:37.198" v="49" actId="21"/>
          <ac:picMkLst>
            <pc:docMk/>
            <pc:sldMk cId="2671046919" sldId="456"/>
            <ac:picMk id="4" creationId="{87356AB3-7C7B-9F7E-8B4F-66A5BC624F20}"/>
          </ac:picMkLst>
        </pc:picChg>
        <pc:picChg chg="del mod">
          <ac:chgData name="Gyanendra Subba" userId="ef22d5cd-003e-4f3f-9366-3ff07300ee98" providerId="ADAL" clId="{526A19A7-52DF-4B73-971F-CF8E52CCF616}" dt="2023-05-03T00:20:46.757" v="52" actId="21"/>
          <ac:picMkLst>
            <pc:docMk/>
            <pc:sldMk cId="2671046919" sldId="456"/>
            <ac:picMk id="6" creationId="{B2302F21-9BF8-7FDF-CDD7-77E0478593C5}"/>
          </ac:picMkLst>
        </pc:picChg>
        <pc:picChg chg="add del mod">
          <ac:chgData name="Gyanendra Subba" userId="ef22d5cd-003e-4f3f-9366-3ff07300ee98" providerId="ADAL" clId="{526A19A7-52DF-4B73-971F-CF8E52CCF616}" dt="2023-05-03T00:18:51.867" v="18" actId="478"/>
          <ac:picMkLst>
            <pc:docMk/>
            <pc:sldMk cId="2671046919" sldId="456"/>
            <ac:picMk id="8" creationId="{49424112-ADBE-F924-CB56-D6AF68B9B1A1}"/>
          </ac:picMkLst>
        </pc:picChg>
      </pc:sldChg>
      <pc:sldChg chg="addSp modSp mod ord">
        <pc:chgData name="Gyanendra Subba" userId="ef22d5cd-003e-4f3f-9366-3ff07300ee98" providerId="ADAL" clId="{526A19A7-52DF-4B73-971F-CF8E52CCF616}" dt="2023-05-03T08:02:08.070" v="762"/>
        <pc:sldMkLst>
          <pc:docMk/>
          <pc:sldMk cId="1269979585" sldId="457"/>
        </pc:sldMkLst>
        <pc:spChg chg="add mod">
          <ac:chgData name="Gyanendra Subba" userId="ef22d5cd-003e-4f3f-9366-3ff07300ee98" providerId="ADAL" clId="{526A19A7-52DF-4B73-971F-CF8E52CCF616}" dt="2023-05-03T07:57:41.104" v="740" actId="14100"/>
          <ac:spMkLst>
            <pc:docMk/>
            <pc:sldMk cId="1269979585" sldId="457"/>
            <ac:spMk id="6" creationId="{F04268DD-1038-C83E-3F1A-CEABB1BE2CF3}"/>
          </ac:spMkLst>
        </pc:spChg>
        <pc:spChg chg="add mod">
          <ac:chgData name="Gyanendra Subba" userId="ef22d5cd-003e-4f3f-9366-3ff07300ee98" providerId="ADAL" clId="{526A19A7-52DF-4B73-971F-CF8E52CCF616}" dt="2023-05-03T08:02:00.324" v="760" actId="1076"/>
          <ac:spMkLst>
            <pc:docMk/>
            <pc:sldMk cId="1269979585" sldId="457"/>
            <ac:spMk id="7" creationId="{ADAF7A26-4348-62A1-FAB3-92612E3167C8}"/>
          </ac:spMkLst>
        </pc:spChg>
        <pc:spChg chg="add mod">
          <ac:chgData name="Gyanendra Subba" userId="ef22d5cd-003e-4f3f-9366-3ff07300ee98" providerId="ADAL" clId="{526A19A7-52DF-4B73-971F-CF8E52CCF616}" dt="2023-05-03T07:59:28.678" v="757" actId="1076"/>
          <ac:spMkLst>
            <pc:docMk/>
            <pc:sldMk cId="1269979585" sldId="457"/>
            <ac:spMk id="8" creationId="{03E45CBF-5980-7FA2-1167-A068608E1EA4}"/>
          </ac:spMkLst>
        </pc:spChg>
      </pc:sldChg>
      <pc:sldChg chg="addSp modSp mod">
        <pc:chgData name="Gyanendra Subba" userId="ef22d5cd-003e-4f3f-9366-3ff07300ee98" providerId="ADAL" clId="{526A19A7-52DF-4B73-971F-CF8E52CCF616}" dt="2023-05-03T08:25:27.518" v="1090" actId="208"/>
        <pc:sldMkLst>
          <pc:docMk/>
          <pc:sldMk cId="805151401" sldId="458"/>
        </pc:sldMkLst>
        <pc:spChg chg="mod">
          <ac:chgData name="Gyanendra Subba" userId="ef22d5cd-003e-4f3f-9366-3ff07300ee98" providerId="ADAL" clId="{526A19A7-52DF-4B73-971F-CF8E52CCF616}" dt="2023-05-03T08:03:57.130" v="815" actId="20577"/>
          <ac:spMkLst>
            <pc:docMk/>
            <pc:sldMk cId="805151401" sldId="458"/>
            <ac:spMk id="2" creationId="{18A45A88-D32F-C420-465F-F224C2FA4851}"/>
          </ac:spMkLst>
        </pc:spChg>
        <pc:spChg chg="add mod">
          <ac:chgData name="Gyanendra Subba" userId="ef22d5cd-003e-4f3f-9366-3ff07300ee98" providerId="ADAL" clId="{526A19A7-52DF-4B73-971F-CF8E52CCF616}" dt="2023-05-03T08:25:27.518" v="1090" actId="208"/>
          <ac:spMkLst>
            <pc:docMk/>
            <pc:sldMk cId="805151401" sldId="458"/>
            <ac:spMk id="4" creationId="{5480A65A-28B2-532B-1DAE-310D985C9C62}"/>
          </ac:spMkLst>
        </pc:spChg>
        <pc:picChg chg="mod">
          <ac:chgData name="Gyanendra Subba" userId="ef22d5cd-003e-4f3f-9366-3ff07300ee98" providerId="ADAL" clId="{526A19A7-52DF-4B73-971F-CF8E52CCF616}" dt="2023-05-03T08:23:23.318" v="951" actId="1076"/>
          <ac:picMkLst>
            <pc:docMk/>
            <pc:sldMk cId="805151401" sldId="458"/>
            <ac:picMk id="8" creationId="{71428518-2350-2A91-DE3E-0237CC743A8A}"/>
          </ac:picMkLst>
        </pc:picChg>
      </pc:sldChg>
      <pc:sldChg chg="addSp modSp new mod ord setBg">
        <pc:chgData name="Gyanendra Subba" userId="ef22d5cd-003e-4f3f-9366-3ff07300ee98" providerId="ADAL" clId="{526A19A7-52DF-4B73-971F-CF8E52CCF616}" dt="2023-05-03T00:22:28.172" v="104"/>
        <pc:sldMkLst>
          <pc:docMk/>
          <pc:sldMk cId="2267487211" sldId="459"/>
        </pc:sldMkLst>
        <pc:spChg chg="mod">
          <ac:chgData name="Gyanendra Subba" userId="ef22d5cd-003e-4f3f-9366-3ff07300ee98" providerId="ADAL" clId="{526A19A7-52DF-4B73-971F-CF8E52CCF616}" dt="2023-05-03T00:21:49.891" v="95" actId="20577"/>
          <ac:spMkLst>
            <pc:docMk/>
            <pc:sldMk cId="2267487211" sldId="459"/>
            <ac:spMk id="2" creationId="{6ADD7D8E-1854-C33F-474D-9B89B5F2562C}"/>
          </ac:spMkLst>
        </pc:spChg>
        <pc:picChg chg="add mod">
          <ac:chgData name="Gyanendra Subba" userId="ef22d5cd-003e-4f3f-9366-3ff07300ee98" providerId="ADAL" clId="{526A19A7-52DF-4B73-971F-CF8E52CCF616}" dt="2023-05-03T00:21:54.121" v="96" actId="1076"/>
          <ac:picMkLst>
            <pc:docMk/>
            <pc:sldMk cId="2267487211" sldId="459"/>
            <ac:picMk id="4" creationId="{6B895061-7F4F-D395-5DF1-73E210548E2A}"/>
          </ac:picMkLst>
        </pc:picChg>
        <pc:picChg chg="add mod">
          <ac:chgData name="Gyanendra Subba" userId="ef22d5cd-003e-4f3f-9366-3ff07300ee98" providerId="ADAL" clId="{526A19A7-52DF-4B73-971F-CF8E52CCF616}" dt="2023-05-03T00:21:57.378" v="97" actId="14100"/>
          <ac:picMkLst>
            <pc:docMk/>
            <pc:sldMk cId="2267487211" sldId="459"/>
            <ac:picMk id="5" creationId="{3036F2B4-D71A-7563-A89E-78600297122A}"/>
          </ac:picMkLst>
        </pc:picChg>
      </pc:sldChg>
      <pc:sldChg chg="addSp delSp modSp add mod">
        <pc:chgData name="Gyanendra Subba" userId="ef22d5cd-003e-4f3f-9366-3ff07300ee98" providerId="ADAL" clId="{526A19A7-52DF-4B73-971F-CF8E52CCF616}" dt="2023-05-03T08:07:36.401" v="948" actId="1076"/>
        <pc:sldMkLst>
          <pc:docMk/>
          <pc:sldMk cId="1571464898" sldId="460"/>
        </pc:sldMkLst>
        <pc:spChg chg="mod">
          <ac:chgData name="Gyanendra Subba" userId="ef22d5cd-003e-4f3f-9366-3ff07300ee98" providerId="ADAL" clId="{526A19A7-52DF-4B73-971F-CF8E52CCF616}" dt="2023-05-03T08:03:39.738" v="800" actId="20577"/>
          <ac:spMkLst>
            <pc:docMk/>
            <pc:sldMk cId="1571464898" sldId="460"/>
            <ac:spMk id="2" creationId="{18A45A88-D32F-C420-465F-F224C2FA4851}"/>
          </ac:spMkLst>
        </pc:spChg>
        <pc:spChg chg="add mod">
          <ac:chgData name="Gyanendra Subba" userId="ef22d5cd-003e-4f3f-9366-3ff07300ee98" providerId="ADAL" clId="{526A19A7-52DF-4B73-971F-CF8E52CCF616}" dt="2023-05-03T08:06:21.085" v="866" actId="1076"/>
          <ac:spMkLst>
            <pc:docMk/>
            <pc:sldMk cId="1571464898" sldId="460"/>
            <ac:spMk id="9" creationId="{0F66377D-AB02-FBEF-7345-40F09266C236}"/>
          </ac:spMkLst>
        </pc:spChg>
        <pc:spChg chg="add mod">
          <ac:chgData name="Gyanendra Subba" userId="ef22d5cd-003e-4f3f-9366-3ff07300ee98" providerId="ADAL" clId="{526A19A7-52DF-4B73-971F-CF8E52CCF616}" dt="2023-05-03T08:07:03.936" v="942" actId="1076"/>
          <ac:spMkLst>
            <pc:docMk/>
            <pc:sldMk cId="1571464898" sldId="460"/>
            <ac:spMk id="10" creationId="{E2FF34F3-A712-00B1-BFEA-636332B61404}"/>
          </ac:spMkLst>
        </pc:spChg>
        <pc:picChg chg="add mod">
          <ac:chgData name="Gyanendra Subba" userId="ef22d5cd-003e-4f3f-9366-3ff07300ee98" providerId="ADAL" clId="{526A19A7-52DF-4B73-971F-CF8E52CCF616}" dt="2023-05-03T08:07:36.401" v="948" actId="1076"/>
          <ac:picMkLst>
            <pc:docMk/>
            <pc:sldMk cId="1571464898" sldId="460"/>
            <ac:picMk id="5" creationId="{7D8A352E-ECA3-B7BD-8037-21C46FFF8143}"/>
          </ac:picMkLst>
        </pc:picChg>
        <pc:picChg chg="add mod">
          <ac:chgData name="Gyanendra Subba" userId="ef22d5cd-003e-4f3f-9366-3ff07300ee98" providerId="ADAL" clId="{526A19A7-52DF-4B73-971F-CF8E52CCF616}" dt="2023-05-03T08:07:32.992" v="947" actId="1076"/>
          <ac:picMkLst>
            <pc:docMk/>
            <pc:sldMk cId="1571464898" sldId="460"/>
            <ac:picMk id="7" creationId="{4A22B9A4-1DE5-968B-9607-9F0F60EB7B2B}"/>
          </ac:picMkLst>
        </pc:picChg>
        <pc:picChg chg="del">
          <ac:chgData name="Gyanendra Subba" userId="ef22d5cd-003e-4f3f-9366-3ff07300ee98" providerId="ADAL" clId="{526A19A7-52DF-4B73-971F-CF8E52CCF616}" dt="2023-05-03T08:03:05.257" v="764" actId="478"/>
          <ac:picMkLst>
            <pc:docMk/>
            <pc:sldMk cId="1571464898" sldId="460"/>
            <ac:picMk id="8" creationId="{71428518-2350-2A91-DE3E-0237CC743A8A}"/>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arolyn.busch@commerce.wa.gov\Documents\manu\20incywa.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1" i="1" u="none" strike="noStrike" kern="1200" cap="none" spc="50" normalizeH="0" baseline="0">
                <a:solidFill>
                  <a:schemeClr val="tx1"/>
                </a:solidFill>
                <a:latin typeface="Lora" pitchFamily="2" charset="0"/>
                <a:ea typeface="+mj-ea"/>
                <a:cs typeface="+mj-cs"/>
              </a:defRPr>
            </a:pPr>
            <a:r>
              <a:rPr lang="en-US" sz="800" b="1" i="1" dirty="0">
                <a:solidFill>
                  <a:schemeClr val="tx1"/>
                </a:solidFill>
                <a:latin typeface="Lora" pitchFamily="2" charset="0"/>
              </a:rPr>
              <a:t>Net Resources = After-Tax income + public assistance - expenses </a:t>
            </a:r>
          </a:p>
        </c:rich>
      </c:tx>
      <c:layout>
        <c:manualLayout>
          <c:xMode val="edge"/>
          <c:yMode val="edge"/>
          <c:x val="0.17121861685270609"/>
          <c:y val="8.6828980191013608E-2"/>
        </c:manualLayout>
      </c:layout>
      <c:overlay val="0"/>
      <c:spPr>
        <a:noFill/>
        <a:ln>
          <a:noFill/>
        </a:ln>
        <a:effectLst/>
      </c:spPr>
      <c:txPr>
        <a:bodyPr rot="0" spcFirstLastPara="1" vertOverflow="ellipsis" vert="horz" wrap="square" anchor="ctr" anchorCtr="1"/>
        <a:lstStyle/>
        <a:p>
          <a:pPr>
            <a:defRPr sz="800" b="1" i="1" u="none" strike="noStrike" kern="1200" cap="none" spc="50" normalizeH="0" baseline="0">
              <a:solidFill>
                <a:schemeClr val="tx1"/>
              </a:solidFill>
              <a:latin typeface="Lora" pitchFamily="2" charset="0"/>
              <a:ea typeface="+mj-ea"/>
              <a:cs typeface="+mj-cs"/>
            </a:defRPr>
          </a:pPr>
          <a:endParaRPr lang="en-US"/>
        </a:p>
      </c:txPr>
    </c:title>
    <c:autoTitleDeleted val="0"/>
    <c:plotArea>
      <c:layout/>
      <c:scatterChart>
        <c:scatterStyle val="smoothMarker"/>
        <c:varyColors val="0"/>
        <c:ser>
          <c:idx val="0"/>
          <c:order val="0"/>
          <c:tx>
            <c:strRef>
              <c:f>Sheet1!$I$6</c:f>
              <c:strCache>
                <c:ptCount val="1"/>
                <c:pt idx="0">
                  <c:v>Net Resources</c:v>
                </c:pt>
              </c:strCache>
            </c:strRef>
          </c:tx>
          <c:spPr>
            <a:ln w="19050" cap="rnd">
              <a:solidFill>
                <a:schemeClr val="tx1">
                  <a:alpha val="60000"/>
                </a:schemeClr>
              </a:solidFill>
              <a:round/>
            </a:ln>
            <a:effectLst/>
          </c:spPr>
          <c:marker>
            <c:symbol val="none"/>
          </c:marker>
          <c:xVal>
            <c:numRef>
              <c:f>Sheet1!$H$7:$H$23</c:f>
              <c:numCache>
                <c:formatCode>General</c:formatCode>
                <c:ptCount val="17"/>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numCache>
            </c:numRef>
          </c:xVal>
          <c:yVal>
            <c:numRef>
              <c:f>Sheet1!$I$7:$I$23</c:f>
              <c:numCache>
                <c:formatCode>General</c:formatCode>
                <c:ptCount val="17"/>
                <c:pt idx="0">
                  <c:v>-3</c:v>
                </c:pt>
                <c:pt idx="1">
                  <c:v>0</c:v>
                </c:pt>
                <c:pt idx="2">
                  <c:v>5</c:v>
                </c:pt>
                <c:pt idx="3">
                  <c:v>10</c:v>
                </c:pt>
                <c:pt idx="4">
                  <c:v>10</c:v>
                </c:pt>
                <c:pt idx="5">
                  <c:v>12</c:v>
                </c:pt>
                <c:pt idx="6">
                  <c:v>15</c:v>
                </c:pt>
                <c:pt idx="7">
                  <c:v>15</c:v>
                </c:pt>
                <c:pt idx="8">
                  <c:v>18</c:v>
                </c:pt>
                <c:pt idx="9">
                  <c:v>20</c:v>
                </c:pt>
                <c:pt idx="10">
                  <c:v>8</c:v>
                </c:pt>
                <c:pt idx="11">
                  <c:v>12</c:v>
                </c:pt>
                <c:pt idx="12">
                  <c:v>18</c:v>
                </c:pt>
                <c:pt idx="13">
                  <c:v>23</c:v>
                </c:pt>
                <c:pt idx="14">
                  <c:v>25</c:v>
                </c:pt>
                <c:pt idx="15">
                  <c:v>30</c:v>
                </c:pt>
                <c:pt idx="16">
                  <c:v>33</c:v>
                </c:pt>
              </c:numCache>
            </c:numRef>
          </c:yVal>
          <c:smooth val="1"/>
          <c:extLst>
            <c:ext xmlns:c16="http://schemas.microsoft.com/office/drawing/2014/chart" uri="{C3380CC4-5D6E-409C-BE32-E72D297353CC}">
              <c16:uniqueId val="{00000000-FD53-4E8C-8914-EBB2260BA981}"/>
            </c:ext>
          </c:extLst>
        </c:ser>
        <c:dLbls>
          <c:showLegendKey val="0"/>
          <c:showVal val="0"/>
          <c:showCatName val="0"/>
          <c:showSerName val="0"/>
          <c:showPercent val="0"/>
          <c:showBubbleSize val="0"/>
        </c:dLbls>
        <c:axId val="132167888"/>
        <c:axId val="132187568"/>
      </c:scatterChart>
      <c:valAx>
        <c:axId val="132167888"/>
        <c:scaling>
          <c:orientation val="minMax"/>
        </c:scaling>
        <c:delete val="0"/>
        <c:axPos val="b"/>
        <c:title>
          <c:tx>
            <c:rich>
              <a:bodyPr rot="0" spcFirstLastPara="1" vertOverflow="ellipsis" vert="horz" wrap="square" anchor="ctr" anchorCtr="1"/>
              <a:lstStyle/>
              <a:p>
                <a:pPr>
                  <a:defRPr sz="800" b="1" i="1" u="none" strike="noStrike" kern="1200" cap="all" baseline="0">
                    <a:solidFill>
                      <a:schemeClr val="tx1">
                        <a:lumMod val="65000"/>
                        <a:lumOff val="35000"/>
                      </a:schemeClr>
                    </a:solidFill>
                    <a:latin typeface="Lora" pitchFamily="2" charset="0"/>
                    <a:ea typeface="+mn-ea"/>
                    <a:cs typeface="+mn-cs"/>
                  </a:defRPr>
                </a:pPr>
                <a:r>
                  <a:rPr lang="en-US" sz="800" b="1" i="1">
                    <a:latin typeface="Lora" pitchFamily="2" charset="0"/>
                  </a:rPr>
                  <a:t>Employment</a:t>
                </a:r>
                <a:r>
                  <a:rPr lang="en-US" sz="800" b="1" i="1" baseline="0">
                    <a:latin typeface="Lora" pitchFamily="2" charset="0"/>
                  </a:rPr>
                  <a:t> Income </a:t>
                </a:r>
                <a:endParaRPr lang="en-US" sz="800" b="1" i="1">
                  <a:latin typeface="Lora" pitchFamily="2" charset="0"/>
                </a:endParaRPr>
              </a:p>
            </c:rich>
          </c:tx>
          <c:overlay val="0"/>
          <c:spPr>
            <a:solidFill>
              <a:srgbClr val="FFFF00"/>
            </a:solidFill>
            <a:ln>
              <a:noFill/>
            </a:ln>
            <a:effectLst/>
          </c:spPr>
          <c:txPr>
            <a:bodyPr rot="0" spcFirstLastPara="1" vertOverflow="ellipsis" vert="horz" wrap="square" anchor="ctr" anchorCtr="1"/>
            <a:lstStyle/>
            <a:p>
              <a:pPr>
                <a:defRPr sz="800" b="1" i="1" u="none" strike="noStrike" kern="1200" cap="all" baseline="0">
                  <a:solidFill>
                    <a:schemeClr val="tx1">
                      <a:lumMod val="65000"/>
                      <a:lumOff val="35000"/>
                    </a:schemeClr>
                  </a:solidFill>
                  <a:latin typeface="Lora" pitchFamily="2" charset="0"/>
                  <a:ea typeface="+mn-ea"/>
                  <a:cs typeface="+mn-cs"/>
                </a:defRPr>
              </a:pPr>
              <a:endParaRPr lang="en-US"/>
            </a:p>
          </c:txPr>
        </c:title>
        <c:numFmt formatCode="General" sourceLinked="1"/>
        <c:majorTickMark val="none"/>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800" b="0" i="0" u="none" strike="noStrike" kern="1200" cap="none" spc="20" normalizeH="0" baseline="0">
                <a:solidFill>
                  <a:schemeClr val="tx1">
                    <a:lumMod val="65000"/>
                    <a:lumOff val="35000"/>
                  </a:schemeClr>
                </a:solidFill>
                <a:latin typeface="Lora" pitchFamily="2" charset="0"/>
                <a:ea typeface="+mn-ea"/>
                <a:cs typeface="+mn-cs"/>
              </a:defRPr>
            </a:pPr>
            <a:endParaRPr lang="en-US"/>
          </a:p>
        </c:txPr>
        <c:crossAx val="132187568"/>
        <c:crosses val="autoZero"/>
        <c:crossBetween val="midCat"/>
      </c:valAx>
      <c:valAx>
        <c:axId val="132187568"/>
        <c:scaling>
          <c:orientation val="minMax"/>
        </c:scaling>
        <c:delete val="0"/>
        <c:axPos val="l"/>
        <c:title>
          <c:tx>
            <c:rich>
              <a:bodyPr rot="-5400000" spcFirstLastPara="1" vertOverflow="ellipsis" vert="horz" wrap="square" anchor="ctr" anchorCtr="1"/>
              <a:lstStyle/>
              <a:p>
                <a:pPr>
                  <a:defRPr sz="800" b="1" i="1" u="none" strike="noStrike" kern="1200" cap="all" baseline="0">
                    <a:solidFill>
                      <a:schemeClr val="tx1">
                        <a:lumMod val="65000"/>
                        <a:lumOff val="35000"/>
                      </a:schemeClr>
                    </a:solidFill>
                    <a:latin typeface="Lora" pitchFamily="2" charset="0"/>
                    <a:ea typeface="+mn-ea"/>
                    <a:cs typeface="+mn-cs"/>
                  </a:defRPr>
                </a:pPr>
                <a:r>
                  <a:rPr lang="en-US" sz="800" b="1" i="1">
                    <a:latin typeface="Lora" pitchFamily="2" charset="0"/>
                  </a:rPr>
                  <a:t>Net</a:t>
                </a:r>
                <a:r>
                  <a:rPr lang="en-US" sz="800" b="1" i="1" baseline="0">
                    <a:latin typeface="Lora" pitchFamily="2" charset="0"/>
                  </a:rPr>
                  <a:t> Resources</a:t>
                </a:r>
                <a:endParaRPr lang="en-US" sz="800" b="1" i="1">
                  <a:latin typeface="Lora" pitchFamily="2" charset="0"/>
                </a:endParaRPr>
              </a:p>
            </c:rich>
          </c:tx>
          <c:overlay val="0"/>
          <c:spPr>
            <a:solidFill>
              <a:srgbClr val="FFFF00"/>
            </a:solidFill>
            <a:ln>
              <a:noFill/>
            </a:ln>
            <a:effectLst/>
          </c:spPr>
          <c:txPr>
            <a:bodyPr rot="-5400000" spcFirstLastPara="1" vertOverflow="ellipsis" vert="horz" wrap="square" anchor="ctr" anchorCtr="1"/>
            <a:lstStyle/>
            <a:p>
              <a:pPr>
                <a:defRPr sz="800" b="1" i="1" u="none" strike="noStrike" kern="1200" cap="all" baseline="0">
                  <a:solidFill>
                    <a:schemeClr val="tx1">
                      <a:lumMod val="65000"/>
                      <a:lumOff val="35000"/>
                    </a:schemeClr>
                  </a:solidFill>
                  <a:latin typeface="Lora" pitchFamily="2" charset="0"/>
                  <a:ea typeface="+mn-ea"/>
                  <a:cs typeface="+mn-cs"/>
                </a:defRPr>
              </a:pPr>
              <a:endParaRPr lang="en-US"/>
            </a:p>
          </c:txPr>
        </c:title>
        <c:numFmt formatCode="General" sourceLinked="1"/>
        <c:majorTickMark val="none"/>
        <c:minorTickMark val="none"/>
        <c:tickLblPos val="nextTo"/>
        <c:spPr>
          <a:noFill/>
          <a:ln>
            <a:solidFill>
              <a:schemeClr val="tx1">
                <a:lumMod val="25000"/>
                <a:lumOff val="75000"/>
              </a:schemeClr>
            </a:solidFill>
          </a:ln>
          <a:effectLst/>
        </c:spPr>
        <c:txPr>
          <a:bodyPr rot="-60000000" spcFirstLastPara="1" vertOverflow="ellipsis" vert="horz" wrap="square" anchor="ctr" anchorCtr="1"/>
          <a:lstStyle/>
          <a:p>
            <a:pPr>
              <a:defRPr sz="800" b="0" i="0" u="none" strike="noStrike" kern="1200" spc="20" baseline="0">
                <a:solidFill>
                  <a:schemeClr val="tx1">
                    <a:lumMod val="65000"/>
                    <a:lumOff val="35000"/>
                  </a:schemeClr>
                </a:solidFill>
                <a:latin typeface="Lora" pitchFamily="2" charset="0"/>
                <a:ea typeface="+mn-ea"/>
                <a:cs typeface="+mn-cs"/>
              </a:defRPr>
            </a:pPr>
            <a:endParaRPr lang="en-US"/>
          </a:p>
        </c:txPr>
        <c:crossAx val="13216788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pct5">
      <a:fgClr>
        <a:srgbClr val="92D050"/>
      </a:fgClr>
      <a:bgClr>
        <a:srgbClr val="E2F0D9"/>
      </a:bgClr>
    </a:pattFill>
    <a:ln w="9525" cap="flat" cmpd="sng" algn="ctr">
      <a:no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246375453068374E-2"/>
          <c:y val="6.8598769651401229E-2"/>
          <c:w val="0.91332505311836021"/>
          <c:h val="0.77262232173131473"/>
        </c:manualLayout>
      </c:layout>
      <c:bubbleChart>
        <c:varyColors val="0"/>
        <c:ser>
          <c:idx val="1"/>
          <c:order val="1"/>
          <c:tx>
            <c:strRef>
              <c:f>data2!$A$7</c:f>
              <c:strCache>
                <c:ptCount val="1"/>
                <c:pt idx="0">
                  <c:v>WASHINGTON</c:v>
                </c:pt>
              </c:strCache>
            </c:strRef>
          </c:tx>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1"/>
            <c:invertIfNegative val="0"/>
            <c:bubble3D val="0"/>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FF74-4262-B251-1FDC522CC025}"/>
              </c:ext>
            </c:extLst>
          </c:dPt>
          <c:dPt>
            <c:idx val="2"/>
            <c:invertIfNegative val="0"/>
            <c:bubble3D val="0"/>
            <c:spPr>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4-FF74-4262-B251-1FDC522CC025}"/>
              </c:ext>
            </c:extLst>
          </c:dPt>
          <c:dPt>
            <c:idx val="3"/>
            <c:invertIfNegative val="0"/>
            <c:bubble3D val="0"/>
            <c:spPr>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5-FF74-4262-B251-1FDC522CC025}"/>
              </c:ext>
            </c:extLst>
          </c:dPt>
          <c:dPt>
            <c:idx val="4"/>
            <c:invertIfNegative val="0"/>
            <c:bubble3D val="0"/>
            <c:spPr>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6-FF74-4262-B251-1FDC522CC025}"/>
              </c:ext>
            </c:extLst>
          </c:dPt>
          <c:dPt>
            <c:idx val="5"/>
            <c:invertIfNegative val="0"/>
            <c:bubble3D val="0"/>
            <c:spPr>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FF74-4262-B251-1FDC522CC025}"/>
              </c:ext>
            </c:extLst>
          </c:dPt>
          <c:xVal>
            <c:strRef>
              <c:f>data2!$A$10:$A$15</c:f>
              <c:strCache>
                <c:ptCount val="6"/>
                <c:pt idx="0">
                  <c:v>$10,000 under $25,000</c:v>
                </c:pt>
                <c:pt idx="1">
                  <c:v>$25,000 under $50,000</c:v>
                </c:pt>
                <c:pt idx="2">
                  <c:v>$50,000 under $75,000</c:v>
                </c:pt>
                <c:pt idx="3">
                  <c:v>$75,000 under $100,000</c:v>
                </c:pt>
                <c:pt idx="4">
                  <c:v>$100,000 under $200,000</c:v>
                </c:pt>
                <c:pt idx="5">
                  <c:v>$200,000 or more</c:v>
                </c:pt>
              </c:strCache>
            </c:strRef>
          </c:xVal>
          <c:yVal>
            <c:numRef>
              <c:f>data2!$V$10:$V$15</c:f>
              <c:numCache>
                <c:formatCode>0%</c:formatCode>
                <c:ptCount val="6"/>
                <c:pt idx="0">
                  <c:v>0.23418873182321537</c:v>
                </c:pt>
                <c:pt idx="1">
                  <c:v>0.22820735441675721</c:v>
                </c:pt>
                <c:pt idx="2">
                  <c:v>0.14798515183496494</c:v>
                </c:pt>
                <c:pt idx="3">
                  <c:v>0.1008385885924917</c:v>
                </c:pt>
                <c:pt idx="4">
                  <c:v>0.17276068771543096</c:v>
                </c:pt>
                <c:pt idx="5">
                  <c:v>8.5605702194471445E-2</c:v>
                </c:pt>
              </c:numCache>
            </c:numRef>
          </c:yVal>
          <c:bubbleSize>
            <c:numRef>
              <c:f>data2!$W$10:$W$15</c:f>
              <c:numCache>
                <c:formatCode>0%</c:formatCode>
                <c:ptCount val="6"/>
                <c:pt idx="0">
                  <c:v>3.1084206325200096E-2</c:v>
                </c:pt>
                <c:pt idx="1">
                  <c:v>8.7609721307397553E-2</c:v>
                </c:pt>
                <c:pt idx="2">
                  <c:v>9.5537459343510725E-2</c:v>
                </c:pt>
                <c:pt idx="3">
                  <c:v>9.1531107760894403E-2</c:v>
                </c:pt>
                <c:pt idx="4">
                  <c:v>0.24878618385947901</c:v>
                </c:pt>
                <c:pt idx="5">
                  <c:v>0.45871129223939661</c:v>
                </c:pt>
              </c:numCache>
            </c:numRef>
          </c:bubbleSize>
          <c:bubble3D val="0"/>
          <c:extLst>
            <c:ext xmlns:c16="http://schemas.microsoft.com/office/drawing/2014/chart" uri="{C3380CC4-5D6E-409C-BE32-E72D297353CC}">
              <c16:uniqueId val="{00000000-FF74-4262-B251-1FDC522CC025}"/>
            </c:ext>
          </c:extLst>
        </c:ser>
        <c:dLbls>
          <c:showLegendKey val="0"/>
          <c:showVal val="0"/>
          <c:showCatName val="0"/>
          <c:showSerName val="0"/>
          <c:showPercent val="0"/>
          <c:showBubbleSize val="0"/>
        </c:dLbls>
        <c:bubbleScale val="100"/>
        <c:showNegBubbles val="0"/>
        <c:axId val="958769168"/>
        <c:axId val="958770000"/>
        <c:extLst>
          <c:ext xmlns:c15="http://schemas.microsoft.com/office/drawing/2012/chart" uri="{02D57815-91ED-43cb-92C2-25804820EDAC}">
            <c15:filteredBubbleSeries>
              <c15:ser>
                <c:idx val="0"/>
                <c:order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yVal>
                  <c:numRef>
                    <c:extLst>
                      <c:ext uri="{02D57815-91ED-43cb-92C2-25804820EDAC}">
                        <c15:formulaRef>
                          <c15:sqref>data2!$A$7</c15:sqref>
                        </c15:formulaRef>
                      </c:ext>
                    </c:extLst>
                    <c:numCache>
                      <c:formatCode>00000</c:formatCode>
                      <c:ptCount val="1"/>
                      <c:pt idx="0">
                        <c:v>0</c:v>
                      </c:pt>
                    </c:numCache>
                  </c:numRef>
                </c:yVal>
                <c:bubbleSize>
                  <c:numLit>
                    <c:formatCode>General</c:formatCode>
                    <c:ptCount val="1"/>
                    <c:pt idx="0">
                      <c:v>1</c:v>
                    </c:pt>
                  </c:numLit>
                </c:bubbleSize>
                <c:bubble3D val="0"/>
                <c:extLst>
                  <c:ext xmlns:c16="http://schemas.microsoft.com/office/drawing/2014/chart" uri="{C3380CC4-5D6E-409C-BE32-E72D297353CC}">
                    <c16:uniqueId val="{00000001-FF74-4262-B251-1FDC522CC025}"/>
                  </c:ext>
                </c:extLst>
              </c15:ser>
            </c15:filteredBubbleSeries>
          </c:ext>
        </c:extLst>
      </c:bubbleChart>
      <c:valAx>
        <c:axId val="9587691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rgbClr val="E2F0D9"/>
                </a:solidFill>
                <a:latin typeface="Lora" pitchFamily="2" charset="0"/>
                <a:ea typeface="+mn-ea"/>
                <a:cs typeface="+mn-cs"/>
              </a:defRPr>
            </a:pPr>
            <a:endParaRPr lang="en-US"/>
          </a:p>
        </c:txPr>
        <c:crossAx val="958770000"/>
        <c:crosses val="autoZero"/>
        <c:crossBetween val="midCat"/>
      </c:valAx>
      <c:valAx>
        <c:axId val="9587700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solidFill>
                <a:latin typeface="Lora" pitchFamily="2" charset="0"/>
                <a:ea typeface="+mn-ea"/>
                <a:cs typeface="+mn-cs"/>
              </a:defRPr>
            </a:pPr>
            <a:endParaRPr lang="en-US"/>
          </a:p>
        </c:txPr>
        <c:crossAx val="958769168"/>
        <c:crosses val="autoZero"/>
        <c:crossBetween val="midCat"/>
      </c:valAx>
      <c:spPr>
        <a:noFill/>
        <a:ln>
          <a:noFill/>
        </a:ln>
        <a:effectLst/>
      </c:spPr>
    </c:plotArea>
    <c:plotVisOnly val="1"/>
    <c:dispBlanksAs val="gap"/>
    <c:showDLblsOverMax val="0"/>
  </c:chart>
  <c:spPr>
    <a:noFill/>
    <a:ln>
      <a:solidFill>
        <a:schemeClr val="tx1"/>
      </a:solidFill>
    </a:ln>
    <a:effectLst/>
  </c:spPr>
  <c:txPr>
    <a:bodyPr/>
    <a:lstStyle/>
    <a:p>
      <a:pPr>
        <a:defRPr sz="1000" b="1">
          <a:latin typeface="Lora" pitchFamily="2"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a:solidFill>
          <a:schemeClr val="tx1">
            <a:lumMod val="15000"/>
            <a:lumOff val="85000"/>
          </a:schemeClr>
        </a:solidFill>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19050" cap="rnd">
        <a:solidFill>
          <a:schemeClr val="phClr">
            <a:alpha val="60000"/>
          </a:schemeClr>
        </a:solidFill>
        <a:round/>
      </a:ln>
    </cs:spPr>
  </cs:dataPointLine>
  <cs:dataPointMarker>
    <cs:lnRef idx="0">
      <cs:styleClr val="auto"/>
    </cs:lnRef>
    <cs:fillRef idx="0">
      <cs:styleClr val="auto"/>
    </cs:fillRef>
    <cs:effectRef idx="0"/>
    <cs:fontRef idx="minor">
      <a:schemeClr val="dk1"/>
    </cs:fontRef>
    <cs:spPr>
      <a:solidFill>
        <a:schemeClr val="lt1"/>
      </a:solidFill>
      <a:ln w="38100">
        <a:solidFill>
          <a:schemeClr val="phClr">
            <a:alpha val="60000"/>
          </a:schemeClr>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15000"/>
            <a:lumOff val="8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a:solidFill>
          <a:schemeClr val="tx1">
            <a:lumMod val="15000"/>
            <a:lumOff val="85000"/>
          </a:schemeClr>
        </a:solidFill>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a:solidFill>
          <a:schemeClr val="tx1">
            <a:lumMod val="25000"/>
            <a:lumOff val="75000"/>
          </a:schemeClr>
        </a:solidFill>
      </a:ln>
    </cs:spPr>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0F7A16-3F11-4B7C-AE48-2393E8CF5737}" type="doc">
      <dgm:prSet loTypeId="urn:microsoft.com/office/officeart/2005/8/layout/hProcess4" loCatId="process" qsTypeId="urn:microsoft.com/office/officeart/2005/8/quickstyle/simple1" qsCatId="simple" csTypeId="urn:microsoft.com/office/officeart/2005/8/colors/accent2_2" csCatId="accent2" phldr="1"/>
      <dgm:spPr/>
      <dgm:t>
        <a:bodyPr/>
        <a:lstStyle/>
        <a:p>
          <a:endParaRPr lang="en-US"/>
        </a:p>
      </dgm:t>
    </dgm:pt>
    <dgm:pt modelId="{7C5A2B5A-2122-4DD9-AD2F-9F500B7296A3}">
      <dgm:prSet phldrT="[Text]" custT="1"/>
      <dgm:spPr/>
      <dgm:t>
        <a:bodyPr/>
        <a:lstStyle/>
        <a:p>
          <a:r>
            <a:rPr lang="en-US" sz="1200" b="1" i="1" dirty="0">
              <a:latin typeface="Lora" pitchFamily="2" charset="0"/>
            </a:rPr>
            <a:t>Quantitative</a:t>
          </a:r>
        </a:p>
      </dgm:t>
    </dgm:pt>
    <dgm:pt modelId="{0EE36F23-1864-41BA-982E-C45D75D5DB06}" type="parTrans" cxnId="{FF4C62E5-04D3-448E-A727-174D477933E6}">
      <dgm:prSet/>
      <dgm:spPr/>
      <dgm:t>
        <a:bodyPr/>
        <a:lstStyle/>
        <a:p>
          <a:endParaRPr lang="en-US" sz="1200" b="1" i="1">
            <a:latin typeface="Lora" pitchFamily="2" charset="0"/>
          </a:endParaRPr>
        </a:p>
      </dgm:t>
    </dgm:pt>
    <dgm:pt modelId="{C85ABA81-DFBE-4A02-9578-5DE79FAF4CCE}" type="sibTrans" cxnId="{FF4C62E5-04D3-448E-A727-174D477933E6}">
      <dgm:prSet/>
      <dgm:spPr/>
      <dgm:t>
        <a:bodyPr/>
        <a:lstStyle/>
        <a:p>
          <a:endParaRPr lang="en-US" sz="1200" b="1" i="1">
            <a:latin typeface="Lora" pitchFamily="2" charset="0"/>
          </a:endParaRPr>
        </a:p>
      </dgm:t>
    </dgm:pt>
    <dgm:pt modelId="{DC501EEC-3CD5-4950-8A8F-955039A22B10}">
      <dgm:prSet phldrT="[Text]" custT="1"/>
      <dgm:spPr/>
      <dgm:t>
        <a:bodyPr/>
        <a:lstStyle/>
        <a:p>
          <a:pPr>
            <a:lnSpc>
              <a:spcPct val="150000"/>
            </a:lnSpc>
          </a:pPr>
          <a:r>
            <a:rPr lang="en-US" sz="1000" b="1" i="1" dirty="0">
              <a:latin typeface="Lora" pitchFamily="2" charset="0"/>
            </a:rPr>
            <a:t>Self-Sufficiency Calculator (at entry)</a:t>
          </a:r>
        </a:p>
      </dgm:t>
    </dgm:pt>
    <dgm:pt modelId="{17FDEF26-94EA-47EC-AD95-F19613132915}" type="parTrans" cxnId="{FD96B974-B140-4D60-8885-B7FF01398A34}">
      <dgm:prSet/>
      <dgm:spPr/>
      <dgm:t>
        <a:bodyPr/>
        <a:lstStyle/>
        <a:p>
          <a:endParaRPr lang="en-US" sz="1200" b="1" i="1">
            <a:latin typeface="Lora" pitchFamily="2" charset="0"/>
          </a:endParaRPr>
        </a:p>
      </dgm:t>
    </dgm:pt>
    <dgm:pt modelId="{821B967C-85F7-49CA-A51B-A42A09F335F7}" type="sibTrans" cxnId="{FD96B974-B140-4D60-8885-B7FF01398A34}">
      <dgm:prSet/>
      <dgm:spPr/>
      <dgm:t>
        <a:bodyPr/>
        <a:lstStyle/>
        <a:p>
          <a:endParaRPr lang="en-US" sz="1200" b="1" i="1">
            <a:latin typeface="Lora" pitchFamily="2" charset="0"/>
          </a:endParaRPr>
        </a:p>
      </dgm:t>
    </dgm:pt>
    <dgm:pt modelId="{320008DF-3E83-484F-9E7A-D4C15342BAE9}">
      <dgm:prSet phldrT="[Text]" custT="1"/>
      <dgm:spPr/>
      <dgm:t>
        <a:bodyPr/>
        <a:lstStyle/>
        <a:p>
          <a:pPr>
            <a:lnSpc>
              <a:spcPct val="150000"/>
            </a:lnSpc>
          </a:pPr>
          <a:r>
            <a:rPr lang="en-US" sz="1000" b="1" i="1" dirty="0">
              <a:latin typeface="Lora" pitchFamily="2" charset="0"/>
            </a:rPr>
            <a:t>ETO data (at entry)</a:t>
          </a:r>
        </a:p>
      </dgm:t>
    </dgm:pt>
    <dgm:pt modelId="{4A0EBBF0-AF6E-4778-993D-6D994346016C}" type="parTrans" cxnId="{A155E988-D538-473F-B43F-3373D1EF5E97}">
      <dgm:prSet/>
      <dgm:spPr/>
      <dgm:t>
        <a:bodyPr/>
        <a:lstStyle/>
        <a:p>
          <a:endParaRPr lang="en-US" sz="1200" b="1" i="1">
            <a:latin typeface="Lora" pitchFamily="2" charset="0"/>
          </a:endParaRPr>
        </a:p>
      </dgm:t>
    </dgm:pt>
    <dgm:pt modelId="{7C88A3EB-DC6D-4013-B563-C0DFEE5ABFD3}" type="sibTrans" cxnId="{A155E988-D538-473F-B43F-3373D1EF5E97}">
      <dgm:prSet/>
      <dgm:spPr/>
      <dgm:t>
        <a:bodyPr/>
        <a:lstStyle/>
        <a:p>
          <a:endParaRPr lang="en-US" sz="1200" b="1" i="1">
            <a:latin typeface="Lora" pitchFamily="2" charset="0"/>
          </a:endParaRPr>
        </a:p>
      </dgm:t>
    </dgm:pt>
    <dgm:pt modelId="{6F6E4D2A-6D4E-40C5-ABBC-480159E07856}">
      <dgm:prSet phldrT="[Text]" custT="1"/>
      <dgm:spPr/>
      <dgm:t>
        <a:bodyPr/>
        <a:lstStyle/>
        <a:p>
          <a:r>
            <a:rPr lang="en-US" sz="1200" b="1" i="1" dirty="0">
              <a:latin typeface="Lora" pitchFamily="2" charset="0"/>
            </a:rPr>
            <a:t>Mix</a:t>
          </a:r>
        </a:p>
      </dgm:t>
    </dgm:pt>
    <dgm:pt modelId="{1EBB0E22-C718-4BA4-A006-18311EC245D5}" type="parTrans" cxnId="{B1A8BEB0-55DD-4A7D-BA15-492D9DE935CF}">
      <dgm:prSet/>
      <dgm:spPr/>
      <dgm:t>
        <a:bodyPr/>
        <a:lstStyle/>
        <a:p>
          <a:endParaRPr lang="en-US" sz="1200" b="1" i="1">
            <a:latin typeface="Lora" pitchFamily="2" charset="0"/>
          </a:endParaRPr>
        </a:p>
      </dgm:t>
    </dgm:pt>
    <dgm:pt modelId="{7EF2CC0C-917A-4B01-973D-71551F0F8B13}" type="sibTrans" cxnId="{B1A8BEB0-55DD-4A7D-BA15-492D9DE935CF}">
      <dgm:prSet/>
      <dgm:spPr/>
      <dgm:t>
        <a:bodyPr/>
        <a:lstStyle/>
        <a:p>
          <a:endParaRPr lang="en-US" sz="1200" b="1" i="1">
            <a:latin typeface="Lora" pitchFamily="2" charset="0"/>
          </a:endParaRPr>
        </a:p>
      </dgm:t>
    </dgm:pt>
    <dgm:pt modelId="{5E251A65-700F-4370-8F2E-AEC972287DAB}">
      <dgm:prSet phldrT="[Text]" custT="1"/>
      <dgm:spPr/>
      <dgm:t>
        <a:bodyPr/>
        <a:lstStyle/>
        <a:p>
          <a:pPr>
            <a:lnSpc>
              <a:spcPct val="150000"/>
            </a:lnSpc>
          </a:pPr>
          <a:r>
            <a:rPr lang="en-US" sz="1000" b="1" i="1" dirty="0">
              <a:latin typeface="Lora" pitchFamily="2" charset="0"/>
            </a:rPr>
            <a:t>Pre-Survey</a:t>
          </a:r>
        </a:p>
      </dgm:t>
    </dgm:pt>
    <dgm:pt modelId="{3E8A76E8-2148-440F-AEEB-4A1F9C13DC02}" type="parTrans" cxnId="{A384771D-E29B-480A-B792-FDE059ACA19B}">
      <dgm:prSet/>
      <dgm:spPr/>
      <dgm:t>
        <a:bodyPr/>
        <a:lstStyle/>
        <a:p>
          <a:endParaRPr lang="en-US" sz="1200" b="1" i="1">
            <a:latin typeface="Lora" pitchFamily="2" charset="0"/>
          </a:endParaRPr>
        </a:p>
      </dgm:t>
    </dgm:pt>
    <dgm:pt modelId="{79957CA8-A301-4430-BAD9-E104C64E09EF}" type="sibTrans" cxnId="{A384771D-E29B-480A-B792-FDE059ACA19B}">
      <dgm:prSet/>
      <dgm:spPr/>
      <dgm:t>
        <a:bodyPr/>
        <a:lstStyle/>
        <a:p>
          <a:endParaRPr lang="en-US" sz="1200" b="1" i="1">
            <a:latin typeface="Lora" pitchFamily="2" charset="0"/>
          </a:endParaRPr>
        </a:p>
      </dgm:t>
    </dgm:pt>
    <dgm:pt modelId="{3CBE7D11-147E-4F45-904C-1CC1D08F0B65}">
      <dgm:prSet phldrT="[Text]" custT="1"/>
      <dgm:spPr/>
      <dgm:t>
        <a:bodyPr/>
        <a:lstStyle/>
        <a:p>
          <a:pPr>
            <a:lnSpc>
              <a:spcPct val="150000"/>
            </a:lnSpc>
          </a:pPr>
          <a:r>
            <a:rPr lang="en-US" sz="1000" b="1" i="1" dirty="0">
              <a:latin typeface="Lora" pitchFamily="2" charset="0"/>
            </a:rPr>
            <a:t>Focus Group Session 1</a:t>
          </a:r>
        </a:p>
      </dgm:t>
    </dgm:pt>
    <dgm:pt modelId="{FA9241BB-C8C6-44B6-AB67-F126DC39C639}" type="parTrans" cxnId="{460E2D91-3A55-4149-8741-F40AAB531970}">
      <dgm:prSet/>
      <dgm:spPr/>
      <dgm:t>
        <a:bodyPr/>
        <a:lstStyle/>
        <a:p>
          <a:endParaRPr lang="en-US" sz="1200" b="1" i="1">
            <a:latin typeface="Lora" pitchFamily="2" charset="0"/>
          </a:endParaRPr>
        </a:p>
      </dgm:t>
    </dgm:pt>
    <dgm:pt modelId="{A6E0558A-1B2D-401D-B934-0C6F3EF4917E}" type="sibTrans" cxnId="{460E2D91-3A55-4149-8741-F40AAB531970}">
      <dgm:prSet/>
      <dgm:spPr/>
      <dgm:t>
        <a:bodyPr/>
        <a:lstStyle/>
        <a:p>
          <a:endParaRPr lang="en-US" sz="1200" b="1" i="1">
            <a:latin typeface="Lora" pitchFamily="2" charset="0"/>
          </a:endParaRPr>
        </a:p>
      </dgm:t>
    </dgm:pt>
    <dgm:pt modelId="{09D2C3F6-62BC-4295-B204-E290CA2BB7BE}">
      <dgm:prSet phldrT="[Text]" custT="1"/>
      <dgm:spPr/>
      <dgm:t>
        <a:bodyPr/>
        <a:lstStyle/>
        <a:p>
          <a:r>
            <a:rPr lang="en-US" sz="1200" b="1" i="1" dirty="0">
              <a:latin typeface="Lora" pitchFamily="2" charset="0"/>
            </a:rPr>
            <a:t>Quantitative</a:t>
          </a:r>
        </a:p>
      </dgm:t>
    </dgm:pt>
    <dgm:pt modelId="{F2205E9B-A9F7-4D1F-8F55-F37B57CFA935}" type="parTrans" cxnId="{5C20E681-FE6B-4E67-80E5-5B48B6AAC8FF}">
      <dgm:prSet/>
      <dgm:spPr/>
      <dgm:t>
        <a:bodyPr/>
        <a:lstStyle/>
        <a:p>
          <a:endParaRPr lang="en-US" sz="1200" b="1" i="1">
            <a:latin typeface="Lora" pitchFamily="2" charset="0"/>
          </a:endParaRPr>
        </a:p>
      </dgm:t>
    </dgm:pt>
    <dgm:pt modelId="{7F6C915B-8692-4EDC-A411-42919D205E15}" type="sibTrans" cxnId="{5C20E681-FE6B-4E67-80E5-5B48B6AAC8FF}">
      <dgm:prSet/>
      <dgm:spPr/>
      <dgm:t>
        <a:bodyPr/>
        <a:lstStyle/>
        <a:p>
          <a:endParaRPr lang="en-US" sz="1200" b="1" i="1">
            <a:latin typeface="Lora" pitchFamily="2" charset="0"/>
          </a:endParaRPr>
        </a:p>
      </dgm:t>
    </dgm:pt>
    <dgm:pt modelId="{42488609-3AA8-4B1E-9E7C-992E97C3E92F}">
      <dgm:prSet phldrT="[Text]" custT="1"/>
      <dgm:spPr/>
      <dgm:t>
        <a:bodyPr/>
        <a:lstStyle/>
        <a:p>
          <a:pPr>
            <a:lnSpc>
              <a:spcPct val="150000"/>
            </a:lnSpc>
          </a:pPr>
          <a:r>
            <a:rPr lang="en-US" sz="1000" b="1" i="1" dirty="0">
              <a:latin typeface="Lora" pitchFamily="2" charset="0"/>
            </a:rPr>
            <a:t>Self-Sufficiency Calculator (at exit)</a:t>
          </a:r>
        </a:p>
      </dgm:t>
    </dgm:pt>
    <dgm:pt modelId="{05944807-C701-481A-B8CF-4E72F3FE7838}" type="parTrans" cxnId="{2779E893-6892-42A2-881C-C1F03DE3BAC1}">
      <dgm:prSet/>
      <dgm:spPr/>
      <dgm:t>
        <a:bodyPr/>
        <a:lstStyle/>
        <a:p>
          <a:endParaRPr lang="en-US" sz="1200" b="1" i="1">
            <a:latin typeface="Lora" pitchFamily="2" charset="0"/>
          </a:endParaRPr>
        </a:p>
      </dgm:t>
    </dgm:pt>
    <dgm:pt modelId="{6A4718A3-4473-4ECA-8A2C-02AE619B2254}" type="sibTrans" cxnId="{2779E893-6892-42A2-881C-C1F03DE3BAC1}">
      <dgm:prSet/>
      <dgm:spPr/>
      <dgm:t>
        <a:bodyPr/>
        <a:lstStyle/>
        <a:p>
          <a:endParaRPr lang="en-US" sz="1200" b="1" i="1">
            <a:latin typeface="Lora" pitchFamily="2" charset="0"/>
          </a:endParaRPr>
        </a:p>
      </dgm:t>
    </dgm:pt>
    <dgm:pt modelId="{2B861E65-D4BD-4A84-9D72-B5304549D5BF}">
      <dgm:prSet phldrT="[Text]" custT="1"/>
      <dgm:spPr/>
      <dgm:t>
        <a:bodyPr/>
        <a:lstStyle/>
        <a:p>
          <a:pPr>
            <a:lnSpc>
              <a:spcPct val="150000"/>
            </a:lnSpc>
          </a:pPr>
          <a:endParaRPr lang="en-US" sz="1000" b="1" i="1">
            <a:latin typeface="Lora" pitchFamily="2" charset="0"/>
          </a:endParaRPr>
        </a:p>
      </dgm:t>
    </dgm:pt>
    <dgm:pt modelId="{F9B9CBDF-9DCC-450C-B5BE-95DE53BCA386}" type="parTrans" cxnId="{CAF48037-CC48-400F-9EB5-4A3889672830}">
      <dgm:prSet/>
      <dgm:spPr/>
      <dgm:t>
        <a:bodyPr/>
        <a:lstStyle/>
        <a:p>
          <a:endParaRPr lang="en-US" sz="1200" b="1" i="1">
            <a:latin typeface="Lora" pitchFamily="2" charset="0"/>
          </a:endParaRPr>
        </a:p>
      </dgm:t>
    </dgm:pt>
    <dgm:pt modelId="{296718BC-AF89-460E-B1A8-102D57B8BBA4}" type="sibTrans" cxnId="{CAF48037-CC48-400F-9EB5-4A3889672830}">
      <dgm:prSet/>
      <dgm:spPr/>
      <dgm:t>
        <a:bodyPr/>
        <a:lstStyle/>
        <a:p>
          <a:endParaRPr lang="en-US" sz="1200" b="1" i="1">
            <a:latin typeface="Lora" pitchFamily="2" charset="0"/>
          </a:endParaRPr>
        </a:p>
      </dgm:t>
    </dgm:pt>
    <dgm:pt modelId="{92F72FCC-D897-4FFE-B69A-E99F3BAA3205}">
      <dgm:prSet custT="1"/>
      <dgm:spPr/>
      <dgm:t>
        <a:bodyPr/>
        <a:lstStyle/>
        <a:p>
          <a:r>
            <a:rPr lang="en-US" sz="1200" b="1" i="1" dirty="0">
              <a:latin typeface="Lora" pitchFamily="2" charset="0"/>
            </a:rPr>
            <a:t>Mix</a:t>
          </a:r>
        </a:p>
      </dgm:t>
    </dgm:pt>
    <dgm:pt modelId="{10BB9C25-FA5B-49CC-886F-3CA184379B4D}" type="parTrans" cxnId="{97A9C26C-3936-42F4-809A-2B0CE56A344C}">
      <dgm:prSet/>
      <dgm:spPr/>
      <dgm:t>
        <a:bodyPr/>
        <a:lstStyle/>
        <a:p>
          <a:endParaRPr lang="en-US" sz="1200" b="1" i="1">
            <a:latin typeface="Lora" pitchFamily="2" charset="0"/>
          </a:endParaRPr>
        </a:p>
      </dgm:t>
    </dgm:pt>
    <dgm:pt modelId="{7267DD17-76A5-4CF3-BD99-A21939280E5A}" type="sibTrans" cxnId="{97A9C26C-3936-42F4-809A-2B0CE56A344C}">
      <dgm:prSet/>
      <dgm:spPr/>
      <dgm:t>
        <a:bodyPr/>
        <a:lstStyle/>
        <a:p>
          <a:endParaRPr lang="en-US" sz="1200" b="1" i="1">
            <a:latin typeface="Lora" pitchFamily="2" charset="0"/>
          </a:endParaRPr>
        </a:p>
      </dgm:t>
    </dgm:pt>
    <dgm:pt modelId="{A4716AD8-D648-47F7-85EE-F19B960B4B13}">
      <dgm:prSet custT="1"/>
      <dgm:spPr/>
      <dgm:t>
        <a:bodyPr/>
        <a:lstStyle/>
        <a:p>
          <a:pPr>
            <a:lnSpc>
              <a:spcPct val="150000"/>
            </a:lnSpc>
          </a:pPr>
          <a:r>
            <a:rPr lang="en-US" sz="1000" b="1" i="1" dirty="0">
              <a:latin typeface="Lora" pitchFamily="2" charset="0"/>
            </a:rPr>
            <a:t>ETO data (at exit)</a:t>
          </a:r>
        </a:p>
      </dgm:t>
    </dgm:pt>
    <dgm:pt modelId="{6842B3E6-E2BE-46A6-8D0C-6A136D9E499D}" type="parTrans" cxnId="{3242CACD-FD5B-4E6E-AD3F-2C47373D204B}">
      <dgm:prSet/>
      <dgm:spPr/>
      <dgm:t>
        <a:bodyPr/>
        <a:lstStyle/>
        <a:p>
          <a:endParaRPr lang="en-US"/>
        </a:p>
      </dgm:t>
    </dgm:pt>
    <dgm:pt modelId="{0A215AB2-851A-40E3-8F21-C80FAE8CF1B4}" type="sibTrans" cxnId="{3242CACD-FD5B-4E6E-AD3F-2C47373D204B}">
      <dgm:prSet/>
      <dgm:spPr/>
      <dgm:t>
        <a:bodyPr/>
        <a:lstStyle/>
        <a:p>
          <a:endParaRPr lang="en-US"/>
        </a:p>
      </dgm:t>
    </dgm:pt>
    <dgm:pt modelId="{BE309043-53C5-4428-A9A3-B4908D8EAFDD}">
      <dgm:prSet custT="1"/>
      <dgm:spPr/>
      <dgm:t>
        <a:bodyPr/>
        <a:lstStyle/>
        <a:p>
          <a:pPr>
            <a:lnSpc>
              <a:spcPct val="150000"/>
            </a:lnSpc>
          </a:pPr>
          <a:r>
            <a:rPr lang="en-US" sz="1000" b="1" i="1" dirty="0">
              <a:latin typeface="Lora" pitchFamily="2" charset="0"/>
            </a:rPr>
            <a:t>Post-Survey</a:t>
          </a:r>
          <a:endParaRPr lang="en-US" sz="1000" dirty="0"/>
        </a:p>
      </dgm:t>
    </dgm:pt>
    <dgm:pt modelId="{91AB91B0-FC1A-424E-BDC7-4BB46C3B5096}" type="parTrans" cxnId="{F662DF47-249A-4431-B0AE-696D181DAF29}">
      <dgm:prSet/>
      <dgm:spPr/>
      <dgm:t>
        <a:bodyPr/>
        <a:lstStyle/>
        <a:p>
          <a:endParaRPr lang="en-US"/>
        </a:p>
      </dgm:t>
    </dgm:pt>
    <dgm:pt modelId="{00EB003C-AE4E-4D37-9C97-2F1162BE6519}" type="sibTrans" cxnId="{F662DF47-249A-4431-B0AE-696D181DAF29}">
      <dgm:prSet/>
      <dgm:spPr/>
      <dgm:t>
        <a:bodyPr/>
        <a:lstStyle/>
        <a:p>
          <a:endParaRPr lang="en-US"/>
        </a:p>
      </dgm:t>
    </dgm:pt>
    <dgm:pt modelId="{92991F24-D87E-4302-96EF-DD5B97B89E15}">
      <dgm:prSet custT="1"/>
      <dgm:spPr/>
      <dgm:t>
        <a:bodyPr/>
        <a:lstStyle/>
        <a:p>
          <a:pPr>
            <a:lnSpc>
              <a:spcPct val="150000"/>
            </a:lnSpc>
          </a:pPr>
          <a:r>
            <a:rPr lang="en-US" sz="1000" b="1" i="1" dirty="0">
              <a:latin typeface="Lora" pitchFamily="2" charset="0"/>
            </a:rPr>
            <a:t>Focus Group Session 2</a:t>
          </a:r>
        </a:p>
      </dgm:t>
    </dgm:pt>
    <dgm:pt modelId="{599BD427-0915-43E2-8A62-F6A0F46E765E}" type="parTrans" cxnId="{54E16575-8987-4651-B65A-7ECF04C26ED4}">
      <dgm:prSet/>
      <dgm:spPr/>
      <dgm:t>
        <a:bodyPr/>
        <a:lstStyle/>
        <a:p>
          <a:endParaRPr lang="en-US"/>
        </a:p>
      </dgm:t>
    </dgm:pt>
    <dgm:pt modelId="{BD39FEB7-B7FF-4C0E-9844-CC92B6BF6422}" type="sibTrans" cxnId="{54E16575-8987-4651-B65A-7ECF04C26ED4}">
      <dgm:prSet/>
      <dgm:spPr/>
      <dgm:t>
        <a:bodyPr/>
        <a:lstStyle/>
        <a:p>
          <a:endParaRPr lang="en-US"/>
        </a:p>
      </dgm:t>
    </dgm:pt>
    <dgm:pt modelId="{D5AD8218-98AA-4844-BD6D-D61B5698119F}" type="pres">
      <dgm:prSet presAssocID="{2F0F7A16-3F11-4B7C-AE48-2393E8CF5737}" presName="Name0" presStyleCnt="0">
        <dgm:presLayoutVars>
          <dgm:dir/>
          <dgm:animLvl val="lvl"/>
          <dgm:resizeHandles val="exact"/>
        </dgm:presLayoutVars>
      </dgm:prSet>
      <dgm:spPr/>
    </dgm:pt>
    <dgm:pt modelId="{7D0D510A-D7DD-407F-8E28-1F04EBE9FD9D}" type="pres">
      <dgm:prSet presAssocID="{2F0F7A16-3F11-4B7C-AE48-2393E8CF5737}" presName="tSp" presStyleCnt="0"/>
      <dgm:spPr/>
    </dgm:pt>
    <dgm:pt modelId="{D51FAF3B-133C-457F-BD3B-083BD4424E51}" type="pres">
      <dgm:prSet presAssocID="{2F0F7A16-3F11-4B7C-AE48-2393E8CF5737}" presName="bSp" presStyleCnt="0"/>
      <dgm:spPr/>
    </dgm:pt>
    <dgm:pt modelId="{CE667074-810B-4496-A60D-69C1D20D6C6C}" type="pres">
      <dgm:prSet presAssocID="{2F0F7A16-3F11-4B7C-AE48-2393E8CF5737}" presName="process" presStyleCnt="0"/>
      <dgm:spPr/>
    </dgm:pt>
    <dgm:pt modelId="{23364C41-52FE-4D4B-98B1-8084CCFA7186}" type="pres">
      <dgm:prSet presAssocID="{7C5A2B5A-2122-4DD9-AD2F-9F500B7296A3}" presName="composite1" presStyleCnt="0"/>
      <dgm:spPr/>
    </dgm:pt>
    <dgm:pt modelId="{C6F3CC65-87CC-41B7-87CC-D52E25BECEF9}" type="pres">
      <dgm:prSet presAssocID="{7C5A2B5A-2122-4DD9-AD2F-9F500B7296A3}" presName="dummyNode1" presStyleLbl="node1" presStyleIdx="0" presStyleCnt="4"/>
      <dgm:spPr/>
    </dgm:pt>
    <dgm:pt modelId="{8BF20512-650E-452E-96E0-C2DC41B00531}" type="pres">
      <dgm:prSet presAssocID="{7C5A2B5A-2122-4DD9-AD2F-9F500B7296A3}" presName="childNode1" presStyleLbl="bgAcc1" presStyleIdx="0" presStyleCnt="4" custScaleX="182582" custScaleY="129151" custLinFactNeighborX="3051" custLinFactNeighborY="-2157">
        <dgm:presLayoutVars>
          <dgm:bulletEnabled val="1"/>
        </dgm:presLayoutVars>
      </dgm:prSet>
      <dgm:spPr/>
    </dgm:pt>
    <dgm:pt modelId="{46878990-E9B7-4862-811D-C63926F14FD2}" type="pres">
      <dgm:prSet presAssocID="{7C5A2B5A-2122-4DD9-AD2F-9F500B7296A3}" presName="childNode1tx" presStyleLbl="bgAcc1" presStyleIdx="0" presStyleCnt="4">
        <dgm:presLayoutVars>
          <dgm:bulletEnabled val="1"/>
        </dgm:presLayoutVars>
      </dgm:prSet>
      <dgm:spPr/>
    </dgm:pt>
    <dgm:pt modelId="{77F4A5F1-0725-4A35-9F53-BB482B3BBCF3}" type="pres">
      <dgm:prSet presAssocID="{7C5A2B5A-2122-4DD9-AD2F-9F500B7296A3}" presName="parentNode1" presStyleLbl="node1" presStyleIdx="0" presStyleCnt="4" custScaleX="108747" custScaleY="72973" custLinFactNeighborX="-8526" custLinFactNeighborY="40295">
        <dgm:presLayoutVars>
          <dgm:chMax val="1"/>
          <dgm:bulletEnabled val="1"/>
        </dgm:presLayoutVars>
      </dgm:prSet>
      <dgm:spPr/>
    </dgm:pt>
    <dgm:pt modelId="{4586D019-0EF1-4607-B9D8-B97244F7E0BF}" type="pres">
      <dgm:prSet presAssocID="{7C5A2B5A-2122-4DD9-AD2F-9F500B7296A3}" presName="connSite1" presStyleCnt="0"/>
      <dgm:spPr/>
    </dgm:pt>
    <dgm:pt modelId="{CCA53F02-9903-4EBF-9B04-75C64C776718}" type="pres">
      <dgm:prSet presAssocID="{C85ABA81-DFBE-4A02-9578-5DE79FAF4CCE}" presName="Name9" presStyleLbl="sibTrans2D1" presStyleIdx="0" presStyleCnt="3"/>
      <dgm:spPr/>
    </dgm:pt>
    <dgm:pt modelId="{BBBD8841-2D22-40C3-AC4D-2D6739586792}" type="pres">
      <dgm:prSet presAssocID="{6F6E4D2A-6D4E-40C5-ABBC-480159E07856}" presName="composite2" presStyleCnt="0"/>
      <dgm:spPr/>
    </dgm:pt>
    <dgm:pt modelId="{A5D3D3F0-3654-45E3-BA14-B5E2D55EF096}" type="pres">
      <dgm:prSet presAssocID="{6F6E4D2A-6D4E-40C5-ABBC-480159E07856}" presName="dummyNode2" presStyleLbl="node1" presStyleIdx="0" presStyleCnt="4"/>
      <dgm:spPr/>
    </dgm:pt>
    <dgm:pt modelId="{06D6684B-2237-417F-A2EA-C0FE6EF634D8}" type="pres">
      <dgm:prSet presAssocID="{6F6E4D2A-6D4E-40C5-ABBC-480159E07856}" presName="childNode2" presStyleLbl="bgAcc1" presStyleIdx="1" presStyleCnt="4" custScaleX="161758" custScaleY="130966" custLinFactNeighborX="1538" custLinFactNeighborY="-879">
        <dgm:presLayoutVars>
          <dgm:bulletEnabled val="1"/>
        </dgm:presLayoutVars>
      </dgm:prSet>
      <dgm:spPr/>
    </dgm:pt>
    <dgm:pt modelId="{694C9D1A-BA7C-4EDF-8220-EFBFA9D9E952}" type="pres">
      <dgm:prSet presAssocID="{6F6E4D2A-6D4E-40C5-ABBC-480159E07856}" presName="childNode2tx" presStyleLbl="bgAcc1" presStyleIdx="1" presStyleCnt="4">
        <dgm:presLayoutVars>
          <dgm:bulletEnabled val="1"/>
        </dgm:presLayoutVars>
      </dgm:prSet>
      <dgm:spPr/>
    </dgm:pt>
    <dgm:pt modelId="{32A35732-AFE7-45CB-B511-5760B90CD3B8}" type="pres">
      <dgm:prSet presAssocID="{6F6E4D2A-6D4E-40C5-ABBC-480159E07856}" presName="parentNode2" presStyleLbl="node1" presStyleIdx="1" presStyleCnt="4" custScaleX="68089" custScaleY="65442" custLinFactNeighborX="1902" custLinFactNeighborY="-37488">
        <dgm:presLayoutVars>
          <dgm:chMax val="0"/>
          <dgm:bulletEnabled val="1"/>
        </dgm:presLayoutVars>
      </dgm:prSet>
      <dgm:spPr/>
    </dgm:pt>
    <dgm:pt modelId="{9EA8D21C-8F86-45B9-AC78-3FF99AA7CA6F}" type="pres">
      <dgm:prSet presAssocID="{6F6E4D2A-6D4E-40C5-ABBC-480159E07856}" presName="connSite2" presStyleCnt="0"/>
      <dgm:spPr/>
    </dgm:pt>
    <dgm:pt modelId="{9EE16ABF-F6CB-4B54-9E77-FF99AF451447}" type="pres">
      <dgm:prSet presAssocID="{7EF2CC0C-917A-4B01-973D-71551F0F8B13}" presName="Name18" presStyleLbl="sibTrans2D1" presStyleIdx="1" presStyleCnt="3"/>
      <dgm:spPr/>
    </dgm:pt>
    <dgm:pt modelId="{B4DE9234-6D8A-4825-BB7F-F6760CFF512B}" type="pres">
      <dgm:prSet presAssocID="{09D2C3F6-62BC-4295-B204-E290CA2BB7BE}" presName="composite1" presStyleCnt="0"/>
      <dgm:spPr/>
    </dgm:pt>
    <dgm:pt modelId="{6CBE1329-5639-4843-8DC7-8A1443CA57E6}" type="pres">
      <dgm:prSet presAssocID="{09D2C3F6-62BC-4295-B204-E290CA2BB7BE}" presName="dummyNode1" presStyleLbl="node1" presStyleIdx="1" presStyleCnt="4"/>
      <dgm:spPr/>
    </dgm:pt>
    <dgm:pt modelId="{28A3B488-BF7E-43BD-9DDC-F20BA2209757}" type="pres">
      <dgm:prSet presAssocID="{09D2C3F6-62BC-4295-B204-E290CA2BB7BE}" presName="childNode1" presStyleLbl="bgAcc1" presStyleIdx="2" presStyleCnt="4" custScaleX="174988" custScaleY="132465" custLinFactNeighborX="2887" custLinFactNeighborY="-2509">
        <dgm:presLayoutVars>
          <dgm:bulletEnabled val="1"/>
        </dgm:presLayoutVars>
      </dgm:prSet>
      <dgm:spPr/>
    </dgm:pt>
    <dgm:pt modelId="{4FE33E2B-7D39-4C31-9B3D-D59BD3FC69E9}" type="pres">
      <dgm:prSet presAssocID="{09D2C3F6-62BC-4295-B204-E290CA2BB7BE}" presName="childNode1tx" presStyleLbl="bgAcc1" presStyleIdx="2" presStyleCnt="4">
        <dgm:presLayoutVars>
          <dgm:bulletEnabled val="1"/>
        </dgm:presLayoutVars>
      </dgm:prSet>
      <dgm:spPr/>
    </dgm:pt>
    <dgm:pt modelId="{90A7A498-EE7E-4E34-BD66-746592F455C6}" type="pres">
      <dgm:prSet presAssocID="{09D2C3F6-62BC-4295-B204-E290CA2BB7BE}" presName="parentNode1" presStyleLbl="node1" presStyleIdx="2" presStyleCnt="4" custScaleX="121302" custScaleY="75636" custLinFactNeighborX="-2531" custLinFactNeighborY="38304">
        <dgm:presLayoutVars>
          <dgm:chMax val="1"/>
          <dgm:bulletEnabled val="1"/>
        </dgm:presLayoutVars>
      </dgm:prSet>
      <dgm:spPr/>
    </dgm:pt>
    <dgm:pt modelId="{EA9BA037-3F81-4BD8-B349-3EEF7FEE8149}" type="pres">
      <dgm:prSet presAssocID="{09D2C3F6-62BC-4295-B204-E290CA2BB7BE}" presName="connSite1" presStyleCnt="0"/>
      <dgm:spPr/>
    </dgm:pt>
    <dgm:pt modelId="{F3B9BEA0-6C2E-412D-83F5-844D783A4030}" type="pres">
      <dgm:prSet presAssocID="{7F6C915B-8692-4EDC-A411-42919D205E15}" presName="Name9" presStyleLbl="sibTrans2D1" presStyleIdx="2" presStyleCnt="3"/>
      <dgm:spPr/>
    </dgm:pt>
    <dgm:pt modelId="{5ADA5441-107C-464D-8601-0D5E98821036}" type="pres">
      <dgm:prSet presAssocID="{92F72FCC-D897-4FFE-B69A-E99F3BAA3205}" presName="composite2" presStyleCnt="0"/>
      <dgm:spPr/>
    </dgm:pt>
    <dgm:pt modelId="{80F0E7D1-4D74-4201-83D4-B805AA904A59}" type="pres">
      <dgm:prSet presAssocID="{92F72FCC-D897-4FFE-B69A-E99F3BAA3205}" presName="dummyNode2" presStyleLbl="node1" presStyleIdx="2" presStyleCnt="4"/>
      <dgm:spPr/>
    </dgm:pt>
    <dgm:pt modelId="{2F85996A-2E33-4FB7-B29E-55A0F7C27C7E}" type="pres">
      <dgm:prSet presAssocID="{92F72FCC-D897-4FFE-B69A-E99F3BAA3205}" presName="childNode2" presStyleLbl="bgAcc1" presStyleIdx="3" presStyleCnt="4" custScaleX="155114" custScaleY="127250" custLinFactNeighborX="10556" custLinFactNeighborY="94">
        <dgm:presLayoutVars>
          <dgm:bulletEnabled val="1"/>
        </dgm:presLayoutVars>
      </dgm:prSet>
      <dgm:spPr/>
    </dgm:pt>
    <dgm:pt modelId="{280A4E8A-804A-43F6-84CB-9528219FC1F3}" type="pres">
      <dgm:prSet presAssocID="{92F72FCC-D897-4FFE-B69A-E99F3BAA3205}" presName="childNode2tx" presStyleLbl="bgAcc1" presStyleIdx="3" presStyleCnt="4">
        <dgm:presLayoutVars>
          <dgm:bulletEnabled val="1"/>
        </dgm:presLayoutVars>
      </dgm:prSet>
      <dgm:spPr/>
    </dgm:pt>
    <dgm:pt modelId="{A9751411-D7C7-4406-8612-5B8D4F78ECFF}" type="pres">
      <dgm:prSet presAssocID="{92F72FCC-D897-4FFE-B69A-E99F3BAA3205}" presName="parentNode2" presStyleLbl="node1" presStyleIdx="3" presStyleCnt="4" custScaleX="61648" custScaleY="59886" custLinFactNeighborY="-34577">
        <dgm:presLayoutVars>
          <dgm:chMax val="0"/>
          <dgm:bulletEnabled val="1"/>
        </dgm:presLayoutVars>
      </dgm:prSet>
      <dgm:spPr/>
    </dgm:pt>
    <dgm:pt modelId="{F9B2BC51-7F0E-495E-863C-C49E07A88BFF}" type="pres">
      <dgm:prSet presAssocID="{92F72FCC-D897-4FFE-B69A-E99F3BAA3205}" presName="connSite2" presStyleCnt="0"/>
      <dgm:spPr/>
    </dgm:pt>
  </dgm:ptLst>
  <dgm:cxnLst>
    <dgm:cxn modelId="{68A77700-19DA-4B14-A550-40744CBA51A9}" type="presOf" srcId="{DC501EEC-3CD5-4950-8A8F-955039A22B10}" destId="{8BF20512-650E-452E-96E0-C2DC41B00531}" srcOrd="0" destOrd="0" presId="urn:microsoft.com/office/officeart/2005/8/layout/hProcess4"/>
    <dgm:cxn modelId="{1C5D9A17-53FC-46E5-9812-CE34000AF980}" type="presOf" srcId="{5E251A65-700F-4370-8F2E-AEC972287DAB}" destId="{06D6684B-2237-417F-A2EA-C0FE6EF634D8}" srcOrd="0" destOrd="0" presId="urn:microsoft.com/office/officeart/2005/8/layout/hProcess4"/>
    <dgm:cxn modelId="{A384771D-E29B-480A-B792-FDE059ACA19B}" srcId="{6F6E4D2A-6D4E-40C5-ABBC-480159E07856}" destId="{5E251A65-700F-4370-8F2E-AEC972287DAB}" srcOrd="0" destOrd="0" parTransId="{3E8A76E8-2148-440F-AEEB-4A1F9C13DC02}" sibTransId="{79957CA8-A301-4430-BAD9-E104C64E09EF}"/>
    <dgm:cxn modelId="{C552D821-8C0C-4A61-AE64-6EAF566062D4}" type="presOf" srcId="{7C5A2B5A-2122-4DD9-AD2F-9F500B7296A3}" destId="{77F4A5F1-0725-4A35-9F53-BB482B3BBCF3}" srcOrd="0" destOrd="0" presId="urn:microsoft.com/office/officeart/2005/8/layout/hProcess4"/>
    <dgm:cxn modelId="{CAF48037-CC48-400F-9EB5-4A3889672830}" srcId="{09D2C3F6-62BC-4295-B204-E290CA2BB7BE}" destId="{2B861E65-D4BD-4A84-9D72-B5304549D5BF}" srcOrd="2" destOrd="0" parTransId="{F9B9CBDF-9DCC-450C-B5BE-95DE53BCA386}" sibTransId="{296718BC-AF89-460E-B1A8-102D57B8BBA4}"/>
    <dgm:cxn modelId="{ED0EB13B-2A00-47FA-995D-92A9D8C832C8}" type="presOf" srcId="{2F0F7A16-3F11-4B7C-AE48-2393E8CF5737}" destId="{D5AD8218-98AA-4844-BD6D-D61B5698119F}" srcOrd="0" destOrd="0" presId="urn:microsoft.com/office/officeart/2005/8/layout/hProcess4"/>
    <dgm:cxn modelId="{76AD6365-2EBA-4570-80AE-D118D15ABFC0}" type="presOf" srcId="{92991F24-D87E-4302-96EF-DD5B97B89E15}" destId="{2F85996A-2E33-4FB7-B29E-55A0F7C27C7E}" srcOrd="0" destOrd="1" presId="urn:microsoft.com/office/officeart/2005/8/layout/hProcess4"/>
    <dgm:cxn modelId="{4B097467-9D51-4472-ADB8-1C129334BC51}" type="presOf" srcId="{2B861E65-D4BD-4A84-9D72-B5304549D5BF}" destId="{28A3B488-BF7E-43BD-9DDC-F20BA2209757}" srcOrd="0" destOrd="2" presId="urn:microsoft.com/office/officeart/2005/8/layout/hProcess4"/>
    <dgm:cxn modelId="{F662DF47-249A-4431-B0AE-696D181DAF29}" srcId="{92F72FCC-D897-4FFE-B69A-E99F3BAA3205}" destId="{BE309043-53C5-4428-A9A3-B4908D8EAFDD}" srcOrd="0" destOrd="0" parTransId="{91AB91B0-FC1A-424E-BDC7-4BB46C3B5096}" sibTransId="{00EB003C-AE4E-4D37-9C97-2F1162BE6519}"/>
    <dgm:cxn modelId="{3265F74B-40C9-4C33-A620-50926D90D3B6}" type="presOf" srcId="{320008DF-3E83-484F-9E7A-D4C15342BAE9}" destId="{8BF20512-650E-452E-96E0-C2DC41B00531}" srcOrd="0" destOrd="1" presId="urn:microsoft.com/office/officeart/2005/8/layout/hProcess4"/>
    <dgm:cxn modelId="{97A9C26C-3936-42F4-809A-2B0CE56A344C}" srcId="{2F0F7A16-3F11-4B7C-AE48-2393E8CF5737}" destId="{92F72FCC-D897-4FFE-B69A-E99F3BAA3205}" srcOrd="3" destOrd="0" parTransId="{10BB9C25-FA5B-49CC-886F-3CA184379B4D}" sibTransId="{7267DD17-76A5-4CF3-BD99-A21939280E5A}"/>
    <dgm:cxn modelId="{949D4A54-12C7-45DC-92DA-2068DBFCDD29}" type="presOf" srcId="{7F6C915B-8692-4EDC-A411-42919D205E15}" destId="{F3B9BEA0-6C2E-412D-83F5-844D783A4030}" srcOrd="0" destOrd="0" presId="urn:microsoft.com/office/officeart/2005/8/layout/hProcess4"/>
    <dgm:cxn modelId="{FD96B974-B140-4D60-8885-B7FF01398A34}" srcId="{7C5A2B5A-2122-4DD9-AD2F-9F500B7296A3}" destId="{DC501EEC-3CD5-4950-8A8F-955039A22B10}" srcOrd="0" destOrd="0" parTransId="{17FDEF26-94EA-47EC-AD95-F19613132915}" sibTransId="{821B967C-85F7-49CA-A51B-A42A09F335F7}"/>
    <dgm:cxn modelId="{54E16575-8987-4651-B65A-7ECF04C26ED4}" srcId="{92F72FCC-D897-4FFE-B69A-E99F3BAA3205}" destId="{92991F24-D87E-4302-96EF-DD5B97B89E15}" srcOrd="1" destOrd="0" parTransId="{599BD427-0915-43E2-8A62-F6A0F46E765E}" sibTransId="{BD39FEB7-B7FF-4C0E-9844-CC92B6BF6422}"/>
    <dgm:cxn modelId="{AC6C3E79-BA79-4F67-9137-2B2219BC5DB2}" type="presOf" srcId="{A4716AD8-D648-47F7-85EE-F19B960B4B13}" destId="{4FE33E2B-7D39-4C31-9B3D-D59BD3FC69E9}" srcOrd="1" destOrd="1" presId="urn:microsoft.com/office/officeart/2005/8/layout/hProcess4"/>
    <dgm:cxn modelId="{F6EB897F-8E58-4FC1-8401-677BCC0F634E}" type="presOf" srcId="{3CBE7D11-147E-4F45-904C-1CC1D08F0B65}" destId="{06D6684B-2237-417F-A2EA-C0FE6EF634D8}" srcOrd="0" destOrd="1" presId="urn:microsoft.com/office/officeart/2005/8/layout/hProcess4"/>
    <dgm:cxn modelId="{5C20E681-FE6B-4E67-80E5-5B48B6AAC8FF}" srcId="{2F0F7A16-3F11-4B7C-AE48-2393E8CF5737}" destId="{09D2C3F6-62BC-4295-B204-E290CA2BB7BE}" srcOrd="2" destOrd="0" parTransId="{F2205E9B-A9F7-4D1F-8F55-F37B57CFA935}" sibTransId="{7F6C915B-8692-4EDC-A411-42919D205E15}"/>
    <dgm:cxn modelId="{A155E988-D538-473F-B43F-3373D1EF5E97}" srcId="{7C5A2B5A-2122-4DD9-AD2F-9F500B7296A3}" destId="{320008DF-3E83-484F-9E7A-D4C15342BAE9}" srcOrd="1" destOrd="0" parTransId="{4A0EBBF0-AF6E-4778-993D-6D994346016C}" sibTransId="{7C88A3EB-DC6D-4013-B563-C0DFEE5ABFD3}"/>
    <dgm:cxn modelId="{13D0ED8B-2A2B-4286-91E3-96BB0C44F79E}" type="presOf" srcId="{A4716AD8-D648-47F7-85EE-F19B960B4B13}" destId="{28A3B488-BF7E-43BD-9DDC-F20BA2209757}" srcOrd="0" destOrd="1" presId="urn:microsoft.com/office/officeart/2005/8/layout/hProcess4"/>
    <dgm:cxn modelId="{460E2D91-3A55-4149-8741-F40AAB531970}" srcId="{6F6E4D2A-6D4E-40C5-ABBC-480159E07856}" destId="{3CBE7D11-147E-4F45-904C-1CC1D08F0B65}" srcOrd="1" destOrd="0" parTransId="{FA9241BB-C8C6-44B6-AB67-F126DC39C639}" sibTransId="{A6E0558A-1B2D-401D-B934-0C6F3EF4917E}"/>
    <dgm:cxn modelId="{2779E893-6892-42A2-881C-C1F03DE3BAC1}" srcId="{09D2C3F6-62BC-4295-B204-E290CA2BB7BE}" destId="{42488609-3AA8-4B1E-9E7C-992E97C3E92F}" srcOrd="0" destOrd="0" parTransId="{05944807-C701-481A-B8CF-4E72F3FE7838}" sibTransId="{6A4718A3-4473-4ECA-8A2C-02AE619B2254}"/>
    <dgm:cxn modelId="{F0A3909D-3B8A-4CA7-9448-4B6B6FACC8C4}" type="presOf" srcId="{2B861E65-D4BD-4A84-9D72-B5304549D5BF}" destId="{4FE33E2B-7D39-4C31-9B3D-D59BD3FC69E9}" srcOrd="1" destOrd="2" presId="urn:microsoft.com/office/officeart/2005/8/layout/hProcess4"/>
    <dgm:cxn modelId="{B1A8BEB0-55DD-4A7D-BA15-492D9DE935CF}" srcId="{2F0F7A16-3F11-4B7C-AE48-2393E8CF5737}" destId="{6F6E4D2A-6D4E-40C5-ABBC-480159E07856}" srcOrd="1" destOrd="0" parTransId="{1EBB0E22-C718-4BA4-A006-18311EC245D5}" sibTransId="{7EF2CC0C-917A-4B01-973D-71551F0F8B13}"/>
    <dgm:cxn modelId="{2D810DC0-8546-4ECA-B29F-B2AB40611081}" type="presOf" srcId="{DC501EEC-3CD5-4950-8A8F-955039A22B10}" destId="{46878990-E9B7-4862-811D-C63926F14FD2}" srcOrd="1" destOrd="0" presId="urn:microsoft.com/office/officeart/2005/8/layout/hProcess4"/>
    <dgm:cxn modelId="{162E8AC8-AE7F-412F-A082-95B6B03DF87D}" type="presOf" srcId="{92F72FCC-D897-4FFE-B69A-E99F3BAA3205}" destId="{A9751411-D7C7-4406-8612-5B8D4F78ECFF}" srcOrd="0" destOrd="0" presId="urn:microsoft.com/office/officeart/2005/8/layout/hProcess4"/>
    <dgm:cxn modelId="{4DBB88C9-1251-4100-9BE5-55DDDB54D76F}" type="presOf" srcId="{BE309043-53C5-4428-A9A3-B4908D8EAFDD}" destId="{280A4E8A-804A-43F6-84CB-9528219FC1F3}" srcOrd="1" destOrd="0" presId="urn:microsoft.com/office/officeart/2005/8/layout/hProcess4"/>
    <dgm:cxn modelId="{3242CACD-FD5B-4E6E-AD3F-2C47373D204B}" srcId="{09D2C3F6-62BC-4295-B204-E290CA2BB7BE}" destId="{A4716AD8-D648-47F7-85EE-F19B960B4B13}" srcOrd="1" destOrd="0" parTransId="{6842B3E6-E2BE-46A6-8D0C-6A136D9E499D}" sibTransId="{0A215AB2-851A-40E3-8F21-C80FAE8CF1B4}"/>
    <dgm:cxn modelId="{281C96CF-E684-4893-BFF8-0A6FE510BCBF}" type="presOf" srcId="{42488609-3AA8-4B1E-9E7C-992E97C3E92F}" destId="{28A3B488-BF7E-43BD-9DDC-F20BA2209757}" srcOrd="0" destOrd="0" presId="urn:microsoft.com/office/officeart/2005/8/layout/hProcess4"/>
    <dgm:cxn modelId="{B2A83BD3-DFA8-4029-8AFF-3AE71937BB12}" type="presOf" srcId="{BE309043-53C5-4428-A9A3-B4908D8EAFDD}" destId="{2F85996A-2E33-4FB7-B29E-55A0F7C27C7E}" srcOrd="0" destOrd="0" presId="urn:microsoft.com/office/officeart/2005/8/layout/hProcess4"/>
    <dgm:cxn modelId="{D9B2E0D9-50C6-4C0D-B723-67D1E9372C30}" type="presOf" srcId="{C85ABA81-DFBE-4A02-9578-5DE79FAF4CCE}" destId="{CCA53F02-9903-4EBF-9B04-75C64C776718}" srcOrd="0" destOrd="0" presId="urn:microsoft.com/office/officeart/2005/8/layout/hProcess4"/>
    <dgm:cxn modelId="{2A14BADA-6C79-4EA0-AF20-E68C057B3660}" type="presOf" srcId="{3CBE7D11-147E-4F45-904C-1CC1D08F0B65}" destId="{694C9D1A-BA7C-4EDF-8220-EFBFA9D9E952}" srcOrd="1" destOrd="1" presId="urn:microsoft.com/office/officeart/2005/8/layout/hProcess4"/>
    <dgm:cxn modelId="{FF4C62E5-04D3-448E-A727-174D477933E6}" srcId="{2F0F7A16-3F11-4B7C-AE48-2393E8CF5737}" destId="{7C5A2B5A-2122-4DD9-AD2F-9F500B7296A3}" srcOrd="0" destOrd="0" parTransId="{0EE36F23-1864-41BA-982E-C45D75D5DB06}" sibTransId="{C85ABA81-DFBE-4A02-9578-5DE79FAF4CCE}"/>
    <dgm:cxn modelId="{1044A4E5-27DB-4507-98FF-07BF0165C215}" type="presOf" srcId="{7EF2CC0C-917A-4B01-973D-71551F0F8B13}" destId="{9EE16ABF-F6CB-4B54-9E77-FF99AF451447}" srcOrd="0" destOrd="0" presId="urn:microsoft.com/office/officeart/2005/8/layout/hProcess4"/>
    <dgm:cxn modelId="{AC1BB3E7-EDAD-4A33-9E65-EA78A494C868}" type="presOf" srcId="{42488609-3AA8-4B1E-9E7C-992E97C3E92F}" destId="{4FE33E2B-7D39-4C31-9B3D-D59BD3FC69E9}" srcOrd="1" destOrd="0" presId="urn:microsoft.com/office/officeart/2005/8/layout/hProcess4"/>
    <dgm:cxn modelId="{0E20D9E8-3E12-4EFA-944E-5595B9A6EAB4}" type="presOf" srcId="{09D2C3F6-62BC-4295-B204-E290CA2BB7BE}" destId="{90A7A498-EE7E-4E34-BD66-746592F455C6}" srcOrd="0" destOrd="0" presId="urn:microsoft.com/office/officeart/2005/8/layout/hProcess4"/>
    <dgm:cxn modelId="{A4EB45E9-738E-46D6-BAF1-33D0C1C488F3}" type="presOf" srcId="{5E251A65-700F-4370-8F2E-AEC972287DAB}" destId="{694C9D1A-BA7C-4EDF-8220-EFBFA9D9E952}" srcOrd="1" destOrd="0" presId="urn:microsoft.com/office/officeart/2005/8/layout/hProcess4"/>
    <dgm:cxn modelId="{26EDBDF0-F146-4A5D-97BE-6F9C2A79F8A1}" type="presOf" srcId="{320008DF-3E83-484F-9E7A-D4C15342BAE9}" destId="{46878990-E9B7-4862-811D-C63926F14FD2}" srcOrd="1" destOrd="1" presId="urn:microsoft.com/office/officeart/2005/8/layout/hProcess4"/>
    <dgm:cxn modelId="{F84FBCFC-CDB3-40CD-B54C-1DED55D36004}" type="presOf" srcId="{92991F24-D87E-4302-96EF-DD5B97B89E15}" destId="{280A4E8A-804A-43F6-84CB-9528219FC1F3}" srcOrd="1" destOrd="1" presId="urn:microsoft.com/office/officeart/2005/8/layout/hProcess4"/>
    <dgm:cxn modelId="{5E9CE2FD-AD04-4F55-98B1-EBDD9D986D7A}" type="presOf" srcId="{6F6E4D2A-6D4E-40C5-ABBC-480159E07856}" destId="{32A35732-AFE7-45CB-B511-5760B90CD3B8}" srcOrd="0" destOrd="0" presId="urn:microsoft.com/office/officeart/2005/8/layout/hProcess4"/>
    <dgm:cxn modelId="{0BDFB906-0D02-41D3-8E25-483D286EC108}" type="presParOf" srcId="{D5AD8218-98AA-4844-BD6D-D61B5698119F}" destId="{7D0D510A-D7DD-407F-8E28-1F04EBE9FD9D}" srcOrd="0" destOrd="0" presId="urn:microsoft.com/office/officeart/2005/8/layout/hProcess4"/>
    <dgm:cxn modelId="{F49B141C-16FF-4517-B544-265EAC4B2517}" type="presParOf" srcId="{D5AD8218-98AA-4844-BD6D-D61B5698119F}" destId="{D51FAF3B-133C-457F-BD3B-083BD4424E51}" srcOrd="1" destOrd="0" presId="urn:microsoft.com/office/officeart/2005/8/layout/hProcess4"/>
    <dgm:cxn modelId="{46209A84-DEA3-47BB-912D-369C0B1CE332}" type="presParOf" srcId="{D5AD8218-98AA-4844-BD6D-D61B5698119F}" destId="{CE667074-810B-4496-A60D-69C1D20D6C6C}" srcOrd="2" destOrd="0" presId="urn:microsoft.com/office/officeart/2005/8/layout/hProcess4"/>
    <dgm:cxn modelId="{4DB23AB9-0E51-4318-B2FA-9F306711B432}" type="presParOf" srcId="{CE667074-810B-4496-A60D-69C1D20D6C6C}" destId="{23364C41-52FE-4D4B-98B1-8084CCFA7186}" srcOrd="0" destOrd="0" presId="urn:microsoft.com/office/officeart/2005/8/layout/hProcess4"/>
    <dgm:cxn modelId="{0D8EE1E1-AA8B-4AF8-A4BE-EE33527ACE8C}" type="presParOf" srcId="{23364C41-52FE-4D4B-98B1-8084CCFA7186}" destId="{C6F3CC65-87CC-41B7-87CC-D52E25BECEF9}" srcOrd="0" destOrd="0" presId="urn:microsoft.com/office/officeart/2005/8/layout/hProcess4"/>
    <dgm:cxn modelId="{7FD4EE58-E966-4091-989B-6DA8F1CE6AD4}" type="presParOf" srcId="{23364C41-52FE-4D4B-98B1-8084CCFA7186}" destId="{8BF20512-650E-452E-96E0-C2DC41B00531}" srcOrd="1" destOrd="0" presId="urn:microsoft.com/office/officeart/2005/8/layout/hProcess4"/>
    <dgm:cxn modelId="{8A3F74DA-39DB-414D-94C6-76B66E6170C0}" type="presParOf" srcId="{23364C41-52FE-4D4B-98B1-8084CCFA7186}" destId="{46878990-E9B7-4862-811D-C63926F14FD2}" srcOrd="2" destOrd="0" presId="urn:microsoft.com/office/officeart/2005/8/layout/hProcess4"/>
    <dgm:cxn modelId="{009F6686-F5AF-4D5C-AC89-E86EE19F8E79}" type="presParOf" srcId="{23364C41-52FE-4D4B-98B1-8084CCFA7186}" destId="{77F4A5F1-0725-4A35-9F53-BB482B3BBCF3}" srcOrd="3" destOrd="0" presId="urn:microsoft.com/office/officeart/2005/8/layout/hProcess4"/>
    <dgm:cxn modelId="{A4522B91-7CC4-4FCC-AFD7-519DFB37CD1A}" type="presParOf" srcId="{23364C41-52FE-4D4B-98B1-8084CCFA7186}" destId="{4586D019-0EF1-4607-B9D8-B97244F7E0BF}" srcOrd="4" destOrd="0" presId="urn:microsoft.com/office/officeart/2005/8/layout/hProcess4"/>
    <dgm:cxn modelId="{F749E348-90CE-4691-B92A-2739FB4F7388}" type="presParOf" srcId="{CE667074-810B-4496-A60D-69C1D20D6C6C}" destId="{CCA53F02-9903-4EBF-9B04-75C64C776718}" srcOrd="1" destOrd="0" presId="urn:microsoft.com/office/officeart/2005/8/layout/hProcess4"/>
    <dgm:cxn modelId="{9A5FA858-9983-44DD-8F20-13774B4E6512}" type="presParOf" srcId="{CE667074-810B-4496-A60D-69C1D20D6C6C}" destId="{BBBD8841-2D22-40C3-AC4D-2D6739586792}" srcOrd="2" destOrd="0" presId="urn:microsoft.com/office/officeart/2005/8/layout/hProcess4"/>
    <dgm:cxn modelId="{9D995DB3-BF21-4FC8-BFAC-88A665C2125E}" type="presParOf" srcId="{BBBD8841-2D22-40C3-AC4D-2D6739586792}" destId="{A5D3D3F0-3654-45E3-BA14-B5E2D55EF096}" srcOrd="0" destOrd="0" presId="urn:microsoft.com/office/officeart/2005/8/layout/hProcess4"/>
    <dgm:cxn modelId="{30975A76-9D92-46FD-9F06-CAA74DED9855}" type="presParOf" srcId="{BBBD8841-2D22-40C3-AC4D-2D6739586792}" destId="{06D6684B-2237-417F-A2EA-C0FE6EF634D8}" srcOrd="1" destOrd="0" presId="urn:microsoft.com/office/officeart/2005/8/layout/hProcess4"/>
    <dgm:cxn modelId="{4459F156-A198-482B-AB3F-E70482240D4C}" type="presParOf" srcId="{BBBD8841-2D22-40C3-AC4D-2D6739586792}" destId="{694C9D1A-BA7C-4EDF-8220-EFBFA9D9E952}" srcOrd="2" destOrd="0" presId="urn:microsoft.com/office/officeart/2005/8/layout/hProcess4"/>
    <dgm:cxn modelId="{3EA379B6-2635-4CB2-8AD2-1171FFE907B3}" type="presParOf" srcId="{BBBD8841-2D22-40C3-AC4D-2D6739586792}" destId="{32A35732-AFE7-45CB-B511-5760B90CD3B8}" srcOrd="3" destOrd="0" presId="urn:microsoft.com/office/officeart/2005/8/layout/hProcess4"/>
    <dgm:cxn modelId="{2A60A937-5161-47D0-AD5F-7D68BBC93850}" type="presParOf" srcId="{BBBD8841-2D22-40C3-AC4D-2D6739586792}" destId="{9EA8D21C-8F86-45B9-AC78-3FF99AA7CA6F}" srcOrd="4" destOrd="0" presId="urn:microsoft.com/office/officeart/2005/8/layout/hProcess4"/>
    <dgm:cxn modelId="{DA2E575A-FE9C-4CD1-B94F-090218E2003F}" type="presParOf" srcId="{CE667074-810B-4496-A60D-69C1D20D6C6C}" destId="{9EE16ABF-F6CB-4B54-9E77-FF99AF451447}" srcOrd="3" destOrd="0" presId="urn:microsoft.com/office/officeart/2005/8/layout/hProcess4"/>
    <dgm:cxn modelId="{1ABC4DD6-4CD0-4D6D-8A53-10C9439ADBD4}" type="presParOf" srcId="{CE667074-810B-4496-A60D-69C1D20D6C6C}" destId="{B4DE9234-6D8A-4825-BB7F-F6760CFF512B}" srcOrd="4" destOrd="0" presId="urn:microsoft.com/office/officeart/2005/8/layout/hProcess4"/>
    <dgm:cxn modelId="{8753354A-E1F2-4F4D-92B7-4AC69DA08C90}" type="presParOf" srcId="{B4DE9234-6D8A-4825-BB7F-F6760CFF512B}" destId="{6CBE1329-5639-4843-8DC7-8A1443CA57E6}" srcOrd="0" destOrd="0" presId="urn:microsoft.com/office/officeart/2005/8/layout/hProcess4"/>
    <dgm:cxn modelId="{247A4AA0-CFA7-430C-8368-4A6A53AE7421}" type="presParOf" srcId="{B4DE9234-6D8A-4825-BB7F-F6760CFF512B}" destId="{28A3B488-BF7E-43BD-9DDC-F20BA2209757}" srcOrd="1" destOrd="0" presId="urn:microsoft.com/office/officeart/2005/8/layout/hProcess4"/>
    <dgm:cxn modelId="{5C9B8726-24A4-406B-AFC4-00A12817D1D9}" type="presParOf" srcId="{B4DE9234-6D8A-4825-BB7F-F6760CFF512B}" destId="{4FE33E2B-7D39-4C31-9B3D-D59BD3FC69E9}" srcOrd="2" destOrd="0" presId="urn:microsoft.com/office/officeart/2005/8/layout/hProcess4"/>
    <dgm:cxn modelId="{8AE37F85-C390-4146-AD77-2B3302D89081}" type="presParOf" srcId="{B4DE9234-6D8A-4825-BB7F-F6760CFF512B}" destId="{90A7A498-EE7E-4E34-BD66-746592F455C6}" srcOrd="3" destOrd="0" presId="urn:microsoft.com/office/officeart/2005/8/layout/hProcess4"/>
    <dgm:cxn modelId="{B94F34CC-EADB-4D7D-A8B5-528811E9E826}" type="presParOf" srcId="{B4DE9234-6D8A-4825-BB7F-F6760CFF512B}" destId="{EA9BA037-3F81-4BD8-B349-3EEF7FEE8149}" srcOrd="4" destOrd="0" presId="urn:microsoft.com/office/officeart/2005/8/layout/hProcess4"/>
    <dgm:cxn modelId="{31198EE3-84F1-4068-B6EF-6F931CA8D72B}" type="presParOf" srcId="{CE667074-810B-4496-A60D-69C1D20D6C6C}" destId="{F3B9BEA0-6C2E-412D-83F5-844D783A4030}" srcOrd="5" destOrd="0" presId="urn:microsoft.com/office/officeart/2005/8/layout/hProcess4"/>
    <dgm:cxn modelId="{F163D911-AF3C-4329-B522-215FFB29F9C2}" type="presParOf" srcId="{CE667074-810B-4496-A60D-69C1D20D6C6C}" destId="{5ADA5441-107C-464D-8601-0D5E98821036}" srcOrd="6" destOrd="0" presId="urn:microsoft.com/office/officeart/2005/8/layout/hProcess4"/>
    <dgm:cxn modelId="{F2F1D05E-D392-4A92-9D3D-8A1F9834909D}" type="presParOf" srcId="{5ADA5441-107C-464D-8601-0D5E98821036}" destId="{80F0E7D1-4D74-4201-83D4-B805AA904A59}" srcOrd="0" destOrd="0" presId="urn:microsoft.com/office/officeart/2005/8/layout/hProcess4"/>
    <dgm:cxn modelId="{5974F21C-B526-4DC3-A145-47F70C1D73CF}" type="presParOf" srcId="{5ADA5441-107C-464D-8601-0D5E98821036}" destId="{2F85996A-2E33-4FB7-B29E-55A0F7C27C7E}" srcOrd="1" destOrd="0" presId="urn:microsoft.com/office/officeart/2005/8/layout/hProcess4"/>
    <dgm:cxn modelId="{EFEF9E2A-CCD7-4626-BA0B-D49D51471E0A}" type="presParOf" srcId="{5ADA5441-107C-464D-8601-0D5E98821036}" destId="{280A4E8A-804A-43F6-84CB-9528219FC1F3}" srcOrd="2" destOrd="0" presId="urn:microsoft.com/office/officeart/2005/8/layout/hProcess4"/>
    <dgm:cxn modelId="{EC15FB1E-6847-49D6-A745-81CF3647449E}" type="presParOf" srcId="{5ADA5441-107C-464D-8601-0D5E98821036}" destId="{A9751411-D7C7-4406-8612-5B8D4F78ECFF}" srcOrd="3" destOrd="0" presId="urn:microsoft.com/office/officeart/2005/8/layout/hProcess4"/>
    <dgm:cxn modelId="{8D9E4670-F2C4-4DCF-8F80-992654FD99F7}" type="presParOf" srcId="{5ADA5441-107C-464D-8601-0D5E98821036}" destId="{F9B2BC51-7F0E-495E-863C-C49E07A88BFF}"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F20512-650E-452E-96E0-C2DC41B00531}">
      <dsp:nvSpPr>
        <dsp:cNvPr id="0" name=""/>
        <dsp:cNvSpPr/>
      </dsp:nvSpPr>
      <dsp:spPr>
        <a:xfrm>
          <a:off x="40563" y="1202151"/>
          <a:ext cx="2044683" cy="119291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150000"/>
            </a:lnSpc>
            <a:spcBef>
              <a:spcPct val="0"/>
            </a:spcBef>
            <a:spcAft>
              <a:spcPct val="15000"/>
            </a:spcAft>
            <a:buChar char="•"/>
          </a:pPr>
          <a:r>
            <a:rPr lang="en-US" sz="1000" b="1" i="1" kern="1200" dirty="0">
              <a:latin typeface="Lora" pitchFamily="2" charset="0"/>
            </a:rPr>
            <a:t>Self-Sufficiency Calculator (at entry)</a:t>
          </a:r>
        </a:p>
        <a:p>
          <a:pPr marL="57150" lvl="1" indent="-57150" algn="l" defTabSz="444500">
            <a:lnSpc>
              <a:spcPct val="150000"/>
            </a:lnSpc>
            <a:spcBef>
              <a:spcPct val="0"/>
            </a:spcBef>
            <a:spcAft>
              <a:spcPct val="15000"/>
            </a:spcAft>
            <a:buChar char="•"/>
          </a:pPr>
          <a:r>
            <a:rPr lang="en-US" sz="1000" b="1" i="1" kern="1200" dirty="0">
              <a:latin typeface="Lora" pitchFamily="2" charset="0"/>
            </a:rPr>
            <a:t>ETO data (at entry)</a:t>
          </a:r>
        </a:p>
      </dsp:txBody>
      <dsp:txXfrm>
        <a:off x="68015" y="1229603"/>
        <a:ext cx="1989779" cy="882387"/>
      </dsp:txXfrm>
    </dsp:sp>
    <dsp:sp modelId="{CCA53F02-9903-4EBF-9B04-75C64C776718}">
      <dsp:nvSpPr>
        <dsp:cNvPr id="0" name=""/>
        <dsp:cNvSpPr/>
      </dsp:nvSpPr>
      <dsp:spPr>
        <a:xfrm>
          <a:off x="911649" y="919033"/>
          <a:ext cx="2186542" cy="2186542"/>
        </a:xfrm>
        <a:prstGeom prst="leftCircularArrow">
          <a:avLst>
            <a:gd name="adj1" fmla="val 2043"/>
            <a:gd name="adj2" fmla="val 244989"/>
            <a:gd name="adj3" fmla="val 1804551"/>
            <a:gd name="adj4" fmla="val 8808541"/>
            <a:gd name="adj5" fmla="val 2383"/>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F4A5F1-0725-4A35-9F53-BB482B3BBCF3}">
      <dsp:nvSpPr>
        <dsp:cNvPr id="0" name=""/>
        <dsp:cNvSpPr/>
      </dsp:nvSpPr>
      <dsp:spPr>
        <a:xfrm>
          <a:off x="589255" y="2295438"/>
          <a:ext cx="1082512" cy="28886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i="1" kern="1200" dirty="0">
              <a:latin typeface="Lora" pitchFamily="2" charset="0"/>
            </a:rPr>
            <a:t>Quantitative</a:t>
          </a:r>
        </a:p>
      </dsp:txBody>
      <dsp:txXfrm>
        <a:off x="597716" y="2303899"/>
        <a:ext cx="1065590" cy="271944"/>
      </dsp:txXfrm>
    </dsp:sp>
    <dsp:sp modelId="{06D6684B-2237-417F-A2EA-C0FE6EF634D8}">
      <dsp:nvSpPr>
        <dsp:cNvPr id="0" name=""/>
        <dsp:cNvSpPr/>
      </dsp:nvSpPr>
      <dsp:spPr>
        <a:xfrm>
          <a:off x="2281009" y="1203590"/>
          <a:ext cx="1811481" cy="1209680"/>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150000"/>
            </a:lnSpc>
            <a:spcBef>
              <a:spcPct val="0"/>
            </a:spcBef>
            <a:spcAft>
              <a:spcPct val="15000"/>
            </a:spcAft>
            <a:buChar char="•"/>
          </a:pPr>
          <a:r>
            <a:rPr lang="en-US" sz="1000" b="1" i="1" kern="1200" dirty="0">
              <a:latin typeface="Lora" pitchFamily="2" charset="0"/>
            </a:rPr>
            <a:t>Pre-Survey</a:t>
          </a:r>
        </a:p>
        <a:p>
          <a:pPr marL="57150" lvl="1" indent="-57150" algn="l" defTabSz="444500">
            <a:lnSpc>
              <a:spcPct val="150000"/>
            </a:lnSpc>
            <a:spcBef>
              <a:spcPct val="0"/>
            </a:spcBef>
            <a:spcAft>
              <a:spcPct val="15000"/>
            </a:spcAft>
            <a:buChar char="•"/>
          </a:pPr>
          <a:r>
            <a:rPr lang="en-US" sz="1000" b="1" i="1" kern="1200" dirty="0">
              <a:latin typeface="Lora" pitchFamily="2" charset="0"/>
            </a:rPr>
            <a:t>Focus Group Session 1</a:t>
          </a:r>
        </a:p>
      </dsp:txBody>
      <dsp:txXfrm>
        <a:off x="2308847" y="1490645"/>
        <a:ext cx="1755805" cy="894787"/>
      </dsp:txXfrm>
    </dsp:sp>
    <dsp:sp modelId="{9EE16ABF-F6CB-4B54-9E77-FF99AF451447}">
      <dsp:nvSpPr>
        <dsp:cNvPr id="0" name=""/>
        <dsp:cNvSpPr/>
      </dsp:nvSpPr>
      <dsp:spPr>
        <a:xfrm>
          <a:off x="3174570" y="530397"/>
          <a:ext cx="2175638" cy="2175638"/>
        </a:xfrm>
        <a:prstGeom prst="circularArrow">
          <a:avLst>
            <a:gd name="adj1" fmla="val 2053"/>
            <a:gd name="adj2" fmla="val 246274"/>
            <a:gd name="adj3" fmla="val 19686201"/>
            <a:gd name="adj4" fmla="val 12683497"/>
            <a:gd name="adj5" fmla="val 2395"/>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A35732-AFE7-45CB-B511-5760B90CD3B8}">
      <dsp:nvSpPr>
        <dsp:cNvPr id="0" name=""/>
        <dsp:cNvSpPr/>
      </dsp:nvSpPr>
      <dsp:spPr>
        <a:xfrm>
          <a:off x="3036212" y="1076794"/>
          <a:ext cx="677786" cy="25905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i="1" kern="1200" dirty="0">
              <a:latin typeface="Lora" pitchFamily="2" charset="0"/>
            </a:rPr>
            <a:t>Mix</a:t>
          </a:r>
        </a:p>
      </dsp:txBody>
      <dsp:txXfrm>
        <a:off x="3043799" y="1084381"/>
        <a:ext cx="662612" cy="243880"/>
      </dsp:txXfrm>
    </dsp:sp>
    <dsp:sp modelId="{28A3B488-BF7E-43BD-9DDC-F20BA2209757}">
      <dsp:nvSpPr>
        <dsp:cNvPr id="0" name=""/>
        <dsp:cNvSpPr/>
      </dsp:nvSpPr>
      <dsp:spPr>
        <a:xfrm>
          <a:off x="4320304" y="1183704"/>
          <a:ext cx="1959640" cy="1223525"/>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150000"/>
            </a:lnSpc>
            <a:spcBef>
              <a:spcPct val="0"/>
            </a:spcBef>
            <a:spcAft>
              <a:spcPct val="15000"/>
            </a:spcAft>
            <a:buChar char="•"/>
          </a:pPr>
          <a:r>
            <a:rPr lang="en-US" sz="1000" b="1" i="1" kern="1200" dirty="0">
              <a:latin typeface="Lora" pitchFamily="2" charset="0"/>
            </a:rPr>
            <a:t>Self-Sufficiency Calculator (at exit)</a:t>
          </a:r>
        </a:p>
        <a:p>
          <a:pPr marL="57150" lvl="1" indent="-57150" algn="l" defTabSz="444500">
            <a:lnSpc>
              <a:spcPct val="150000"/>
            </a:lnSpc>
            <a:spcBef>
              <a:spcPct val="0"/>
            </a:spcBef>
            <a:spcAft>
              <a:spcPct val="15000"/>
            </a:spcAft>
            <a:buChar char="•"/>
          </a:pPr>
          <a:r>
            <a:rPr lang="en-US" sz="1000" b="1" i="1" kern="1200" dirty="0">
              <a:latin typeface="Lora" pitchFamily="2" charset="0"/>
            </a:rPr>
            <a:t>ETO data (at exit)</a:t>
          </a:r>
        </a:p>
        <a:p>
          <a:pPr marL="57150" lvl="1" indent="-57150" algn="l" defTabSz="444500">
            <a:lnSpc>
              <a:spcPct val="150000"/>
            </a:lnSpc>
            <a:spcBef>
              <a:spcPct val="0"/>
            </a:spcBef>
            <a:spcAft>
              <a:spcPct val="15000"/>
            </a:spcAft>
            <a:buChar char="•"/>
          </a:pPr>
          <a:endParaRPr lang="en-US" sz="1000" b="1" i="1" kern="1200">
            <a:latin typeface="Lora" pitchFamily="2" charset="0"/>
          </a:endParaRPr>
        </a:p>
      </dsp:txBody>
      <dsp:txXfrm>
        <a:off x="4348461" y="1211861"/>
        <a:ext cx="1903326" cy="905027"/>
      </dsp:txXfrm>
    </dsp:sp>
    <dsp:sp modelId="{F3B9BEA0-6C2E-412D-83F5-844D783A4030}">
      <dsp:nvSpPr>
        <dsp:cNvPr id="0" name=""/>
        <dsp:cNvSpPr/>
      </dsp:nvSpPr>
      <dsp:spPr>
        <a:xfrm>
          <a:off x="5225115" y="1051491"/>
          <a:ext cx="2013302" cy="2013302"/>
        </a:xfrm>
        <a:prstGeom prst="leftCircularArrow">
          <a:avLst>
            <a:gd name="adj1" fmla="val 2219"/>
            <a:gd name="adj2" fmla="val 267145"/>
            <a:gd name="adj3" fmla="val 1830653"/>
            <a:gd name="adj4" fmla="val 8812487"/>
            <a:gd name="adj5" fmla="val 2588"/>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0A7A498-EE7E-4E34-BD66-746592F455C6}">
      <dsp:nvSpPr>
        <dsp:cNvPr id="0" name=""/>
        <dsp:cNvSpPr/>
      </dsp:nvSpPr>
      <dsp:spPr>
        <a:xfrm>
          <a:off x="4825499" y="2282395"/>
          <a:ext cx="1207490" cy="29940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i="1" kern="1200" dirty="0">
              <a:latin typeface="Lora" pitchFamily="2" charset="0"/>
            </a:rPr>
            <a:t>Quantitative</a:t>
          </a:r>
        </a:p>
      </dsp:txBody>
      <dsp:txXfrm>
        <a:off x="4834268" y="2291164"/>
        <a:ext cx="1189952" cy="281870"/>
      </dsp:txXfrm>
    </dsp:sp>
    <dsp:sp modelId="{2F85996A-2E33-4FB7-B29E-55A0F7C27C7E}">
      <dsp:nvSpPr>
        <dsp:cNvPr id="0" name=""/>
        <dsp:cNvSpPr/>
      </dsp:nvSpPr>
      <dsp:spPr>
        <a:xfrm>
          <a:off x="6466716" y="1229861"/>
          <a:ext cx="1737077" cy="1175357"/>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150000"/>
            </a:lnSpc>
            <a:spcBef>
              <a:spcPct val="0"/>
            </a:spcBef>
            <a:spcAft>
              <a:spcPct val="15000"/>
            </a:spcAft>
            <a:buChar char="•"/>
          </a:pPr>
          <a:r>
            <a:rPr lang="en-US" sz="1000" b="1" i="1" kern="1200" dirty="0">
              <a:latin typeface="Lora" pitchFamily="2" charset="0"/>
            </a:rPr>
            <a:t>Post-Survey</a:t>
          </a:r>
          <a:endParaRPr lang="en-US" sz="1000" kern="1200" dirty="0"/>
        </a:p>
        <a:p>
          <a:pPr marL="57150" lvl="1" indent="-57150" algn="l" defTabSz="444500">
            <a:lnSpc>
              <a:spcPct val="150000"/>
            </a:lnSpc>
            <a:spcBef>
              <a:spcPct val="0"/>
            </a:spcBef>
            <a:spcAft>
              <a:spcPct val="15000"/>
            </a:spcAft>
            <a:buChar char="•"/>
          </a:pPr>
          <a:r>
            <a:rPr lang="en-US" sz="1000" b="1" i="1" kern="1200" dirty="0">
              <a:latin typeface="Lora" pitchFamily="2" charset="0"/>
            </a:rPr>
            <a:t>Focus Group Session 2</a:t>
          </a:r>
        </a:p>
      </dsp:txBody>
      <dsp:txXfrm>
        <a:off x="6493764" y="1508772"/>
        <a:ext cx="1682981" cy="869398"/>
      </dsp:txXfrm>
    </dsp:sp>
    <dsp:sp modelId="{A9751411-D7C7-4406-8612-5B8D4F78ECFF}">
      <dsp:nvSpPr>
        <dsp:cNvPr id="0" name=""/>
        <dsp:cNvSpPr/>
      </dsp:nvSpPr>
      <dsp:spPr>
        <a:xfrm>
          <a:off x="7208669" y="1099437"/>
          <a:ext cx="613669" cy="23706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b="1" i="1" kern="1200" dirty="0">
              <a:latin typeface="Lora" pitchFamily="2" charset="0"/>
            </a:rPr>
            <a:t>Mix</a:t>
          </a:r>
        </a:p>
      </dsp:txBody>
      <dsp:txXfrm>
        <a:off x="7215612" y="1106380"/>
        <a:ext cx="599783" cy="22317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0.60755</cdr:x>
      <cdr:y>0.30964</cdr:y>
    </cdr:from>
    <cdr:to>
      <cdr:x>0.76549</cdr:x>
      <cdr:y>0.41784</cdr:y>
    </cdr:to>
    <cdr:sp macro="" textlink="">
      <cdr:nvSpPr>
        <cdr:cNvPr id="2" name="TextBox 1">
          <a:extLst xmlns:a="http://schemas.openxmlformats.org/drawingml/2006/main">
            <a:ext uri="{FF2B5EF4-FFF2-40B4-BE49-F238E27FC236}">
              <a16:creationId xmlns:a16="http://schemas.microsoft.com/office/drawing/2014/main" id="{546C60D2-CBB0-0C4F-6711-DB9C0F3549B3}"/>
            </a:ext>
          </a:extLst>
        </cdr:cNvPr>
        <cdr:cNvSpPr txBox="1"/>
      </cdr:nvSpPr>
      <cdr:spPr>
        <a:xfrm xmlns:a="http://schemas.openxmlformats.org/drawingml/2006/main">
          <a:off x="2208504" y="616546"/>
          <a:ext cx="574122" cy="2154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b="1" dirty="0">
              <a:solidFill>
                <a:srgbClr val="FF0000"/>
              </a:solidFill>
              <a:latin typeface="Lora" pitchFamily="2" charset="0"/>
            </a:rPr>
            <a:t>Cliff</a:t>
          </a:r>
        </a:p>
      </cdr:txBody>
    </cdr:sp>
  </cdr:relSizeAnchor>
</c:userShapes>
</file>

<file path=ppt/drawings/drawing2.xml><?xml version="1.0" encoding="utf-8"?>
<c:userShapes xmlns:c="http://schemas.openxmlformats.org/drawingml/2006/chart">
  <cdr:relSizeAnchor xmlns:cdr="http://schemas.openxmlformats.org/drawingml/2006/chartDrawing">
    <cdr:from>
      <cdr:x>0.37599</cdr:x>
      <cdr:y>0.30622</cdr:y>
    </cdr:from>
    <cdr:to>
      <cdr:x>0.66667</cdr:x>
      <cdr:y>0.72454</cdr:y>
    </cdr:to>
    <cdr:sp macro="" textlink="">
      <cdr:nvSpPr>
        <cdr:cNvPr id="4" name="Oval 3"/>
        <cdr:cNvSpPr/>
      </cdr:nvSpPr>
      <cdr:spPr>
        <a:xfrm xmlns:a="http://schemas.openxmlformats.org/drawingml/2006/main">
          <a:off x="2406650" y="1422400"/>
          <a:ext cx="1860550" cy="1943100"/>
        </a:xfrm>
        <a:prstGeom xmlns:a="http://schemas.openxmlformats.org/drawingml/2006/main" prst="ellipse">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0.54189</cdr:x>
      <cdr:y>0.1926</cdr:y>
    </cdr:from>
    <cdr:to>
      <cdr:x>0.63077</cdr:x>
      <cdr:y>0.4</cdr:y>
    </cdr:to>
    <cdr:cxnSp macro="">
      <cdr:nvCxnSpPr>
        <cdr:cNvPr id="6" name="Straight Arrow Connector 5">
          <a:extLst xmlns:a="http://schemas.openxmlformats.org/drawingml/2006/main">
            <a:ext uri="{FF2B5EF4-FFF2-40B4-BE49-F238E27FC236}">
              <a16:creationId xmlns:a16="http://schemas.microsoft.com/office/drawing/2014/main" id="{6D59A073-E54D-84C5-F784-459E54971D4C}"/>
            </a:ext>
          </a:extLst>
        </cdr:cNvPr>
        <cdr:cNvCxnSpPr/>
      </cdr:nvCxnSpPr>
      <cdr:spPr>
        <a:xfrm xmlns:a="http://schemas.openxmlformats.org/drawingml/2006/main" flipH="1">
          <a:off x="2927982" y="513651"/>
          <a:ext cx="480232" cy="553149"/>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63987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9121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2919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0096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996630" y="2003888"/>
            <a:ext cx="4523700" cy="1159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cxnSp>
        <p:nvCxnSpPr>
          <p:cNvPr id="11" name="Google Shape;11;p2"/>
          <p:cNvCxnSpPr/>
          <p:nvPr/>
        </p:nvCxnSpPr>
        <p:spPr>
          <a:xfrm>
            <a:off x="-6025" y="3676512"/>
            <a:ext cx="9162000" cy="0"/>
          </a:xfrm>
          <a:prstGeom prst="straightConnector1">
            <a:avLst/>
          </a:prstGeom>
          <a:noFill/>
          <a:ln w="9525" cap="flat" cmpd="sng">
            <a:solidFill>
              <a:srgbClr val="000000"/>
            </a:solidFill>
            <a:prstDash val="solid"/>
            <a:round/>
            <a:headEnd type="none" w="med" len="med"/>
            <a:tailEnd type="none" w="med" len="med"/>
          </a:ln>
        </p:spPr>
      </p:cxnSp>
      <p:sp>
        <p:nvSpPr>
          <p:cNvPr id="12" name="Google Shape;12;p2"/>
          <p:cNvSpPr/>
          <p:nvPr/>
        </p:nvSpPr>
        <p:spPr>
          <a:xfrm>
            <a:off x="1117950" y="3393000"/>
            <a:ext cx="567000" cy="56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4E4D2-7CC0-C147-9C0B-9915C6A9E677}"/>
              </a:ext>
            </a:extLst>
          </p:cNvPr>
          <p:cNvSpPr>
            <a:spLocks noGrp="1"/>
          </p:cNvSpPr>
          <p:nvPr>
            <p:ph type="title" hasCustomPrompt="1"/>
          </p:nvPr>
        </p:nvSpPr>
        <p:spPr>
          <a:xfrm>
            <a:off x="623888" y="1282304"/>
            <a:ext cx="7886700" cy="2139553"/>
          </a:xfrm>
        </p:spPr>
        <p:txBody>
          <a:bodyPr anchor="b"/>
          <a:lstStyle>
            <a:lvl1pPr>
              <a:defRPr sz="3600"/>
            </a:lvl1pPr>
          </a:lstStyle>
          <a:p>
            <a:r>
              <a:rPr lang="en-US" dirty="0"/>
              <a:t>CLICK TO EDIT MASTER TITLE STYLE</a:t>
            </a:r>
          </a:p>
        </p:txBody>
      </p:sp>
      <p:sp>
        <p:nvSpPr>
          <p:cNvPr id="3" name="Text Placeholder 2">
            <a:extLst>
              <a:ext uri="{FF2B5EF4-FFF2-40B4-BE49-F238E27FC236}">
                <a16:creationId xmlns:a16="http://schemas.microsoft.com/office/drawing/2014/main" id="{06D7A8F6-0189-1F4A-AB86-D826E873F9B7}"/>
              </a:ext>
            </a:extLst>
          </p:cNvPr>
          <p:cNvSpPr>
            <a:spLocks noGrp="1"/>
          </p:cNvSpPr>
          <p:nvPr>
            <p:ph type="body" idx="1"/>
          </p:nvPr>
        </p:nvSpPr>
        <p:spPr>
          <a:xfrm>
            <a:off x="623888" y="3572936"/>
            <a:ext cx="7886700" cy="985835"/>
          </a:xfrm>
        </p:spPr>
        <p:txBody>
          <a:bodyPr/>
          <a:lstStyle>
            <a:lvl1pPr marL="0" indent="0">
              <a:buNone/>
              <a:defRPr sz="1800">
                <a:solidFill>
                  <a:srgbClr val="34343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cxnSp>
        <p:nvCxnSpPr>
          <p:cNvPr id="7" name="Straight Connector 6">
            <a:extLst>
              <a:ext uri="{FF2B5EF4-FFF2-40B4-BE49-F238E27FC236}">
                <a16:creationId xmlns:a16="http://schemas.microsoft.com/office/drawing/2014/main" id="{E9311223-8DE0-E946-87A5-E4C6770B3231}"/>
              </a:ext>
            </a:extLst>
          </p:cNvPr>
          <p:cNvCxnSpPr>
            <a:cxnSpLocks/>
          </p:cNvCxnSpPr>
          <p:nvPr userDrawn="1"/>
        </p:nvCxnSpPr>
        <p:spPr>
          <a:xfrm>
            <a:off x="509092" y="3438790"/>
            <a:ext cx="8125816" cy="0"/>
          </a:xfrm>
          <a:prstGeom prst="line">
            <a:avLst/>
          </a:prstGeom>
          <a:ln w="19050">
            <a:solidFill>
              <a:srgbClr val="71A3C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2332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4824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4E4D2-7CC0-C147-9C0B-9915C6A9E677}"/>
              </a:ext>
            </a:extLst>
          </p:cNvPr>
          <p:cNvSpPr>
            <a:spLocks noGrp="1"/>
          </p:cNvSpPr>
          <p:nvPr>
            <p:ph type="title" hasCustomPrompt="1"/>
          </p:nvPr>
        </p:nvSpPr>
        <p:spPr>
          <a:xfrm>
            <a:off x="623888" y="1282304"/>
            <a:ext cx="7886700" cy="2139553"/>
          </a:xfrm>
        </p:spPr>
        <p:txBody>
          <a:bodyPr anchor="b"/>
          <a:lstStyle>
            <a:lvl1pPr>
              <a:defRPr sz="3600"/>
            </a:lvl1pPr>
          </a:lstStyle>
          <a:p>
            <a:r>
              <a:rPr lang="en-US" dirty="0"/>
              <a:t>CLICK TO EDIT MASTER TITLE STYLE</a:t>
            </a:r>
          </a:p>
        </p:txBody>
      </p:sp>
      <p:sp>
        <p:nvSpPr>
          <p:cNvPr id="3" name="Text Placeholder 2">
            <a:extLst>
              <a:ext uri="{FF2B5EF4-FFF2-40B4-BE49-F238E27FC236}">
                <a16:creationId xmlns:a16="http://schemas.microsoft.com/office/drawing/2014/main" id="{06D7A8F6-0189-1F4A-AB86-D826E873F9B7}"/>
              </a:ext>
            </a:extLst>
          </p:cNvPr>
          <p:cNvSpPr>
            <a:spLocks noGrp="1"/>
          </p:cNvSpPr>
          <p:nvPr>
            <p:ph type="body" idx="1"/>
          </p:nvPr>
        </p:nvSpPr>
        <p:spPr>
          <a:xfrm>
            <a:off x="623888" y="3572936"/>
            <a:ext cx="7886700" cy="985835"/>
          </a:xfrm>
        </p:spPr>
        <p:txBody>
          <a:bodyPr/>
          <a:lstStyle>
            <a:lvl1pPr marL="0" indent="0">
              <a:buNone/>
              <a:defRPr sz="1800">
                <a:solidFill>
                  <a:srgbClr val="34343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cxnSp>
        <p:nvCxnSpPr>
          <p:cNvPr id="7" name="Straight Connector 6">
            <a:extLst>
              <a:ext uri="{FF2B5EF4-FFF2-40B4-BE49-F238E27FC236}">
                <a16:creationId xmlns:a16="http://schemas.microsoft.com/office/drawing/2014/main" id="{E9311223-8DE0-E946-87A5-E4C6770B3231}"/>
              </a:ext>
            </a:extLst>
          </p:cNvPr>
          <p:cNvCxnSpPr>
            <a:cxnSpLocks/>
          </p:cNvCxnSpPr>
          <p:nvPr userDrawn="1"/>
        </p:nvCxnSpPr>
        <p:spPr>
          <a:xfrm>
            <a:off x="509092" y="3438790"/>
            <a:ext cx="8125816" cy="0"/>
          </a:xfrm>
          <a:prstGeom prst="line">
            <a:avLst/>
          </a:prstGeom>
          <a:ln w="19050">
            <a:solidFill>
              <a:srgbClr val="71A3C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2332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txBox="1">
            <a:spLocks noGrp="1"/>
          </p:cNvSpPr>
          <p:nvPr>
            <p:ph type="subTitle" idx="1"/>
          </p:nvPr>
        </p:nvSpPr>
        <p:spPr>
          <a:xfrm>
            <a:off x="2022300" y="2815923"/>
            <a:ext cx="5591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1400"/>
              <a:buNone/>
              <a:defRPr sz="1400">
                <a:highlight>
                  <a:schemeClr val="accent1"/>
                </a:highlight>
              </a:defRPr>
            </a:lvl1pPr>
            <a:lvl2pPr lvl="1" rtl="0">
              <a:spcBef>
                <a:spcPts val="0"/>
              </a:spcBef>
              <a:spcAft>
                <a:spcPts val="0"/>
              </a:spcAft>
              <a:buClr>
                <a:schemeClr val="dk2"/>
              </a:buClr>
              <a:buSzPts val="1400"/>
              <a:buNone/>
              <a:defRPr sz="1400">
                <a:solidFill>
                  <a:schemeClr val="dk2"/>
                </a:solidFill>
                <a:highlight>
                  <a:schemeClr val="accent1"/>
                </a:highlight>
              </a:defRPr>
            </a:lvl2pPr>
            <a:lvl3pPr lvl="2" rtl="0">
              <a:spcBef>
                <a:spcPts val="0"/>
              </a:spcBef>
              <a:spcAft>
                <a:spcPts val="0"/>
              </a:spcAft>
              <a:buClr>
                <a:schemeClr val="dk2"/>
              </a:buClr>
              <a:buSzPts val="1400"/>
              <a:buNone/>
              <a:defRPr sz="1400">
                <a:solidFill>
                  <a:schemeClr val="dk2"/>
                </a:solidFill>
                <a:highlight>
                  <a:schemeClr val="accent1"/>
                </a:highlight>
              </a:defRPr>
            </a:lvl3pPr>
            <a:lvl4pPr lvl="3" rtl="0">
              <a:spcBef>
                <a:spcPts val="0"/>
              </a:spcBef>
              <a:spcAft>
                <a:spcPts val="0"/>
              </a:spcAft>
              <a:buClr>
                <a:schemeClr val="dk2"/>
              </a:buClr>
              <a:buSzPts val="1400"/>
              <a:buNone/>
              <a:defRPr sz="1400">
                <a:solidFill>
                  <a:schemeClr val="dk2"/>
                </a:solidFill>
                <a:highlight>
                  <a:schemeClr val="accent1"/>
                </a:highlight>
              </a:defRPr>
            </a:lvl4pPr>
            <a:lvl5pPr lvl="4" rtl="0">
              <a:spcBef>
                <a:spcPts val="0"/>
              </a:spcBef>
              <a:spcAft>
                <a:spcPts val="0"/>
              </a:spcAft>
              <a:buClr>
                <a:schemeClr val="dk2"/>
              </a:buClr>
              <a:buSzPts val="1400"/>
              <a:buNone/>
              <a:defRPr sz="1400">
                <a:solidFill>
                  <a:schemeClr val="dk2"/>
                </a:solidFill>
                <a:highlight>
                  <a:schemeClr val="accent1"/>
                </a:highlight>
              </a:defRPr>
            </a:lvl5pPr>
            <a:lvl6pPr lvl="5" rtl="0">
              <a:spcBef>
                <a:spcPts val="0"/>
              </a:spcBef>
              <a:spcAft>
                <a:spcPts val="0"/>
              </a:spcAft>
              <a:buClr>
                <a:schemeClr val="dk2"/>
              </a:buClr>
              <a:buSzPts val="1400"/>
              <a:buNone/>
              <a:defRPr sz="1400">
                <a:solidFill>
                  <a:schemeClr val="dk2"/>
                </a:solidFill>
                <a:highlight>
                  <a:schemeClr val="accent1"/>
                </a:highlight>
              </a:defRPr>
            </a:lvl6pPr>
            <a:lvl7pPr lvl="6" rtl="0">
              <a:spcBef>
                <a:spcPts val="0"/>
              </a:spcBef>
              <a:spcAft>
                <a:spcPts val="0"/>
              </a:spcAft>
              <a:buClr>
                <a:schemeClr val="dk2"/>
              </a:buClr>
              <a:buSzPts val="1400"/>
              <a:buNone/>
              <a:defRPr sz="1400">
                <a:solidFill>
                  <a:schemeClr val="dk2"/>
                </a:solidFill>
                <a:highlight>
                  <a:schemeClr val="accent1"/>
                </a:highlight>
              </a:defRPr>
            </a:lvl7pPr>
            <a:lvl8pPr lvl="7" rtl="0">
              <a:spcBef>
                <a:spcPts val="0"/>
              </a:spcBef>
              <a:spcAft>
                <a:spcPts val="0"/>
              </a:spcAft>
              <a:buClr>
                <a:schemeClr val="dk2"/>
              </a:buClr>
              <a:buSzPts val="1400"/>
              <a:buNone/>
              <a:defRPr sz="1400">
                <a:solidFill>
                  <a:schemeClr val="dk2"/>
                </a:solidFill>
                <a:highlight>
                  <a:schemeClr val="accent1"/>
                </a:highlight>
              </a:defRPr>
            </a:lvl8pPr>
            <a:lvl9pPr lvl="8" rtl="0">
              <a:spcBef>
                <a:spcPts val="0"/>
              </a:spcBef>
              <a:spcAft>
                <a:spcPts val="0"/>
              </a:spcAft>
              <a:buClr>
                <a:schemeClr val="dk2"/>
              </a:buClr>
              <a:buSzPts val="1400"/>
              <a:buNone/>
              <a:defRPr sz="1400">
                <a:solidFill>
                  <a:schemeClr val="dk2"/>
                </a:solidFill>
                <a:highlight>
                  <a:schemeClr val="accent1"/>
                </a:highlight>
              </a:defRPr>
            </a:lvl9pPr>
          </a:lstStyle>
          <a:p>
            <a:endParaRPr/>
          </a:p>
        </p:txBody>
      </p:sp>
      <p:cxnSp>
        <p:nvCxnSpPr>
          <p:cNvPr id="15" name="Google Shape;15;p3"/>
          <p:cNvCxnSpPr/>
          <p:nvPr/>
        </p:nvCxnSpPr>
        <p:spPr>
          <a:xfrm>
            <a:off x="-6025" y="2571762"/>
            <a:ext cx="1984500" cy="0"/>
          </a:xfrm>
          <a:prstGeom prst="straightConnector1">
            <a:avLst/>
          </a:prstGeom>
          <a:noFill/>
          <a:ln w="9525" cap="flat" cmpd="sng">
            <a:solidFill>
              <a:srgbClr val="CCCCCC"/>
            </a:solidFill>
            <a:prstDash val="solid"/>
            <a:round/>
            <a:headEnd type="none" w="med" len="med"/>
            <a:tailEnd type="none" w="med" len="med"/>
          </a:ln>
        </p:spPr>
      </p:cxnSp>
      <p:sp>
        <p:nvSpPr>
          <p:cNvPr id="16" name="Google Shape;16;p3"/>
          <p:cNvSpPr/>
          <p:nvPr/>
        </p:nvSpPr>
        <p:spPr>
          <a:xfrm>
            <a:off x="1117950" y="2288250"/>
            <a:ext cx="567000" cy="567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2022225" y="1693523"/>
            <a:ext cx="37878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cxnSp>
        <p:nvCxnSpPr>
          <p:cNvPr id="18" name="Google Shape;18;p3"/>
          <p:cNvCxnSpPr/>
          <p:nvPr/>
        </p:nvCxnSpPr>
        <p:spPr>
          <a:xfrm>
            <a:off x="5898975" y="2571750"/>
            <a:ext cx="3251100" cy="0"/>
          </a:xfrm>
          <a:prstGeom prst="straightConnector1">
            <a:avLst/>
          </a:prstGeom>
          <a:noFill/>
          <a:ln w="9525" cap="flat" cmpd="sng">
            <a:solidFill>
              <a:srgbClr val="CCCCCC"/>
            </a:solidFill>
            <a:prstDash val="solid"/>
            <a:round/>
            <a:headEnd type="none" w="med" len="med"/>
            <a:tailEnd type="none" w="med" len="med"/>
          </a:ln>
        </p:spPr>
      </p:cxnSp>
      <p:sp>
        <p:nvSpPr>
          <p:cNvPr id="19" name="Google Shape;19;p3"/>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6"/>
        <p:cNvGrpSpPr/>
        <p:nvPr/>
      </p:nvGrpSpPr>
      <p:grpSpPr>
        <a:xfrm>
          <a:off x="0" y="0"/>
          <a:ext cx="0" cy="0"/>
          <a:chOff x="0" y="0"/>
          <a:chExt cx="0" cy="0"/>
        </a:xfrm>
      </p:grpSpPr>
      <p:cxnSp>
        <p:nvCxnSpPr>
          <p:cNvPr id="27" name="Google Shape;27;p5"/>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28" name="Google Shape;28;p5"/>
          <p:cNvSpPr/>
          <p:nvPr/>
        </p:nvSpPr>
        <p:spPr>
          <a:xfrm>
            <a:off x="817475" y="928767"/>
            <a:ext cx="405900" cy="4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Font typeface="Lora"/>
              <a:buNone/>
              <a:defRPr sz="2000" b="1">
                <a:latin typeface="Lora"/>
                <a:ea typeface="Lora"/>
                <a:cs typeface="Lora"/>
                <a:sym typeface="Lora"/>
              </a:defRPr>
            </a:lvl1pPr>
            <a:lvl2pPr lvl="1" rtl="0">
              <a:spcBef>
                <a:spcPts val="0"/>
              </a:spcBef>
              <a:spcAft>
                <a:spcPts val="0"/>
              </a:spcAft>
              <a:buSzPts val="2000"/>
              <a:buFont typeface="Lora"/>
              <a:buNone/>
              <a:defRPr sz="2000" b="1">
                <a:highlight>
                  <a:srgbClr val="FFFFFF"/>
                </a:highlight>
                <a:latin typeface="Lora"/>
                <a:ea typeface="Lora"/>
                <a:cs typeface="Lora"/>
                <a:sym typeface="Lora"/>
              </a:defRPr>
            </a:lvl2pPr>
            <a:lvl3pPr lvl="2" rtl="0">
              <a:spcBef>
                <a:spcPts val="0"/>
              </a:spcBef>
              <a:spcAft>
                <a:spcPts val="0"/>
              </a:spcAft>
              <a:buSzPts val="2000"/>
              <a:buFont typeface="Lora"/>
              <a:buNone/>
              <a:defRPr sz="2000" b="1">
                <a:highlight>
                  <a:srgbClr val="FFFFFF"/>
                </a:highlight>
                <a:latin typeface="Lora"/>
                <a:ea typeface="Lora"/>
                <a:cs typeface="Lora"/>
                <a:sym typeface="Lora"/>
              </a:defRPr>
            </a:lvl3pPr>
            <a:lvl4pPr lvl="3" rtl="0">
              <a:spcBef>
                <a:spcPts val="0"/>
              </a:spcBef>
              <a:spcAft>
                <a:spcPts val="0"/>
              </a:spcAft>
              <a:buSzPts val="2000"/>
              <a:buFont typeface="Lora"/>
              <a:buNone/>
              <a:defRPr sz="2000" b="1">
                <a:highlight>
                  <a:srgbClr val="FFFFFF"/>
                </a:highlight>
                <a:latin typeface="Lora"/>
                <a:ea typeface="Lora"/>
                <a:cs typeface="Lora"/>
                <a:sym typeface="Lora"/>
              </a:defRPr>
            </a:lvl4pPr>
            <a:lvl5pPr lvl="4" rtl="0">
              <a:spcBef>
                <a:spcPts val="0"/>
              </a:spcBef>
              <a:spcAft>
                <a:spcPts val="0"/>
              </a:spcAft>
              <a:buSzPts val="2000"/>
              <a:buFont typeface="Lora"/>
              <a:buNone/>
              <a:defRPr sz="2000" b="1">
                <a:highlight>
                  <a:srgbClr val="FFFFFF"/>
                </a:highlight>
                <a:latin typeface="Lora"/>
                <a:ea typeface="Lora"/>
                <a:cs typeface="Lora"/>
                <a:sym typeface="Lora"/>
              </a:defRPr>
            </a:lvl5pPr>
            <a:lvl6pPr lvl="5" rtl="0">
              <a:spcBef>
                <a:spcPts val="0"/>
              </a:spcBef>
              <a:spcAft>
                <a:spcPts val="0"/>
              </a:spcAft>
              <a:buSzPts val="2000"/>
              <a:buFont typeface="Lora"/>
              <a:buNone/>
              <a:defRPr sz="2000" b="1">
                <a:highlight>
                  <a:srgbClr val="FFFFFF"/>
                </a:highlight>
                <a:latin typeface="Lora"/>
                <a:ea typeface="Lora"/>
                <a:cs typeface="Lora"/>
                <a:sym typeface="Lora"/>
              </a:defRPr>
            </a:lvl6pPr>
            <a:lvl7pPr lvl="6" rtl="0">
              <a:spcBef>
                <a:spcPts val="0"/>
              </a:spcBef>
              <a:spcAft>
                <a:spcPts val="0"/>
              </a:spcAft>
              <a:buSzPts val="2000"/>
              <a:buFont typeface="Lora"/>
              <a:buNone/>
              <a:defRPr sz="2000" b="1">
                <a:highlight>
                  <a:srgbClr val="FFFFFF"/>
                </a:highlight>
                <a:latin typeface="Lora"/>
                <a:ea typeface="Lora"/>
                <a:cs typeface="Lora"/>
                <a:sym typeface="Lora"/>
              </a:defRPr>
            </a:lvl7pPr>
            <a:lvl8pPr lvl="7" rtl="0">
              <a:spcBef>
                <a:spcPts val="0"/>
              </a:spcBef>
              <a:spcAft>
                <a:spcPts val="0"/>
              </a:spcAft>
              <a:buSzPts val="2000"/>
              <a:buFont typeface="Lora"/>
              <a:buNone/>
              <a:defRPr sz="2000" b="1">
                <a:highlight>
                  <a:srgbClr val="FFFFFF"/>
                </a:highlight>
                <a:latin typeface="Lora"/>
                <a:ea typeface="Lora"/>
                <a:cs typeface="Lora"/>
                <a:sym typeface="Lora"/>
              </a:defRPr>
            </a:lvl8pPr>
            <a:lvl9pPr lvl="8" rtl="0">
              <a:spcBef>
                <a:spcPts val="0"/>
              </a:spcBef>
              <a:spcAft>
                <a:spcPts val="0"/>
              </a:spcAft>
              <a:buSzPts val="2000"/>
              <a:buFont typeface="Lora"/>
              <a:buNone/>
              <a:defRPr sz="2000" b="1">
                <a:highlight>
                  <a:srgbClr val="FFFFFF"/>
                </a:highlight>
                <a:latin typeface="Lora"/>
                <a:ea typeface="Lora"/>
                <a:cs typeface="Lora"/>
                <a:sym typeface="Lora"/>
              </a:defRPr>
            </a:lvl9pPr>
          </a:lstStyle>
          <a:p>
            <a:endParaRPr/>
          </a:p>
        </p:txBody>
      </p:sp>
      <p:sp>
        <p:nvSpPr>
          <p:cNvPr id="30" name="Google Shape;30;p5"/>
          <p:cNvSpPr txBox="1">
            <a:spLocks noGrp="1"/>
          </p:cNvSpPr>
          <p:nvPr>
            <p:ph type="body" idx="1"/>
          </p:nvPr>
        </p:nvSpPr>
        <p:spPr>
          <a:xfrm>
            <a:off x="1381250" y="1616470"/>
            <a:ext cx="6809700" cy="3112200"/>
          </a:xfrm>
          <a:prstGeom prst="rect">
            <a:avLst/>
          </a:prstGeom>
        </p:spPr>
        <p:txBody>
          <a:bodyPr spcFirstLastPara="1" wrap="square" lIns="91425" tIns="91425" rIns="91425" bIns="91425" anchor="t" anchorCtr="0">
            <a:noAutofit/>
          </a:bodyPr>
          <a:lstStyle>
            <a:lvl1pPr marL="457200" lvl="0" indent="-381000" rtl="0">
              <a:spcBef>
                <a:spcPts val="600"/>
              </a:spcBef>
              <a:spcAft>
                <a:spcPts val="0"/>
              </a:spcAft>
              <a:buClr>
                <a:srgbClr val="FFCD00"/>
              </a:buClr>
              <a:buSzPts val="2400"/>
              <a:buFont typeface="Quattrocento Sans"/>
              <a:buChar char="◉"/>
              <a:defRPr sz="2400">
                <a:latin typeface="Quattrocento Sans"/>
                <a:ea typeface="Quattrocento Sans"/>
                <a:cs typeface="Quattrocento Sans"/>
                <a:sym typeface="Quattrocento Sans"/>
              </a:defRPr>
            </a:lvl1pPr>
            <a:lvl2pPr marL="914400" lvl="1"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2pPr>
            <a:lvl3pPr marL="1371600" lvl="2" indent="-355600" rtl="0">
              <a:spcBef>
                <a:spcPts val="0"/>
              </a:spcBef>
              <a:spcAft>
                <a:spcPts val="0"/>
              </a:spcAft>
              <a:buClr>
                <a:srgbClr val="FFCD00"/>
              </a:buClr>
              <a:buSzPts val="2000"/>
              <a:buFont typeface="Quattrocento Sans"/>
              <a:buChar char="■"/>
              <a:defRPr sz="2000">
                <a:latin typeface="Quattrocento Sans"/>
                <a:ea typeface="Quattrocento Sans"/>
                <a:cs typeface="Quattrocento Sans"/>
                <a:sym typeface="Quattrocento Sans"/>
              </a:defRPr>
            </a:lvl3pPr>
            <a:lvl4pPr marL="1828800" lvl="3"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4pPr>
            <a:lvl5pPr marL="2286000" lvl="4"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5pPr>
            <a:lvl6pPr marL="2743200" lvl="5"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6pPr>
            <a:lvl7pPr marL="3200400" lvl="6"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7pPr>
            <a:lvl8pPr marL="3657600" lvl="7"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8pPr>
            <a:lvl9pPr marL="4114800" lvl="8" indent="-342900" rtl="0">
              <a:spcBef>
                <a:spcPts val="0"/>
              </a:spcBef>
              <a:spcAft>
                <a:spcPts val="0"/>
              </a:spcAft>
              <a:buClr>
                <a:srgbClr val="FFCD00"/>
              </a:buClr>
              <a:buSzPts val="1800"/>
              <a:buFont typeface="Quattrocento Sans"/>
              <a:buChar char="■"/>
              <a:defRPr sz="1800">
                <a:latin typeface="Quattrocento Sans"/>
                <a:ea typeface="Quattrocento Sans"/>
                <a:cs typeface="Quattrocento Sans"/>
                <a:sym typeface="Quattrocento Sans"/>
              </a:defRPr>
            </a:lvl9pPr>
          </a:lstStyle>
          <a:p>
            <a:endParaRPr/>
          </a:p>
        </p:txBody>
      </p:sp>
      <p:cxnSp>
        <p:nvCxnSpPr>
          <p:cNvPr id="31" name="Google Shape;31;p5"/>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32" name="Google Shape;32;p5"/>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35" name="Google Shape;35;p6"/>
          <p:cNvSpPr txBox="1">
            <a:spLocks noGrp="1"/>
          </p:cNvSpPr>
          <p:nvPr>
            <p:ph type="body" idx="1"/>
          </p:nvPr>
        </p:nvSpPr>
        <p:spPr>
          <a:xfrm>
            <a:off x="1381250" y="1618700"/>
            <a:ext cx="3425400" cy="32310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6" name="Google Shape;36;p6"/>
          <p:cNvSpPr txBox="1">
            <a:spLocks noGrp="1"/>
          </p:cNvSpPr>
          <p:nvPr>
            <p:ph type="body" idx="2"/>
          </p:nvPr>
        </p:nvSpPr>
        <p:spPr>
          <a:xfrm>
            <a:off x="5012916" y="1618700"/>
            <a:ext cx="3425400" cy="32310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cxnSp>
        <p:nvCxnSpPr>
          <p:cNvPr id="37" name="Google Shape;37;p6"/>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38" name="Google Shape;38;p6"/>
          <p:cNvSpPr/>
          <p:nvPr/>
        </p:nvSpPr>
        <p:spPr>
          <a:xfrm>
            <a:off x="817475" y="928767"/>
            <a:ext cx="405900" cy="4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6"/>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40" name="Google Shape;40;p6"/>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43" name="Google Shape;43;p7"/>
          <p:cNvSpPr txBox="1">
            <a:spLocks noGrp="1"/>
          </p:cNvSpPr>
          <p:nvPr>
            <p:ph type="body" idx="1"/>
          </p:nvPr>
        </p:nvSpPr>
        <p:spPr>
          <a:xfrm>
            <a:off x="1381250" y="1651075"/>
            <a:ext cx="2334000" cy="3122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4" name="Google Shape;44;p7"/>
          <p:cNvSpPr txBox="1">
            <a:spLocks noGrp="1"/>
          </p:cNvSpPr>
          <p:nvPr>
            <p:ph type="body" idx="2"/>
          </p:nvPr>
        </p:nvSpPr>
        <p:spPr>
          <a:xfrm>
            <a:off x="3834912" y="1651075"/>
            <a:ext cx="2334000" cy="3122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45" name="Google Shape;45;p7"/>
          <p:cNvSpPr txBox="1">
            <a:spLocks noGrp="1"/>
          </p:cNvSpPr>
          <p:nvPr>
            <p:ph type="body" idx="3"/>
          </p:nvPr>
        </p:nvSpPr>
        <p:spPr>
          <a:xfrm>
            <a:off x="6288573" y="1651075"/>
            <a:ext cx="2334000" cy="31224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cxnSp>
        <p:nvCxnSpPr>
          <p:cNvPr id="46" name="Google Shape;46;p7"/>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47" name="Google Shape;47;p7"/>
          <p:cNvSpPr/>
          <p:nvPr/>
        </p:nvSpPr>
        <p:spPr>
          <a:xfrm>
            <a:off x="817475" y="928767"/>
            <a:ext cx="405900" cy="4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 name="Google Shape;48;p7"/>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49" name="Google Shape;49;p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cxnSp>
        <p:nvCxnSpPr>
          <p:cNvPr id="52" name="Google Shape;52;p8"/>
          <p:cNvCxnSpPr/>
          <p:nvPr/>
        </p:nvCxnSpPr>
        <p:spPr>
          <a:xfrm>
            <a:off x="0" y="1131725"/>
            <a:ext cx="1375800" cy="0"/>
          </a:xfrm>
          <a:prstGeom prst="straightConnector1">
            <a:avLst/>
          </a:prstGeom>
          <a:noFill/>
          <a:ln w="9525" cap="flat" cmpd="sng">
            <a:solidFill>
              <a:srgbClr val="CCCCCC"/>
            </a:solidFill>
            <a:prstDash val="solid"/>
            <a:round/>
            <a:headEnd type="none" w="med" len="med"/>
            <a:tailEnd type="none" w="med" len="med"/>
          </a:ln>
        </p:spPr>
      </p:cxnSp>
      <p:sp>
        <p:nvSpPr>
          <p:cNvPr id="53" name="Google Shape;53;p8"/>
          <p:cNvSpPr/>
          <p:nvPr/>
        </p:nvSpPr>
        <p:spPr>
          <a:xfrm>
            <a:off x="817475" y="928767"/>
            <a:ext cx="405900" cy="4059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 name="Google Shape;54;p8"/>
          <p:cNvCxnSpPr/>
          <p:nvPr/>
        </p:nvCxnSpPr>
        <p:spPr>
          <a:xfrm>
            <a:off x="5265650" y="1131725"/>
            <a:ext cx="3878400" cy="0"/>
          </a:xfrm>
          <a:prstGeom prst="straightConnector1">
            <a:avLst/>
          </a:prstGeom>
          <a:noFill/>
          <a:ln w="9525" cap="flat" cmpd="sng">
            <a:solidFill>
              <a:srgbClr val="CCCCCC"/>
            </a:solidFill>
            <a:prstDash val="solid"/>
            <a:round/>
            <a:headEnd type="none" w="med" len="med"/>
            <a:tailEnd type="none" w="med" len="med"/>
          </a:ln>
        </p:spPr>
      </p:cxnSp>
      <p:sp>
        <p:nvSpPr>
          <p:cNvPr id="55" name="Google Shape;55;p8"/>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65"/>
        <p:cNvGrpSpPr/>
        <p:nvPr/>
      </p:nvGrpSpPr>
      <p:grpSpPr>
        <a:xfrm>
          <a:off x="0" y="0"/>
          <a:ext cx="0" cy="0"/>
          <a:chOff x="0" y="0"/>
          <a:chExt cx="0" cy="0"/>
        </a:xfrm>
      </p:grpSpPr>
      <p:sp>
        <p:nvSpPr>
          <p:cNvPr id="66" name="Google Shape;66;p11"/>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Car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7A4F0-DEF0-084D-9C91-83703C90D0C2}"/>
              </a:ext>
            </a:extLst>
          </p:cNvPr>
          <p:cNvSpPr>
            <a:spLocks noGrp="1"/>
          </p:cNvSpPr>
          <p:nvPr>
            <p:ph type="ctrTitle" hasCustomPrompt="1"/>
          </p:nvPr>
        </p:nvSpPr>
        <p:spPr>
          <a:xfrm>
            <a:off x="254977" y="1281385"/>
            <a:ext cx="6180992" cy="1790700"/>
          </a:xfrm>
          <a:prstGeom prst="rect">
            <a:avLst/>
          </a:prstGeom>
        </p:spPr>
        <p:txBody>
          <a:bodyPr anchor="b"/>
          <a:lstStyle>
            <a:lvl1pPr algn="l">
              <a:defRPr sz="45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2793ABD3-63C3-1C44-A70D-0EEA73388D8B}"/>
              </a:ext>
            </a:extLst>
          </p:cNvPr>
          <p:cNvSpPr>
            <a:spLocks noGrp="1"/>
          </p:cNvSpPr>
          <p:nvPr>
            <p:ph type="subTitle" idx="1"/>
          </p:nvPr>
        </p:nvSpPr>
        <p:spPr>
          <a:xfrm>
            <a:off x="254977" y="3141141"/>
            <a:ext cx="6180992" cy="1241822"/>
          </a:xfrm>
          <a:prstGeom prst="rect">
            <a:avLst/>
          </a:prstGeo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82799775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4824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1381250" y="1616470"/>
            <a:ext cx="6809700" cy="31122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Quattrocento Sans"/>
              <a:buChar char="◉"/>
              <a:defRPr sz="2400">
                <a:solidFill>
                  <a:schemeClr val="dk1"/>
                </a:solidFill>
                <a:latin typeface="Quattrocento Sans"/>
                <a:ea typeface="Quattrocento Sans"/>
                <a:cs typeface="Quattrocento Sans"/>
                <a:sym typeface="Quattrocento Sans"/>
              </a:defRPr>
            </a:lvl1pPr>
            <a:lvl2pPr marL="914400" lvl="1" indent="-355600">
              <a:spcBef>
                <a:spcPts val="0"/>
              </a:spcBef>
              <a:spcAft>
                <a:spcPts val="0"/>
              </a:spcAft>
              <a:buClr>
                <a:schemeClr val="accent1"/>
              </a:buClr>
              <a:buSzPts val="2000"/>
              <a:buFont typeface="Quattrocento Sans"/>
              <a:buChar char="○"/>
              <a:defRPr sz="2000">
                <a:solidFill>
                  <a:schemeClr val="dk1"/>
                </a:solidFill>
                <a:latin typeface="Quattrocento Sans"/>
                <a:ea typeface="Quattrocento Sans"/>
                <a:cs typeface="Quattrocento Sans"/>
                <a:sym typeface="Quattrocento Sans"/>
              </a:defRPr>
            </a:lvl2pPr>
            <a:lvl3pPr marL="1371600" lvl="2" indent="-355600">
              <a:spcBef>
                <a:spcPts val="0"/>
              </a:spcBef>
              <a:spcAft>
                <a:spcPts val="0"/>
              </a:spcAft>
              <a:buClr>
                <a:schemeClr val="accent1"/>
              </a:buClr>
              <a:buSzPts val="2000"/>
              <a:buFont typeface="Quattrocento Sans"/>
              <a:buChar char="■"/>
              <a:defRPr sz="2000">
                <a:solidFill>
                  <a:schemeClr val="dk1"/>
                </a:solidFill>
                <a:latin typeface="Quattrocento Sans"/>
                <a:ea typeface="Quattrocento Sans"/>
                <a:cs typeface="Quattrocento Sans"/>
                <a:sym typeface="Quattrocento Sans"/>
              </a:defRPr>
            </a:lvl3pPr>
            <a:lvl4pPr marL="1828800" lvl="3" indent="-342900">
              <a:spcBef>
                <a:spcPts val="0"/>
              </a:spcBef>
              <a:spcAft>
                <a:spcPts val="0"/>
              </a:spcAft>
              <a:buClr>
                <a:schemeClr val="accent1"/>
              </a:buClr>
              <a:buSzPts val="1800"/>
              <a:buFont typeface="Quattrocento Sans"/>
              <a:buChar char="●"/>
              <a:defRPr sz="1800">
                <a:solidFill>
                  <a:schemeClr val="dk1"/>
                </a:solidFill>
                <a:latin typeface="Quattrocento Sans"/>
                <a:ea typeface="Quattrocento Sans"/>
                <a:cs typeface="Quattrocento Sans"/>
                <a:sym typeface="Quattrocento Sans"/>
              </a:defRPr>
            </a:lvl4pPr>
            <a:lvl5pPr marL="2286000" lvl="4"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5pPr>
            <a:lvl6pPr marL="2743200" lvl="5"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6pPr>
            <a:lvl7pPr marL="3200400" lvl="6"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7pPr>
            <a:lvl8pPr marL="3657600" lvl="7"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8pPr>
            <a:lvl9pPr marL="4114800" lvl="8" indent="-342900">
              <a:spcBef>
                <a:spcPts val="0"/>
              </a:spcBef>
              <a:spcAft>
                <a:spcPts val="0"/>
              </a:spcAft>
              <a:buClr>
                <a:schemeClr val="dk1"/>
              </a:buClr>
              <a:buSzPts val="1800"/>
              <a:buFont typeface="Quattrocento Sans"/>
              <a:buChar char="■"/>
              <a:defRPr sz="1800">
                <a:solidFill>
                  <a:schemeClr val="dk1"/>
                </a:solidFill>
                <a:latin typeface="Quattrocento Sans"/>
                <a:ea typeface="Quattrocento Sans"/>
                <a:cs typeface="Quattrocento Sans"/>
                <a:sym typeface="Quattrocento Sans"/>
              </a:defRPr>
            </a:lvl9pPr>
          </a:lstStyle>
          <a:p>
            <a:endParaRPr/>
          </a:p>
        </p:txBody>
      </p:sp>
      <p:sp>
        <p:nvSpPr>
          <p:cNvPr id="7" name="Google Shape;7;p1"/>
          <p:cNvSpPr txBox="1">
            <a:spLocks noGrp="1"/>
          </p:cNvSpPr>
          <p:nvPr>
            <p:ph type="title"/>
          </p:nvPr>
        </p:nvSpPr>
        <p:spPr>
          <a:xfrm>
            <a:off x="1381250" y="896549"/>
            <a:ext cx="6809700" cy="435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000"/>
              <a:buFont typeface="Lora"/>
              <a:buNone/>
              <a:defRPr sz="2000" b="1">
                <a:solidFill>
                  <a:schemeClr val="dk1"/>
                </a:solidFill>
                <a:latin typeface="Lora"/>
                <a:ea typeface="Lora"/>
                <a:cs typeface="Lora"/>
                <a:sym typeface="Lora"/>
              </a:defRPr>
            </a:lvl1pPr>
            <a:lvl2pPr lvl="1">
              <a:spcBef>
                <a:spcPts val="0"/>
              </a:spcBef>
              <a:spcAft>
                <a:spcPts val="0"/>
              </a:spcAft>
              <a:buClr>
                <a:schemeClr val="dk1"/>
              </a:buClr>
              <a:buSzPts val="2000"/>
              <a:buFont typeface="Lora"/>
              <a:buNone/>
              <a:defRPr sz="2000" b="1">
                <a:solidFill>
                  <a:schemeClr val="dk1"/>
                </a:solidFill>
                <a:latin typeface="Lora"/>
                <a:ea typeface="Lora"/>
                <a:cs typeface="Lora"/>
                <a:sym typeface="Lora"/>
              </a:defRPr>
            </a:lvl2pPr>
            <a:lvl3pPr lvl="2">
              <a:spcBef>
                <a:spcPts val="0"/>
              </a:spcBef>
              <a:spcAft>
                <a:spcPts val="0"/>
              </a:spcAft>
              <a:buClr>
                <a:schemeClr val="dk1"/>
              </a:buClr>
              <a:buSzPts val="2000"/>
              <a:buFont typeface="Lora"/>
              <a:buNone/>
              <a:defRPr sz="2000" b="1">
                <a:solidFill>
                  <a:schemeClr val="dk1"/>
                </a:solidFill>
                <a:latin typeface="Lora"/>
                <a:ea typeface="Lora"/>
                <a:cs typeface="Lora"/>
                <a:sym typeface="Lora"/>
              </a:defRPr>
            </a:lvl3pPr>
            <a:lvl4pPr lvl="3">
              <a:spcBef>
                <a:spcPts val="0"/>
              </a:spcBef>
              <a:spcAft>
                <a:spcPts val="0"/>
              </a:spcAft>
              <a:buClr>
                <a:schemeClr val="dk1"/>
              </a:buClr>
              <a:buSzPts val="2000"/>
              <a:buFont typeface="Lora"/>
              <a:buNone/>
              <a:defRPr sz="2000" b="1">
                <a:solidFill>
                  <a:schemeClr val="dk1"/>
                </a:solidFill>
                <a:latin typeface="Lora"/>
                <a:ea typeface="Lora"/>
                <a:cs typeface="Lora"/>
                <a:sym typeface="Lora"/>
              </a:defRPr>
            </a:lvl4pPr>
            <a:lvl5pPr lvl="4">
              <a:spcBef>
                <a:spcPts val="0"/>
              </a:spcBef>
              <a:spcAft>
                <a:spcPts val="0"/>
              </a:spcAft>
              <a:buClr>
                <a:schemeClr val="dk1"/>
              </a:buClr>
              <a:buSzPts val="2000"/>
              <a:buFont typeface="Lora"/>
              <a:buNone/>
              <a:defRPr sz="2000" b="1">
                <a:solidFill>
                  <a:schemeClr val="dk1"/>
                </a:solidFill>
                <a:latin typeface="Lora"/>
                <a:ea typeface="Lora"/>
                <a:cs typeface="Lora"/>
                <a:sym typeface="Lora"/>
              </a:defRPr>
            </a:lvl5pPr>
            <a:lvl6pPr lvl="5">
              <a:spcBef>
                <a:spcPts val="0"/>
              </a:spcBef>
              <a:spcAft>
                <a:spcPts val="0"/>
              </a:spcAft>
              <a:buClr>
                <a:schemeClr val="dk1"/>
              </a:buClr>
              <a:buSzPts val="2000"/>
              <a:buFont typeface="Lora"/>
              <a:buNone/>
              <a:defRPr sz="2000" b="1">
                <a:solidFill>
                  <a:schemeClr val="dk1"/>
                </a:solidFill>
                <a:latin typeface="Lora"/>
                <a:ea typeface="Lora"/>
                <a:cs typeface="Lora"/>
                <a:sym typeface="Lora"/>
              </a:defRPr>
            </a:lvl6pPr>
            <a:lvl7pPr lvl="6">
              <a:spcBef>
                <a:spcPts val="0"/>
              </a:spcBef>
              <a:spcAft>
                <a:spcPts val="0"/>
              </a:spcAft>
              <a:buClr>
                <a:schemeClr val="dk1"/>
              </a:buClr>
              <a:buSzPts val="2000"/>
              <a:buFont typeface="Lora"/>
              <a:buNone/>
              <a:defRPr sz="2000" b="1">
                <a:solidFill>
                  <a:schemeClr val="dk1"/>
                </a:solidFill>
                <a:latin typeface="Lora"/>
                <a:ea typeface="Lora"/>
                <a:cs typeface="Lora"/>
                <a:sym typeface="Lora"/>
              </a:defRPr>
            </a:lvl7pPr>
            <a:lvl8pPr lvl="7">
              <a:spcBef>
                <a:spcPts val="0"/>
              </a:spcBef>
              <a:spcAft>
                <a:spcPts val="0"/>
              </a:spcAft>
              <a:buClr>
                <a:schemeClr val="dk1"/>
              </a:buClr>
              <a:buSzPts val="2000"/>
              <a:buFont typeface="Lora"/>
              <a:buNone/>
              <a:defRPr sz="2000" b="1">
                <a:solidFill>
                  <a:schemeClr val="dk1"/>
                </a:solidFill>
                <a:latin typeface="Lora"/>
                <a:ea typeface="Lora"/>
                <a:cs typeface="Lora"/>
                <a:sym typeface="Lora"/>
              </a:defRPr>
            </a:lvl8pPr>
            <a:lvl9pPr lvl="8">
              <a:spcBef>
                <a:spcPts val="0"/>
              </a:spcBef>
              <a:spcAft>
                <a:spcPts val="0"/>
              </a:spcAft>
              <a:buClr>
                <a:schemeClr val="dk1"/>
              </a:buClr>
              <a:buSzPts val="2000"/>
              <a:buFont typeface="Lora"/>
              <a:buNone/>
              <a:defRPr sz="2000" b="1">
                <a:solidFill>
                  <a:schemeClr val="dk1"/>
                </a:solidFill>
                <a:latin typeface="Lora"/>
                <a:ea typeface="Lora"/>
                <a:cs typeface="Lora"/>
                <a:sym typeface="Lora"/>
              </a:defRPr>
            </a:lvl9pPr>
          </a:lstStyle>
          <a:p>
            <a:endParaRPr/>
          </a:p>
        </p:txBody>
      </p:sp>
      <p:sp>
        <p:nvSpPr>
          <p:cNvPr id="8" name="Google Shape;8;p1"/>
          <p:cNvSpPr txBox="1">
            <a:spLocks noGrp="1"/>
          </p:cNvSpPr>
          <p:nvPr>
            <p:ph type="sldNum" idx="12"/>
          </p:nvPr>
        </p:nvSpPr>
        <p:spPr>
          <a:xfrm>
            <a:off x="8543227" y="4749851"/>
            <a:ext cx="548700" cy="393600"/>
          </a:xfrm>
          <a:prstGeom prst="rect">
            <a:avLst/>
          </a:prstGeom>
          <a:noFill/>
          <a:ln>
            <a:noFill/>
          </a:ln>
        </p:spPr>
        <p:txBody>
          <a:bodyPr spcFirstLastPara="1" wrap="square" lIns="91425" tIns="91425" rIns="91425" bIns="91425" anchor="t" anchorCtr="0">
            <a:noAutofit/>
          </a:bodyPr>
          <a:lstStyle>
            <a:lvl1pPr lvl="0" algn="r">
              <a:buNone/>
              <a:defRPr sz="1000">
                <a:solidFill>
                  <a:srgbClr val="1D1D1B"/>
                </a:solidFill>
                <a:latin typeface="Lora"/>
                <a:ea typeface="Lora"/>
                <a:cs typeface="Lora"/>
                <a:sym typeface="Lora"/>
              </a:defRPr>
            </a:lvl1pPr>
            <a:lvl2pPr lvl="1" algn="r">
              <a:buNone/>
              <a:defRPr sz="1000">
                <a:solidFill>
                  <a:srgbClr val="1D1D1B"/>
                </a:solidFill>
                <a:latin typeface="Lora"/>
                <a:ea typeface="Lora"/>
                <a:cs typeface="Lora"/>
                <a:sym typeface="Lora"/>
              </a:defRPr>
            </a:lvl2pPr>
            <a:lvl3pPr lvl="2" algn="r">
              <a:buNone/>
              <a:defRPr sz="1000">
                <a:solidFill>
                  <a:srgbClr val="1D1D1B"/>
                </a:solidFill>
                <a:latin typeface="Lora"/>
                <a:ea typeface="Lora"/>
                <a:cs typeface="Lora"/>
                <a:sym typeface="Lora"/>
              </a:defRPr>
            </a:lvl3pPr>
            <a:lvl4pPr lvl="3" algn="r">
              <a:buNone/>
              <a:defRPr sz="1000">
                <a:solidFill>
                  <a:srgbClr val="1D1D1B"/>
                </a:solidFill>
                <a:latin typeface="Lora"/>
                <a:ea typeface="Lora"/>
                <a:cs typeface="Lora"/>
                <a:sym typeface="Lora"/>
              </a:defRPr>
            </a:lvl4pPr>
            <a:lvl5pPr lvl="4" algn="r">
              <a:buNone/>
              <a:defRPr sz="1000">
                <a:solidFill>
                  <a:srgbClr val="1D1D1B"/>
                </a:solidFill>
                <a:latin typeface="Lora"/>
                <a:ea typeface="Lora"/>
                <a:cs typeface="Lora"/>
                <a:sym typeface="Lora"/>
              </a:defRPr>
            </a:lvl5pPr>
            <a:lvl6pPr lvl="5" algn="r">
              <a:buNone/>
              <a:defRPr sz="1000">
                <a:solidFill>
                  <a:srgbClr val="1D1D1B"/>
                </a:solidFill>
                <a:latin typeface="Lora"/>
                <a:ea typeface="Lora"/>
                <a:cs typeface="Lora"/>
                <a:sym typeface="Lora"/>
              </a:defRPr>
            </a:lvl6pPr>
            <a:lvl7pPr lvl="6" algn="r">
              <a:buNone/>
              <a:defRPr sz="1000">
                <a:solidFill>
                  <a:srgbClr val="1D1D1B"/>
                </a:solidFill>
                <a:latin typeface="Lora"/>
                <a:ea typeface="Lora"/>
                <a:cs typeface="Lora"/>
                <a:sym typeface="Lora"/>
              </a:defRPr>
            </a:lvl7pPr>
            <a:lvl8pPr lvl="7" algn="r">
              <a:buNone/>
              <a:defRPr sz="1000">
                <a:solidFill>
                  <a:srgbClr val="1D1D1B"/>
                </a:solidFill>
                <a:latin typeface="Lora"/>
                <a:ea typeface="Lora"/>
                <a:cs typeface="Lora"/>
                <a:sym typeface="Lora"/>
              </a:defRPr>
            </a:lvl8pPr>
            <a:lvl9pPr lvl="8" algn="r">
              <a:buNone/>
              <a:defRPr sz="1000">
                <a:solidFill>
                  <a:srgbClr val="1D1D1B"/>
                </a:solidFill>
                <a:latin typeface="Lora"/>
                <a:ea typeface="Lora"/>
                <a:cs typeface="Lora"/>
                <a:sym typeface="Lor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7"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71A3C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8CC781-A6AE-6249-B33D-D67A30708D03}"/>
              </a:ext>
            </a:extLst>
          </p:cNvPr>
          <p:cNvSpPr/>
          <p:nvPr userDrawn="1"/>
        </p:nvSpPr>
        <p:spPr>
          <a:xfrm>
            <a:off x="6611815" y="1"/>
            <a:ext cx="2532185"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picture containing plate, food, drawing, clock&#10;&#10;Description automatically generated">
            <a:extLst>
              <a:ext uri="{FF2B5EF4-FFF2-40B4-BE49-F238E27FC236}">
                <a16:creationId xmlns:a16="http://schemas.microsoft.com/office/drawing/2014/main" id="{F1F5D84C-BF17-1348-8445-10A0CF653835}"/>
              </a:ext>
            </a:extLst>
          </p:cNvPr>
          <p:cNvPicPr>
            <a:picLocks noChangeAspect="1"/>
          </p:cNvPicPr>
          <p:nvPr userDrawn="1"/>
        </p:nvPicPr>
        <p:blipFill>
          <a:blip r:embed="rId3"/>
          <a:stretch>
            <a:fillRect/>
          </a:stretch>
        </p:blipFill>
        <p:spPr>
          <a:xfrm>
            <a:off x="6956855" y="560252"/>
            <a:ext cx="1836918" cy="421355"/>
          </a:xfrm>
          <a:prstGeom prst="rect">
            <a:avLst/>
          </a:prstGeom>
        </p:spPr>
      </p:pic>
      <p:sp>
        <p:nvSpPr>
          <p:cNvPr id="9" name="Title 1">
            <a:extLst>
              <a:ext uri="{FF2B5EF4-FFF2-40B4-BE49-F238E27FC236}">
                <a16:creationId xmlns:a16="http://schemas.microsoft.com/office/drawing/2014/main" id="{17C9CE8F-E81B-A949-8FD1-5EF567453C63}"/>
              </a:ext>
            </a:extLst>
          </p:cNvPr>
          <p:cNvSpPr txBox="1">
            <a:spLocks/>
          </p:cNvSpPr>
          <p:nvPr userDrawn="1"/>
        </p:nvSpPr>
        <p:spPr>
          <a:xfrm>
            <a:off x="6956855" y="4629605"/>
            <a:ext cx="1836918" cy="272878"/>
          </a:xfrm>
          <a:prstGeom prst="rect">
            <a:avLst/>
          </a:prstGeom>
          <a:noFill/>
        </p:spPr>
        <p:txBody>
          <a:bodyPr vert="horz" lIns="68580" tIns="34290" rIns="68580" bIns="3429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500" dirty="0">
                <a:solidFill>
                  <a:srgbClr val="343433"/>
                </a:solidFill>
                <a:latin typeface="Trade Gothic LT Std" pitchFamily="2" charset="0"/>
              </a:rPr>
              <a:t>SEAKINGWDC.ORG</a:t>
            </a:r>
          </a:p>
        </p:txBody>
      </p:sp>
      <p:sp>
        <p:nvSpPr>
          <p:cNvPr id="5" name="Title Placeholder 4">
            <a:extLst>
              <a:ext uri="{FF2B5EF4-FFF2-40B4-BE49-F238E27FC236}">
                <a16:creationId xmlns:a16="http://schemas.microsoft.com/office/drawing/2014/main" id="{C952017D-F43D-2F44-9E52-A0D8E1177486}"/>
              </a:ext>
            </a:extLst>
          </p:cNvPr>
          <p:cNvSpPr>
            <a:spLocks noGrp="1"/>
          </p:cNvSpPr>
          <p:nvPr>
            <p:ph type="title"/>
          </p:nvPr>
        </p:nvSpPr>
        <p:spPr>
          <a:xfrm>
            <a:off x="628650" y="273844"/>
            <a:ext cx="5772150" cy="994172"/>
          </a:xfrm>
          <a:prstGeom prst="rect">
            <a:avLst/>
          </a:prstGeom>
        </p:spPr>
        <p:txBody>
          <a:bodyPr vert="horz" lIns="91440" tIns="45720" rIns="91440" bIns="45720" rtlCol="0" anchor="ctr">
            <a:normAutofit/>
          </a:bodyPr>
          <a:lstStyle/>
          <a:p>
            <a:r>
              <a:rPr lang="en-US" dirty="0"/>
              <a:t>CLICK TO EDIT MASTER TITLE STYLE</a:t>
            </a:r>
          </a:p>
        </p:txBody>
      </p:sp>
      <p:sp>
        <p:nvSpPr>
          <p:cNvPr id="17" name="Text Placeholder 16">
            <a:extLst>
              <a:ext uri="{FF2B5EF4-FFF2-40B4-BE49-F238E27FC236}">
                <a16:creationId xmlns:a16="http://schemas.microsoft.com/office/drawing/2014/main" id="{62A0A6BF-8FAE-8849-AFB7-6375B268083A}"/>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83685592"/>
      </p:ext>
    </p:extLst>
  </p:cSld>
  <p:clrMap bg1="lt1" tx1="dk1" bg2="lt2" tx2="dk2" accent1="accent1" accent2="accent2" accent3="accent3" accent4="accent4" accent5="accent5" accent6="accent6" hlink="hlink" folHlink="folHlink"/>
  <p:sldLayoutIdLst>
    <p:sldLayoutId id="2147483733" r:id="rId1"/>
  </p:sldLayoutIdLst>
  <p:transition spd="slow">
    <p:push dir="u"/>
  </p:transition>
  <p:hf hdr="0" ftr="0"/>
  <p:txStyles>
    <p:titleStyle>
      <a:lvl1pPr algn="l" defTabSz="914400" rtl="0" eaLnBrk="1" latinLnBrk="0" hangingPunct="1">
        <a:lnSpc>
          <a:spcPct val="90000"/>
        </a:lnSpc>
        <a:spcBef>
          <a:spcPct val="0"/>
        </a:spcBef>
        <a:buNone/>
        <a:defRPr sz="4000" kern="1200">
          <a:solidFill>
            <a:schemeClr val="tx1"/>
          </a:solidFill>
          <a:latin typeface="Trade Gothic LT Std"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bon LT Std" panose="02020602060506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bon LT Std" panose="02020602060506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bon LT Std" panose="02020602060506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bon LT Std" panose="02020602060506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bon LT Std" panose="02020602060506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731D810-7BFB-C147-8DFE-2291C8C8FA1D}"/>
              </a:ext>
            </a:extLst>
          </p:cNvPr>
          <p:cNvSpPr/>
          <p:nvPr userDrawn="1"/>
        </p:nvSpPr>
        <p:spPr>
          <a:xfrm>
            <a:off x="0" y="4874917"/>
            <a:ext cx="9144000" cy="268583"/>
          </a:xfrm>
          <a:prstGeom prst="rect">
            <a:avLst/>
          </a:prstGeom>
          <a:solidFill>
            <a:srgbClr val="71A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Sabon LT Std" panose="02020602060506020403" pitchFamily="18" charset="0"/>
            </a:endParaRPr>
          </a:p>
        </p:txBody>
      </p:sp>
      <p:sp>
        <p:nvSpPr>
          <p:cNvPr id="4" name="Rectangle 3">
            <a:extLst>
              <a:ext uri="{FF2B5EF4-FFF2-40B4-BE49-F238E27FC236}">
                <a16:creationId xmlns:a16="http://schemas.microsoft.com/office/drawing/2014/main" id="{6FE1EBE6-5627-6A4F-8E91-18AC4017B411}"/>
              </a:ext>
            </a:extLst>
          </p:cNvPr>
          <p:cNvSpPr/>
          <p:nvPr userDrawn="1"/>
        </p:nvSpPr>
        <p:spPr>
          <a:xfrm>
            <a:off x="8587411" y="4892502"/>
            <a:ext cx="358355" cy="253916"/>
          </a:xfrm>
          <a:prstGeom prst="rect">
            <a:avLst/>
          </a:prstGeom>
        </p:spPr>
        <p:txBody>
          <a:bodyPr wrap="square">
            <a:spAutoFit/>
          </a:bodyPr>
          <a:lstStyle/>
          <a:p>
            <a:fld id="{A6D6331A-1C3D-C646-A9D3-7623A1A26839}" type="slidenum">
              <a:rPr lang="en-US" sz="1050" smtClean="0">
                <a:solidFill>
                  <a:schemeClr val="bg1"/>
                </a:solidFill>
                <a:latin typeface="Trade Gothic LT Std" pitchFamily="2" charset="0"/>
              </a:rPr>
              <a:t>‹#›</a:t>
            </a:fld>
            <a:endParaRPr lang="en-US" sz="1050" dirty="0">
              <a:solidFill>
                <a:schemeClr val="bg1"/>
              </a:solidFill>
              <a:latin typeface="Trade Gothic LT Std" pitchFamily="2" charset="0"/>
            </a:endParaRPr>
          </a:p>
        </p:txBody>
      </p:sp>
      <p:sp>
        <p:nvSpPr>
          <p:cNvPr id="13" name="Rectangle 12">
            <a:extLst>
              <a:ext uri="{FF2B5EF4-FFF2-40B4-BE49-F238E27FC236}">
                <a16:creationId xmlns:a16="http://schemas.microsoft.com/office/drawing/2014/main" id="{1D9778C9-6EE0-F245-922E-3C26B42E46CB}"/>
              </a:ext>
            </a:extLst>
          </p:cNvPr>
          <p:cNvSpPr/>
          <p:nvPr userDrawn="1"/>
        </p:nvSpPr>
        <p:spPr>
          <a:xfrm>
            <a:off x="198234" y="4892502"/>
            <a:ext cx="1343048" cy="415498"/>
          </a:xfrm>
          <a:prstGeom prst="rect">
            <a:avLst/>
          </a:prstGeom>
        </p:spPr>
        <p:txBody>
          <a:bodyPr wrap="square">
            <a:spAutoFit/>
          </a:bodyPr>
          <a:lstStyle/>
          <a:p>
            <a:r>
              <a:rPr lang="en-US" sz="1050" b="1" i="0" u="none" dirty="0">
                <a:solidFill>
                  <a:schemeClr val="bg1"/>
                </a:solidFill>
                <a:latin typeface="Trade Gothic LT Std Bold" pitchFamily="2" charset="0"/>
              </a:rPr>
              <a:t>SEAKINGWDC.ORG</a:t>
            </a:r>
          </a:p>
        </p:txBody>
      </p:sp>
    </p:spTree>
    <p:extLst>
      <p:ext uri="{BB962C8B-B14F-4D97-AF65-F5344CB8AC3E}">
        <p14:creationId xmlns:p14="http://schemas.microsoft.com/office/powerpoint/2010/main" val="1133961803"/>
      </p:ext>
    </p:extLst>
  </p:cSld>
  <p:clrMap bg1="lt1" tx1="dk1" bg2="lt2" tx2="dk2" accent1="accent1" accent2="accent2" accent3="accent3" accent4="accent4" accent5="accent5" accent6="accent6" hlink="hlink" folHlink="folHlink"/>
  <p:sldLayoutIdLst>
    <p:sldLayoutId id="2147483681" r:id="rId1"/>
  </p:sldLayoutIdLst>
  <p:hf sldNum="0" hdr="0" ftr="0"/>
  <p:txStyles>
    <p:titleStyle>
      <a:lvl1pPr algn="l" defTabSz="914400" rtl="0" eaLnBrk="1" latinLnBrk="0" hangingPunct="1">
        <a:lnSpc>
          <a:spcPct val="90000"/>
        </a:lnSpc>
        <a:spcBef>
          <a:spcPct val="0"/>
        </a:spcBef>
        <a:buNone/>
        <a:defRPr sz="4000" kern="1200">
          <a:solidFill>
            <a:schemeClr val="tx1"/>
          </a:solidFill>
          <a:latin typeface="Trade Gothic LT Std"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bon LT Std" panose="02020602060506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bon LT Std" panose="02020602060506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bon LT Std" panose="02020602060506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bon LT Std" panose="02020602060506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bon LT Std" panose="02020602060506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71A3C2"/>
            </a:gs>
            <a:gs pos="99000">
              <a:schemeClr val="bg1"/>
            </a:gs>
          </a:gsLst>
          <a:lin ang="54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AF8D15-B199-D44C-8ACE-E27414BCA869}"/>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6B8975D-D896-184E-B665-5C0FF6FBD4E0}"/>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1CAEE57E-1D48-5F47-874C-424905D5142F}"/>
              </a:ext>
            </a:extLst>
          </p:cNvPr>
          <p:cNvSpPr/>
          <p:nvPr userDrawn="1"/>
        </p:nvSpPr>
        <p:spPr>
          <a:xfrm>
            <a:off x="8587411" y="4892502"/>
            <a:ext cx="358355" cy="253916"/>
          </a:xfrm>
          <a:prstGeom prst="rect">
            <a:avLst/>
          </a:prstGeom>
        </p:spPr>
        <p:txBody>
          <a:bodyPr wrap="square">
            <a:spAutoFit/>
          </a:bodyPr>
          <a:lstStyle/>
          <a:p>
            <a:fld id="{A6D6331A-1C3D-C646-A9D3-7623A1A26839}" type="slidenum">
              <a:rPr lang="en-US" sz="1050" smtClean="0">
                <a:solidFill>
                  <a:srgbClr val="343433"/>
                </a:solidFill>
                <a:latin typeface="Trade Gothic LT Std" pitchFamily="2" charset="0"/>
              </a:rPr>
              <a:t>‹#›</a:t>
            </a:fld>
            <a:endParaRPr lang="en-US" sz="1050" dirty="0">
              <a:solidFill>
                <a:srgbClr val="343433"/>
              </a:solidFill>
              <a:latin typeface="Trade Gothic LT Std" pitchFamily="2" charset="0"/>
            </a:endParaRPr>
          </a:p>
        </p:txBody>
      </p:sp>
      <p:sp>
        <p:nvSpPr>
          <p:cNvPr id="8" name="Rectangle 7">
            <a:extLst>
              <a:ext uri="{FF2B5EF4-FFF2-40B4-BE49-F238E27FC236}">
                <a16:creationId xmlns:a16="http://schemas.microsoft.com/office/drawing/2014/main" id="{8A18340D-08E1-014D-9AB8-423B5E1A9783}"/>
              </a:ext>
            </a:extLst>
          </p:cNvPr>
          <p:cNvSpPr/>
          <p:nvPr userDrawn="1"/>
        </p:nvSpPr>
        <p:spPr>
          <a:xfrm>
            <a:off x="198234" y="4892502"/>
            <a:ext cx="1343048" cy="415498"/>
          </a:xfrm>
          <a:prstGeom prst="rect">
            <a:avLst/>
          </a:prstGeom>
        </p:spPr>
        <p:txBody>
          <a:bodyPr wrap="square">
            <a:spAutoFit/>
          </a:bodyPr>
          <a:lstStyle/>
          <a:p>
            <a:r>
              <a:rPr lang="en-US" sz="1050" b="1" i="0" u="none" dirty="0">
                <a:solidFill>
                  <a:srgbClr val="343433"/>
                </a:solidFill>
                <a:latin typeface="Trade Gothic LT Std Bold" pitchFamily="2" charset="0"/>
              </a:rPr>
              <a:t>SEAKINGWDC.ORG</a:t>
            </a:r>
          </a:p>
        </p:txBody>
      </p:sp>
    </p:spTree>
    <p:extLst>
      <p:ext uri="{BB962C8B-B14F-4D97-AF65-F5344CB8AC3E}">
        <p14:creationId xmlns:p14="http://schemas.microsoft.com/office/powerpoint/2010/main" val="2163287978"/>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Trade Gothic LT Std"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bon LT Std" panose="02020602060506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bon LT Std" panose="02020602060506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bon LT Std" panose="02020602060506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bon LT Std" panose="02020602060506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bon LT Std" panose="02020602060506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731D810-7BFB-C147-8DFE-2291C8C8FA1D}"/>
              </a:ext>
            </a:extLst>
          </p:cNvPr>
          <p:cNvSpPr/>
          <p:nvPr userDrawn="1"/>
        </p:nvSpPr>
        <p:spPr>
          <a:xfrm>
            <a:off x="0" y="4874917"/>
            <a:ext cx="9144000" cy="268583"/>
          </a:xfrm>
          <a:prstGeom prst="rect">
            <a:avLst/>
          </a:prstGeom>
          <a:solidFill>
            <a:srgbClr val="71A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dirty="0">
              <a:latin typeface="Sabon LT Std" panose="02020602060506020403" pitchFamily="18" charset="0"/>
            </a:endParaRPr>
          </a:p>
        </p:txBody>
      </p:sp>
      <p:sp>
        <p:nvSpPr>
          <p:cNvPr id="4" name="Rectangle 3">
            <a:extLst>
              <a:ext uri="{FF2B5EF4-FFF2-40B4-BE49-F238E27FC236}">
                <a16:creationId xmlns:a16="http://schemas.microsoft.com/office/drawing/2014/main" id="{6FE1EBE6-5627-6A4F-8E91-18AC4017B411}"/>
              </a:ext>
            </a:extLst>
          </p:cNvPr>
          <p:cNvSpPr/>
          <p:nvPr userDrawn="1"/>
        </p:nvSpPr>
        <p:spPr>
          <a:xfrm>
            <a:off x="8587411" y="4892502"/>
            <a:ext cx="358355" cy="253916"/>
          </a:xfrm>
          <a:prstGeom prst="rect">
            <a:avLst/>
          </a:prstGeom>
        </p:spPr>
        <p:txBody>
          <a:bodyPr wrap="square">
            <a:spAutoFit/>
          </a:bodyPr>
          <a:lstStyle/>
          <a:p>
            <a:fld id="{A6D6331A-1C3D-C646-A9D3-7623A1A26839}" type="slidenum">
              <a:rPr lang="en-US" sz="1050" smtClean="0">
                <a:solidFill>
                  <a:schemeClr val="bg1"/>
                </a:solidFill>
                <a:latin typeface="Trade Gothic LT Std" pitchFamily="2" charset="0"/>
              </a:rPr>
              <a:t>‹#›</a:t>
            </a:fld>
            <a:endParaRPr lang="en-US" sz="1050" dirty="0">
              <a:solidFill>
                <a:schemeClr val="bg1"/>
              </a:solidFill>
              <a:latin typeface="Trade Gothic LT Std" pitchFamily="2" charset="0"/>
            </a:endParaRPr>
          </a:p>
        </p:txBody>
      </p:sp>
      <p:sp>
        <p:nvSpPr>
          <p:cNvPr id="13" name="Rectangle 12">
            <a:extLst>
              <a:ext uri="{FF2B5EF4-FFF2-40B4-BE49-F238E27FC236}">
                <a16:creationId xmlns:a16="http://schemas.microsoft.com/office/drawing/2014/main" id="{1D9778C9-6EE0-F245-922E-3C26B42E46CB}"/>
              </a:ext>
            </a:extLst>
          </p:cNvPr>
          <p:cNvSpPr/>
          <p:nvPr userDrawn="1"/>
        </p:nvSpPr>
        <p:spPr>
          <a:xfrm>
            <a:off x="198234" y="4892502"/>
            <a:ext cx="1343048" cy="253916"/>
          </a:xfrm>
          <a:prstGeom prst="rect">
            <a:avLst/>
          </a:prstGeom>
        </p:spPr>
        <p:txBody>
          <a:bodyPr wrap="square">
            <a:spAutoFit/>
          </a:bodyPr>
          <a:lstStyle/>
          <a:p>
            <a:r>
              <a:rPr lang="en-US" sz="1050" b="1" i="0" u="none" dirty="0">
                <a:solidFill>
                  <a:schemeClr val="bg1"/>
                </a:solidFill>
                <a:latin typeface="Trade Gothic LT Std Bold" pitchFamily="2" charset="0"/>
              </a:rPr>
              <a:t>SEAKINGWDC.ORG</a:t>
            </a:r>
          </a:p>
        </p:txBody>
      </p:sp>
    </p:spTree>
    <p:extLst>
      <p:ext uri="{BB962C8B-B14F-4D97-AF65-F5344CB8AC3E}">
        <p14:creationId xmlns:p14="http://schemas.microsoft.com/office/powerpoint/2010/main" val="1133961803"/>
      </p:ext>
    </p:extLst>
  </p:cSld>
  <p:clrMap bg1="lt1" tx1="dk1" bg2="lt2" tx2="dk2" accent1="accent1" accent2="accent2" accent3="accent3" accent4="accent4" accent5="accent5" accent6="accent6" hlink="hlink" folHlink="folHlink"/>
  <p:sldLayoutIdLst>
    <p:sldLayoutId id="2147483738" r:id="rId1"/>
  </p:sldLayoutIdLst>
  <p:hf sldNum="0" hdr="0" ftr="0"/>
  <p:txStyles>
    <p:titleStyle>
      <a:lvl1pPr algn="l" defTabSz="914400" rtl="0" eaLnBrk="1" latinLnBrk="0" hangingPunct="1">
        <a:lnSpc>
          <a:spcPct val="90000"/>
        </a:lnSpc>
        <a:spcBef>
          <a:spcPct val="0"/>
        </a:spcBef>
        <a:buNone/>
        <a:defRPr sz="4000" kern="1200">
          <a:solidFill>
            <a:schemeClr val="tx1"/>
          </a:solidFill>
          <a:latin typeface="Trade Gothic LT Std"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bon LT Std" panose="02020602060506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bon LT Std" panose="02020602060506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bon LT Std" panose="02020602060506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bon LT Std" panose="02020602060506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bon LT Std" panose="02020602060506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71A3C2"/>
            </a:gs>
            <a:gs pos="99000">
              <a:schemeClr val="bg1"/>
            </a:gs>
          </a:gsLst>
          <a:lin ang="5400000" scaled="0"/>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AF8D15-B199-D44C-8ACE-E27414BCA869}"/>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6B8975D-D896-184E-B665-5C0FF6FBD4E0}"/>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1CAEE57E-1D48-5F47-874C-424905D5142F}"/>
              </a:ext>
            </a:extLst>
          </p:cNvPr>
          <p:cNvSpPr/>
          <p:nvPr userDrawn="1"/>
        </p:nvSpPr>
        <p:spPr>
          <a:xfrm>
            <a:off x="8587411" y="4892502"/>
            <a:ext cx="358355" cy="253916"/>
          </a:xfrm>
          <a:prstGeom prst="rect">
            <a:avLst/>
          </a:prstGeom>
        </p:spPr>
        <p:txBody>
          <a:bodyPr wrap="square">
            <a:spAutoFit/>
          </a:bodyPr>
          <a:lstStyle/>
          <a:p>
            <a:fld id="{A6D6331A-1C3D-C646-A9D3-7623A1A26839}" type="slidenum">
              <a:rPr lang="en-US" sz="1050" smtClean="0">
                <a:solidFill>
                  <a:srgbClr val="343433"/>
                </a:solidFill>
                <a:latin typeface="Trade Gothic LT Std" pitchFamily="2" charset="0"/>
              </a:rPr>
              <a:t>‹#›</a:t>
            </a:fld>
            <a:endParaRPr lang="en-US" sz="1050" dirty="0">
              <a:solidFill>
                <a:srgbClr val="343433"/>
              </a:solidFill>
              <a:latin typeface="Trade Gothic LT Std" pitchFamily="2" charset="0"/>
            </a:endParaRPr>
          </a:p>
        </p:txBody>
      </p:sp>
      <p:sp>
        <p:nvSpPr>
          <p:cNvPr id="8" name="Rectangle 7">
            <a:extLst>
              <a:ext uri="{FF2B5EF4-FFF2-40B4-BE49-F238E27FC236}">
                <a16:creationId xmlns:a16="http://schemas.microsoft.com/office/drawing/2014/main" id="{8A18340D-08E1-014D-9AB8-423B5E1A9783}"/>
              </a:ext>
            </a:extLst>
          </p:cNvPr>
          <p:cNvSpPr/>
          <p:nvPr userDrawn="1"/>
        </p:nvSpPr>
        <p:spPr>
          <a:xfrm>
            <a:off x="198234" y="4892502"/>
            <a:ext cx="1343048" cy="253916"/>
          </a:xfrm>
          <a:prstGeom prst="rect">
            <a:avLst/>
          </a:prstGeom>
        </p:spPr>
        <p:txBody>
          <a:bodyPr wrap="square">
            <a:spAutoFit/>
          </a:bodyPr>
          <a:lstStyle/>
          <a:p>
            <a:r>
              <a:rPr lang="en-US" sz="1050" b="1" i="0" u="none" dirty="0">
                <a:solidFill>
                  <a:srgbClr val="343433"/>
                </a:solidFill>
                <a:latin typeface="Trade Gothic LT Std Bold" pitchFamily="2" charset="0"/>
              </a:rPr>
              <a:t>SEAKINGWDC.ORG</a:t>
            </a:r>
          </a:p>
        </p:txBody>
      </p:sp>
    </p:spTree>
    <p:extLst>
      <p:ext uri="{BB962C8B-B14F-4D97-AF65-F5344CB8AC3E}">
        <p14:creationId xmlns:p14="http://schemas.microsoft.com/office/powerpoint/2010/main" val="2163287978"/>
      </p:ext>
    </p:extLst>
  </p:cSld>
  <p:clrMap bg1="lt1" tx1="dk1" bg2="lt2" tx2="dk2" accent1="accent1" accent2="accent2" accent3="accent3" accent4="accent4" accent5="accent5" accent6="accent6" hlink="hlink" folHlink="folHlink"/>
  <p:sldLayoutIdLst>
    <p:sldLayoutId id="2147483737" r:id="rId1"/>
  </p:sldLayoutIdLst>
  <p:txStyles>
    <p:titleStyle>
      <a:lvl1pPr algn="l" defTabSz="914400" rtl="0" eaLnBrk="1" latinLnBrk="0" hangingPunct="1">
        <a:lnSpc>
          <a:spcPct val="90000"/>
        </a:lnSpc>
        <a:spcBef>
          <a:spcPct val="0"/>
        </a:spcBef>
        <a:buNone/>
        <a:defRPr sz="4400" kern="1200">
          <a:solidFill>
            <a:schemeClr val="tx1"/>
          </a:solidFill>
          <a:latin typeface="Trade Gothic LT Std"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bon LT Std" panose="02020602060506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bon LT Std" panose="02020602060506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bon LT Std" panose="02020602060506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bon LT Std" panose="02020602060506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bon LT Std" panose="02020602060506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2.xml"/><Relationship Id="rId1" Type="http://schemas.openxmlformats.org/officeDocument/2006/relationships/slideLayout" Target="../slideLayouts/slideLayout6.xml"/><Relationship Id="rId4" Type="http://schemas.openxmlformats.org/officeDocument/2006/relationships/hyperlink" Target="https://www.dhs.pa.gov/about/Pages/Benefits-Cliff.asp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totalverify.equifax.com/blog/all-blogs/-/post/why-is-recidivism-so-common-" TargetMode="External"/><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totalverify.equifax.com/blog/all-blogs/-/post/why-is-recidivism-so-common-" TargetMode="External"/><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emar-data-tools.shinyapps.io/cliff_calculator/" TargetMode="External"/><Relationship Id="rId2" Type="http://schemas.openxmlformats.org/officeDocument/2006/relationships/image" Target="../media/image19.png"/><Relationship Id="rId1" Type="http://schemas.openxmlformats.org/officeDocument/2006/relationships/slideLayout" Target="../slideLayouts/slideLayout6.xml"/><Relationship Id="rId5" Type="http://schemas.openxmlformats.org/officeDocument/2006/relationships/hyperlink" Target="https://emar-data-tools.shinyapps.io/cliff1/" TargetMode="External"/><Relationship Id="rId4" Type="http://schemas.openxmlformats.org/officeDocument/2006/relationships/hyperlink" Target="https://emar-data-tools.shinyapps.io/cliff_dashboard_demo/"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cbpp.org/child-poverty-higher-for-all-racialethnic-groups-and-disparities-greater-without-child-tax-credit"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hyperlink" Target="https://www.npr.org/2022/01/27/1075299510/the-expanded-child-tax-credit-briefly-slashed-child-poverty-heres-what-else-it-d"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communitiescount.org/below-200-poverty-level"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2"/>
          <p:cNvSpPr txBox="1">
            <a:spLocks noGrp="1"/>
          </p:cNvSpPr>
          <p:nvPr>
            <p:ph type="ctrTitle"/>
          </p:nvPr>
        </p:nvSpPr>
        <p:spPr>
          <a:xfrm>
            <a:off x="886118" y="1154666"/>
            <a:ext cx="7523096" cy="1816581"/>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Developing Workforce Strategies for a Guaranteed Basic Income Pilot Program</a:t>
            </a:r>
            <a:endParaRPr dirty="0"/>
          </a:p>
        </p:txBody>
      </p:sp>
      <p:grpSp>
        <p:nvGrpSpPr>
          <p:cNvPr id="72" name="Google Shape;72;p12"/>
          <p:cNvGrpSpPr/>
          <p:nvPr/>
        </p:nvGrpSpPr>
        <p:grpSpPr>
          <a:xfrm>
            <a:off x="1299165" y="3511424"/>
            <a:ext cx="215966" cy="342399"/>
            <a:chOff x="6718575" y="2318625"/>
            <a:chExt cx="256950" cy="407375"/>
          </a:xfrm>
        </p:grpSpPr>
        <p:sp>
          <p:nvSpPr>
            <p:cNvPr id="73" name="Google Shape;73;p1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2"/>
            <p:cNvSpPr/>
            <p:nvPr/>
          </p:nvSpPr>
          <p:spPr>
            <a:xfrm>
              <a:off x="6795900" y="2628550"/>
              <a:ext cx="102300" cy="25"/>
            </a:xfrm>
            <a:custGeom>
              <a:avLst/>
              <a:gdLst/>
              <a:ahLst/>
              <a:cxnLst/>
              <a:rect l="l" t="t" r="r" b="b"/>
              <a:pathLst>
                <a:path w="4092" h="1" fill="none" extrusionOk="0">
                  <a:moveTo>
                    <a:pt x="0" y="1"/>
                  </a:moveTo>
                  <a:lnTo>
                    <a:pt x="4092" y="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Google Shape;71;p12">
            <a:extLst>
              <a:ext uri="{FF2B5EF4-FFF2-40B4-BE49-F238E27FC236}">
                <a16:creationId xmlns:a16="http://schemas.microsoft.com/office/drawing/2014/main" id="{DC6C4766-9568-FC78-1FF6-07735770701E}"/>
              </a:ext>
            </a:extLst>
          </p:cNvPr>
          <p:cNvSpPr txBox="1">
            <a:spLocks/>
          </p:cNvSpPr>
          <p:nvPr/>
        </p:nvSpPr>
        <p:spPr>
          <a:xfrm>
            <a:off x="3453098" y="4077964"/>
            <a:ext cx="2754481" cy="87703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2pPr>
            <a:lvl3pPr marR="0" lvl="2"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3pPr>
            <a:lvl4pPr marR="0" lvl="3"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4pPr>
            <a:lvl5pPr marR="0" lvl="4"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5pPr>
            <a:lvl6pPr marR="0" lvl="5"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6pPr>
            <a:lvl7pPr marR="0" lvl="6"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7pPr>
            <a:lvl8pPr marR="0" lvl="7"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8pPr>
            <a:lvl9pPr marR="0" lvl="8"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9pPr>
          </a:lstStyle>
          <a:p>
            <a:r>
              <a:rPr lang="en-US" sz="1200" b="0" dirty="0"/>
              <a:t>Mike Schwartz, </a:t>
            </a:r>
          </a:p>
          <a:p>
            <a:r>
              <a:rPr lang="en-US" sz="1200" b="0" dirty="0"/>
              <a:t>Director of Economic Advancement</a:t>
            </a:r>
          </a:p>
          <a:p>
            <a:r>
              <a:rPr lang="en-US" sz="1200" b="0" dirty="0"/>
              <a:t>YWCA Seattle I King I Snohomish</a:t>
            </a:r>
          </a:p>
          <a:p>
            <a:r>
              <a:rPr lang="en-US" sz="1200" b="0" dirty="0"/>
              <a:t>schwartz@ywcaworks.org</a:t>
            </a:r>
          </a:p>
        </p:txBody>
      </p:sp>
      <p:sp>
        <p:nvSpPr>
          <p:cNvPr id="4" name="Google Shape;71;p12">
            <a:extLst>
              <a:ext uri="{FF2B5EF4-FFF2-40B4-BE49-F238E27FC236}">
                <a16:creationId xmlns:a16="http://schemas.microsoft.com/office/drawing/2014/main" id="{E0607315-FF06-385B-1582-B396D388DA0C}"/>
              </a:ext>
            </a:extLst>
          </p:cNvPr>
          <p:cNvSpPr txBox="1">
            <a:spLocks/>
          </p:cNvSpPr>
          <p:nvPr/>
        </p:nvSpPr>
        <p:spPr>
          <a:xfrm>
            <a:off x="500347" y="4073785"/>
            <a:ext cx="2952751" cy="87703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2pPr>
            <a:lvl3pPr marR="0" lvl="2"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3pPr>
            <a:lvl4pPr marR="0" lvl="3"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4pPr>
            <a:lvl5pPr marR="0" lvl="4"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5pPr>
            <a:lvl6pPr marR="0" lvl="5"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6pPr>
            <a:lvl7pPr marR="0" lvl="6"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7pPr>
            <a:lvl8pPr marR="0" lvl="7"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8pPr>
            <a:lvl9pPr marR="0" lvl="8"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9pPr>
          </a:lstStyle>
          <a:p>
            <a:r>
              <a:rPr lang="en-US" sz="1200" b="0" dirty="0"/>
              <a:t>Andrea Altheimer, </a:t>
            </a:r>
          </a:p>
          <a:p>
            <a:r>
              <a:rPr lang="en-US" sz="1200" b="0" dirty="0"/>
              <a:t>Director of Re-Entry Program</a:t>
            </a:r>
          </a:p>
          <a:p>
            <a:r>
              <a:rPr lang="en-US" sz="1200" b="0" dirty="0"/>
              <a:t>Community Passageways</a:t>
            </a:r>
          </a:p>
          <a:p>
            <a:r>
              <a:rPr lang="en-US" sz="1200" b="0" dirty="0"/>
              <a:t>Andrea@communitypassageways.org</a:t>
            </a:r>
          </a:p>
        </p:txBody>
      </p:sp>
      <p:sp>
        <p:nvSpPr>
          <p:cNvPr id="5" name="Google Shape;71;p12">
            <a:extLst>
              <a:ext uri="{FF2B5EF4-FFF2-40B4-BE49-F238E27FC236}">
                <a16:creationId xmlns:a16="http://schemas.microsoft.com/office/drawing/2014/main" id="{235FFCB2-5964-05FE-B370-EA983C2263AC}"/>
              </a:ext>
            </a:extLst>
          </p:cNvPr>
          <p:cNvSpPr txBox="1">
            <a:spLocks/>
          </p:cNvSpPr>
          <p:nvPr/>
        </p:nvSpPr>
        <p:spPr>
          <a:xfrm>
            <a:off x="6465919" y="4082701"/>
            <a:ext cx="2571945" cy="87703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2pPr>
            <a:lvl3pPr marR="0" lvl="2"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3pPr>
            <a:lvl4pPr marR="0" lvl="3"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4pPr>
            <a:lvl5pPr marR="0" lvl="4"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5pPr>
            <a:lvl6pPr marR="0" lvl="5"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6pPr>
            <a:lvl7pPr marR="0" lvl="6"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7pPr>
            <a:lvl8pPr marR="0" lvl="7"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8pPr>
            <a:lvl9pPr marR="0" lvl="8"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9pPr>
          </a:lstStyle>
          <a:p>
            <a:r>
              <a:rPr lang="en-US" sz="1200" b="0" dirty="0"/>
              <a:t>Gyanendra Subba, </a:t>
            </a:r>
          </a:p>
          <a:p>
            <a:r>
              <a:rPr lang="en-US" sz="1200" b="0" dirty="0"/>
              <a:t>Project Manager</a:t>
            </a:r>
          </a:p>
          <a:p>
            <a:r>
              <a:rPr lang="en-US" sz="1200" b="0" dirty="0"/>
              <a:t>Workforce Development Council</a:t>
            </a:r>
          </a:p>
          <a:p>
            <a:r>
              <a:rPr lang="en-US" sz="1200" b="0" dirty="0"/>
              <a:t>gsubba@seakingwdc.org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rgbClr val="E2F0D9"/>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2B0D4-7CAB-3377-8E7E-DA8EEB10DEF3}"/>
              </a:ext>
            </a:extLst>
          </p:cNvPr>
          <p:cNvSpPr>
            <a:spLocks noGrp="1"/>
          </p:cNvSpPr>
          <p:nvPr>
            <p:ph type="title"/>
          </p:nvPr>
        </p:nvSpPr>
        <p:spPr>
          <a:xfrm>
            <a:off x="1295524" y="896112"/>
            <a:ext cx="4719513" cy="435600"/>
          </a:xfrm>
        </p:spPr>
        <p:txBody>
          <a:bodyPr/>
          <a:lstStyle/>
          <a:p>
            <a:r>
              <a:rPr lang="en-US" sz="1800" dirty="0"/>
              <a:t>A Lack of Progress on Racial Equity</a:t>
            </a:r>
          </a:p>
        </p:txBody>
      </p:sp>
      <p:sp>
        <p:nvSpPr>
          <p:cNvPr id="3" name="Slide Number Placeholder 2">
            <a:extLst>
              <a:ext uri="{FF2B5EF4-FFF2-40B4-BE49-F238E27FC236}">
                <a16:creationId xmlns:a16="http://schemas.microsoft.com/office/drawing/2014/main" id="{C3166A08-6F2A-03B0-8E62-E41012C25A2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pic>
        <p:nvPicPr>
          <p:cNvPr id="4" name="Picture 3" descr="A close up of text on a black background&#10;&#10;Description automatically generated">
            <a:extLst>
              <a:ext uri="{FF2B5EF4-FFF2-40B4-BE49-F238E27FC236}">
                <a16:creationId xmlns:a16="http://schemas.microsoft.com/office/drawing/2014/main" id="{AC5973B1-62BD-8918-6758-F9C2C5DAE34B}"/>
              </a:ext>
            </a:extLst>
          </p:cNvPr>
          <p:cNvPicPr>
            <a:picLocks noChangeAspect="1"/>
          </p:cNvPicPr>
          <p:nvPr/>
        </p:nvPicPr>
        <p:blipFill>
          <a:blip r:embed="rId2"/>
          <a:stretch>
            <a:fillRect/>
          </a:stretch>
        </p:blipFill>
        <p:spPr>
          <a:xfrm>
            <a:off x="1200258" y="1403150"/>
            <a:ext cx="5364829" cy="3543501"/>
          </a:xfrm>
          <a:prstGeom prst="rect">
            <a:avLst/>
          </a:prstGeom>
          <a:ln>
            <a:solidFill>
              <a:schemeClr val="tx1"/>
            </a:solidFill>
          </a:ln>
        </p:spPr>
      </p:pic>
      <p:sp>
        <p:nvSpPr>
          <p:cNvPr id="5" name="Rectangle 4">
            <a:extLst>
              <a:ext uri="{FF2B5EF4-FFF2-40B4-BE49-F238E27FC236}">
                <a16:creationId xmlns:a16="http://schemas.microsoft.com/office/drawing/2014/main" id="{899DA2E2-F0B1-5303-FD30-8DA6C1D3EC2D}"/>
              </a:ext>
            </a:extLst>
          </p:cNvPr>
          <p:cNvSpPr/>
          <p:nvPr/>
        </p:nvSpPr>
        <p:spPr>
          <a:xfrm>
            <a:off x="6662116" y="1403150"/>
            <a:ext cx="2356735" cy="1862048"/>
          </a:xfrm>
          <a:prstGeom prst="rect">
            <a:avLst/>
          </a:prstGeom>
          <a:pattFill prst="pct5">
            <a:fgClr>
              <a:srgbClr val="E2F0D9"/>
            </a:fgClr>
            <a:bgClr>
              <a:schemeClr val="bg1"/>
            </a:bgClr>
          </a:pattFill>
          <a:ln>
            <a:solidFill>
              <a:schemeClr val="tx1"/>
            </a:solidFill>
          </a:ln>
        </p:spPr>
        <p:txBody>
          <a:bodyPr wrap="square" lIns="91440" tIns="45720" rIns="91440" bIns="45720">
            <a:spAutoFit/>
          </a:bodyPr>
          <a:lstStyle/>
          <a:p>
            <a:r>
              <a:rPr lang="en-US" sz="1800" b="1" dirty="0">
                <a:ln w="0"/>
                <a:solidFill>
                  <a:schemeClr val="tx1"/>
                </a:solidFill>
                <a:latin typeface="Lora" pitchFamily="2" charset="0"/>
              </a:rPr>
              <a:t>WDC North Star #1 </a:t>
            </a:r>
          </a:p>
          <a:p>
            <a:pPr>
              <a:spcBef>
                <a:spcPts val="600"/>
              </a:spcBef>
              <a:spcAft>
                <a:spcPts val="600"/>
              </a:spcAft>
            </a:pPr>
            <a:r>
              <a:rPr lang="en-US" sz="1200" b="1" cap="none" spc="0" dirty="0">
                <a:ln w="0"/>
                <a:solidFill>
                  <a:schemeClr val="tx1"/>
                </a:solidFill>
                <a:highlight>
                  <a:srgbClr val="FFFF00"/>
                </a:highlight>
                <a:latin typeface="Lora" pitchFamily="2" charset="0"/>
              </a:rPr>
              <a:t>Equitable Economic Recovery</a:t>
            </a:r>
          </a:p>
          <a:p>
            <a:pPr marL="171450" lvl="1" indent="-171450">
              <a:spcBef>
                <a:spcPts val="600"/>
              </a:spcBef>
              <a:spcAft>
                <a:spcPts val="600"/>
              </a:spcAft>
              <a:buFont typeface="Arial" panose="020B0604020202020204" pitchFamily="34" charset="0"/>
              <a:buChar char="•"/>
            </a:pPr>
            <a:r>
              <a:rPr lang="en-US" sz="1000" b="1" i="1" dirty="0">
                <a:ln w="0"/>
                <a:solidFill>
                  <a:schemeClr val="tx1"/>
                </a:solidFill>
                <a:latin typeface="Lora" pitchFamily="2" charset="0"/>
              </a:rPr>
              <a:t>Recovery as an opportunity to Rebuild Better</a:t>
            </a:r>
          </a:p>
          <a:p>
            <a:pPr marL="171450" lvl="1" indent="-171450">
              <a:spcBef>
                <a:spcPts val="600"/>
              </a:spcBef>
              <a:spcAft>
                <a:spcPts val="600"/>
              </a:spcAft>
              <a:buFont typeface="Arial" panose="020B0604020202020204" pitchFamily="34" charset="0"/>
              <a:buChar char="•"/>
            </a:pPr>
            <a:r>
              <a:rPr lang="en-US" sz="1000" b="1" i="1" cap="none" spc="0" dirty="0">
                <a:ln w="0"/>
                <a:solidFill>
                  <a:schemeClr val="tx1"/>
                </a:solidFill>
                <a:latin typeface="Lora" pitchFamily="2" charset="0"/>
              </a:rPr>
              <a:t>Centering Racial Equity</a:t>
            </a:r>
          </a:p>
          <a:p>
            <a:pPr marL="171450" lvl="1" indent="-171450">
              <a:spcBef>
                <a:spcPts val="600"/>
              </a:spcBef>
              <a:spcAft>
                <a:spcPts val="600"/>
              </a:spcAft>
              <a:buFont typeface="Arial" panose="020B0604020202020204" pitchFamily="34" charset="0"/>
              <a:buChar char="•"/>
            </a:pPr>
            <a:r>
              <a:rPr lang="en-US" sz="1000" b="1" i="1" dirty="0">
                <a:ln w="0"/>
                <a:solidFill>
                  <a:schemeClr val="tx1"/>
                </a:solidFill>
                <a:latin typeface="Lora" pitchFamily="2" charset="0"/>
              </a:rPr>
              <a:t>Re-Envisioning Workforce Development </a:t>
            </a:r>
            <a:endParaRPr lang="en-US" sz="1000" b="1" i="1" cap="none" spc="0" dirty="0">
              <a:ln w="0"/>
              <a:solidFill>
                <a:schemeClr val="tx1"/>
              </a:solidFill>
              <a:latin typeface="Lora" pitchFamily="2" charset="0"/>
            </a:endParaRPr>
          </a:p>
        </p:txBody>
      </p:sp>
      <p:sp>
        <p:nvSpPr>
          <p:cNvPr id="7" name="TextBox 6">
            <a:extLst>
              <a:ext uri="{FF2B5EF4-FFF2-40B4-BE49-F238E27FC236}">
                <a16:creationId xmlns:a16="http://schemas.microsoft.com/office/drawing/2014/main" id="{DB6F9D45-AEAA-3CC4-078D-FFD5FE98229C}"/>
              </a:ext>
            </a:extLst>
          </p:cNvPr>
          <p:cNvSpPr txBox="1"/>
          <p:nvPr/>
        </p:nvSpPr>
        <p:spPr>
          <a:xfrm>
            <a:off x="6662116" y="3508305"/>
            <a:ext cx="2356735" cy="1410771"/>
          </a:xfrm>
          <a:prstGeom prst="rect">
            <a:avLst/>
          </a:prstGeom>
          <a:pattFill prst="pct5">
            <a:fgClr>
              <a:srgbClr val="FFC000"/>
            </a:fgClr>
            <a:bgClr>
              <a:schemeClr val="accent1">
                <a:lumMod val="20000"/>
                <a:lumOff val="80000"/>
              </a:schemeClr>
            </a:bgClr>
          </a:pattFill>
          <a:ln>
            <a:solidFill>
              <a:schemeClr val="tx1"/>
            </a:solidFill>
          </a:ln>
        </p:spPr>
        <p:txBody>
          <a:bodyPr wrap="square" rtlCol="0">
            <a:spAutoFit/>
          </a:bodyPr>
          <a:lstStyle/>
          <a:p>
            <a:pPr>
              <a:spcAft>
                <a:spcPts val="600"/>
              </a:spcAft>
            </a:pPr>
            <a:r>
              <a:rPr lang="en-US" sz="1000" b="1" dirty="0">
                <a:highlight>
                  <a:srgbClr val="FFFF00"/>
                </a:highlight>
                <a:latin typeface="Lora" pitchFamily="2" charset="0"/>
              </a:rPr>
              <a:t>Priority Population </a:t>
            </a:r>
          </a:p>
          <a:p>
            <a:pPr>
              <a:lnSpc>
                <a:spcPct val="150000"/>
              </a:lnSpc>
              <a:spcAft>
                <a:spcPts val="300"/>
              </a:spcAft>
            </a:pPr>
            <a:r>
              <a:rPr lang="en-US" sz="800" i="1" dirty="0">
                <a:solidFill>
                  <a:srgbClr val="000000"/>
                </a:solidFill>
                <a:effectLst/>
                <a:latin typeface="Lora" pitchFamily="2" charset="0"/>
                <a:ea typeface="Calibri" panose="020F0502020204030204" pitchFamily="34" charset="0"/>
                <a:cs typeface="Calibri" panose="020F0502020204030204" pitchFamily="34" charset="0"/>
              </a:rPr>
              <a:t>BIPOC, Immigrant &amp; Refugees and other historically marginalized communities like individuals/households experiencing homelessness or impacted by the criminal legal system living in certain zip codes in Seattle &amp; South King County.</a:t>
            </a:r>
            <a:endParaRPr lang="en-US" sz="800" i="1" dirty="0">
              <a:solidFill>
                <a:schemeClr val="tx1"/>
              </a:solidFill>
              <a:latin typeface="Lora" pitchFamily="2" charset="0"/>
            </a:endParaRPr>
          </a:p>
        </p:txBody>
      </p:sp>
    </p:spTree>
    <p:extLst>
      <p:ext uri="{BB962C8B-B14F-4D97-AF65-F5344CB8AC3E}">
        <p14:creationId xmlns:p14="http://schemas.microsoft.com/office/powerpoint/2010/main" val="4243176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chemeClr val="accent6">
              <a:lumMod val="40000"/>
              <a:lumOff val="60000"/>
            </a:schemeClr>
          </a:fgClr>
          <a:bgClr>
            <a:srgbClr val="E2F0D9"/>
          </a:bgClr>
        </a:pattFill>
        <a:effectLst/>
      </p:bgPr>
    </p:bg>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2846209" y="192155"/>
            <a:ext cx="6172200" cy="4115077"/>
          </a:xfrm>
          <a:prstGeom prst="rect">
            <a:avLst/>
          </a:prstGeom>
        </p:spPr>
      </p:pic>
      <p:sp>
        <p:nvSpPr>
          <p:cNvPr id="3" name="TextBox 2">
            <a:extLst>
              <a:ext uri="{FF2B5EF4-FFF2-40B4-BE49-F238E27FC236}">
                <a16:creationId xmlns:a16="http://schemas.microsoft.com/office/drawing/2014/main" id="{7B8AB211-7C63-7D4F-F5EE-74DE17A1C864}"/>
              </a:ext>
            </a:extLst>
          </p:cNvPr>
          <p:cNvSpPr txBox="1"/>
          <p:nvPr/>
        </p:nvSpPr>
        <p:spPr>
          <a:xfrm>
            <a:off x="331747" y="184405"/>
            <a:ext cx="2071255" cy="923330"/>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800" b="1" dirty="0">
                <a:latin typeface="Trade Gothic LT Std Bold" panose="00000500000000000000" pitchFamily="50" charset="0"/>
              </a:rPr>
              <a:t>Aggregate Growth Masks Entrenched Inequities  </a:t>
            </a:r>
          </a:p>
        </p:txBody>
      </p:sp>
      <p:pic>
        <p:nvPicPr>
          <p:cNvPr id="5" name="Picture 4">
            <a:extLst>
              <a:ext uri="{FF2B5EF4-FFF2-40B4-BE49-F238E27FC236}">
                <a16:creationId xmlns:a16="http://schemas.microsoft.com/office/drawing/2014/main" id="{E60E311C-C14F-019F-D967-B914E75F892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4423411"/>
            <a:ext cx="9184206" cy="720090"/>
          </a:xfrm>
          <a:prstGeom prst="rect">
            <a:avLst/>
          </a:prstGeom>
        </p:spPr>
      </p:pic>
      <p:sp>
        <p:nvSpPr>
          <p:cNvPr id="4" name="Rectangle 3">
            <a:extLst>
              <a:ext uri="{FF2B5EF4-FFF2-40B4-BE49-F238E27FC236}">
                <a16:creationId xmlns:a16="http://schemas.microsoft.com/office/drawing/2014/main" id="{346D6AAB-9C6C-4CAF-B003-06F89E7CA08E}"/>
              </a:ext>
            </a:extLst>
          </p:cNvPr>
          <p:cNvSpPr/>
          <p:nvPr/>
        </p:nvSpPr>
        <p:spPr>
          <a:xfrm>
            <a:off x="267870" y="1462477"/>
            <a:ext cx="2356735" cy="1985159"/>
          </a:xfrm>
          <a:prstGeom prst="rect">
            <a:avLst/>
          </a:prstGeom>
          <a:pattFill prst="pct5">
            <a:fgClr>
              <a:schemeClr val="accent6">
                <a:lumMod val="40000"/>
                <a:lumOff val="60000"/>
              </a:schemeClr>
            </a:fgClr>
            <a:bgClr>
              <a:schemeClr val="bg1"/>
            </a:bgClr>
          </a:pattFill>
          <a:ln>
            <a:solidFill>
              <a:schemeClr val="tx1"/>
            </a:solidFill>
          </a:ln>
        </p:spPr>
        <p:txBody>
          <a:bodyPr wrap="square" lIns="91440" tIns="45720" rIns="91440" bIns="45720">
            <a:spAutoFit/>
          </a:bodyPr>
          <a:lstStyle/>
          <a:p>
            <a:r>
              <a:rPr lang="en-US" sz="1800" b="1" dirty="0">
                <a:ln w="0"/>
                <a:solidFill>
                  <a:schemeClr val="tx1"/>
                </a:solidFill>
                <a:latin typeface="Lora" pitchFamily="2" charset="0"/>
              </a:rPr>
              <a:t>WDC North Star #2</a:t>
            </a:r>
          </a:p>
          <a:p>
            <a:pPr>
              <a:spcBef>
                <a:spcPts val="600"/>
              </a:spcBef>
              <a:spcAft>
                <a:spcPts val="600"/>
              </a:spcAft>
            </a:pPr>
            <a:r>
              <a:rPr lang="en-US" sz="1200" b="1" dirty="0">
                <a:ln w="0"/>
                <a:solidFill>
                  <a:schemeClr val="tx1"/>
                </a:solidFill>
                <a:highlight>
                  <a:srgbClr val="FFFF00"/>
                </a:highlight>
                <a:latin typeface="Lora" pitchFamily="2" charset="0"/>
              </a:rPr>
              <a:t>Job Quality</a:t>
            </a:r>
            <a:endParaRPr lang="en-US" sz="1200" b="1" cap="none" spc="0" dirty="0">
              <a:ln w="0"/>
              <a:solidFill>
                <a:schemeClr val="tx1"/>
              </a:solidFill>
              <a:highlight>
                <a:srgbClr val="FFFF00"/>
              </a:highlight>
              <a:latin typeface="Lora" pitchFamily="2" charset="0"/>
            </a:endParaRPr>
          </a:p>
          <a:p>
            <a:pPr marL="171450" lvl="1" indent="-171450">
              <a:spcBef>
                <a:spcPts val="600"/>
              </a:spcBef>
              <a:spcAft>
                <a:spcPts val="600"/>
              </a:spcAft>
              <a:buFont typeface="Arial" panose="020B0604020202020204" pitchFamily="34" charset="0"/>
              <a:buChar char="•"/>
            </a:pPr>
            <a:r>
              <a:rPr lang="en-US" sz="1200" b="1" i="1" dirty="0">
                <a:ln w="0"/>
                <a:solidFill>
                  <a:schemeClr val="tx1"/>
                </a:solidFill>
                <a:latin typeface="Lora" pitchFamily="2" charset="0"/>
              </a:rPr>
              <a:t>Livable Wage/Family Wage</a:t>
            </a:r>
          </a:p>
          <a:p>
            <a:pPr marL="171450" lvl="1" indent="-171450">
              <a:spcBef>
                <a:spcPts val="600"/>
              </a:spcBef>
              <a:spcAft>
                <a:spcPts val="600"/>
              </a:spcAft>
              <a:buFont typeface="Arial" panose="020B0604020202020204" pitchFamily="34" charset="0"/>
              <a:buChar char="•"/>
            </a:pPr>
            <a:r>
              <a:rPr lang="en-US" sz="1200" b="1" i="1" dirty="0">
                <a:ln w="0"/>
                <a:solidFill>
                  <a:schemeClr val="tx1"/>
                </a:solidFill>
                <a:latin typeface="Lora" pitchFamily="2" charset="0"/>
              </a:rPr>
              <a:t>Benefits</a:t>
            </a:r>
            <a:endParaRPr lang="en-US" sz="1200" b="1" i="1" cap="none" spc="0" dirty="0">
              <a:ln w="0"/>
              <a:solidFill>
                <a:schemeClr val="tx1"/>
              </a:solidFill>
              <a:latin typeface="Lora" pitchFamily="2" charset="0"/>
            </a:endParaRPr>
          </a:p>
          <a:p>
            <a:pPr marL="171450" lvl="1" indent="-171450">
              <a:spcBef>
                <a:spcPts val="600"/>
              </a:spcBef>
              <a:spcAft>
                <a:spcPts val="600"/>
              </a:spcAft>
              <a:buFont typeface="Arial" panose="020B0604020202020204" pitchFamily="34" charset="0"/>
              <a:buChar char="•"/>
            </a:pPr>
            <a:r>
              <a:rPr lang="en-US" sz="1200" b="1" i="1" cap="none" spc="0" dirty="0">
                <a:ln w="0"/>
                <a:solidFill>
                  <a:schemeClr val="tx1"/>
                </a:solidFill>
                <a:latin typeface="Lora" pitchFamily="2" charset="0"/>
              </a:rPr>
              <a:t>Career Advancement</a:t>
            </a:r>
          </a:p>
          <a:p>
            <a:pPr marL="171450" lvl="1" indent="-171450">
              <a:spcBef>
                <a:spcPts val="600"/>
              </a:spcBef>
              <a:spcAft>
                <a:spcPts val="600"/>
              </a:spcAft>
              <a:buFont typeface="Arial" panose="020B0604020202020204" pitchFamily="34" charset="0"/>
              <a:buChar char="•"/>
            </a:pPr>
            <a:r>
              <a:rPr lang="en-US" sz="1200" b="1" i="1" dirty="0">
                <a:ln w="0"/>
                <a:solidFill>
                  <a:schemeClr val="tx1"/>
                </a:solidFill>
                <a:latin typeface="Lora" pitchFamily="2" charset="0"/>
              </a:rPr>
              <a:t>Workplace Safety</a:t>
            </a:r>
            <a:endParaRPr lang="en-US" sz="1200" b="1" i="1" cap="none" spc="0" dirty="0">
              <a:ln w="0"/>
              <a:solidFill>
                <a:schemeClr val="tx1"/>
              </a:solidFill>
              <a:latin typeface="Lora" pitchFamily="2" charset="0"/>
            </a:endParaRPr>
          </a:p>
        </p:txBody>
      </p:sp>
    </p:spTree>
    <p:extLst>
      <p:ext uri="{BB962C8B-B14F-4D97-AF65-F5344CB8AC3E}">
        <p14:creationId xmlns:p14="http://schemas.microsoft.com/office/powerpoint/2010/main" val="3444439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pct90">
          <a:fgClr>
            <a:schemeClr val="bg1"/>
          </a:fgClr>
          <a:bgClr>
            <a:srgbClr val="92D050"/>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D7D8E-1854-C33F-474D-9B89B5F2562C}"/>
              </a:ext>
            </a:extLst>
          </p:cNvPr>
          <p:cNvSpPr>
            <a:spLocks noGrp="1"/>
          </p:cNvSpPr>
          <p:nvPr>
            <p:ph type="title"/>
          </p:nvPr>
        </p:nvSpPr>
        <p:spPr/>
        <p:txBody>
          <a:bodyPr/>
          <a:lstStyle/>
          <a:p>
            <a:r>
              <a:rPr lang="en-US" dirty="0"/>
              <a:t>Examples from the news -</a:t>
            </a:r>
          </a:p>
        </p:txBody>
      </p:sp>
      <p:sp>
        <p:nvSpPr>
          <p:cNvPr id="3" name="Slide Number Placeholder 2">
            <a:extLst>
              <a:ext uri="{FF2B5EF4-FFF2-40B4-BE49-F238E27FC236}">
                <a16:creationId xmlns:a16="http://schemas.microsoft.com/office/drawing/2014/main" id="{CF7FAC5E-84CE-4CEE-7B6F-4EA9B2EBCE4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pic>
        <p:nvPicPr>
          <p:cNvPr id="4" name="Picture 3">
            <a:extLst>
              <a:ext uri="{FF2B5EF4-FFF2-40B4-BE49-F238E27FC236}">
                <a16:creationId xmlns:a16="http://schemas.microsoft.com/office/drawing/2014/main" id="{6B895061-7F4F-D395-5DF1-73E210548E2A}"/>
              </a:ext>
            </a:extLst>
          </p:cNvPr>
          <p:cNvPicPr>
            <a:picLocks noChangeAspect="1"/>
          </p:cNvPicPr>
          <p:nvPr/>
        </p:nvPicPr>
        <p:blipFill>
          <a:blip r:embed="rId2"/>
          <a:stretch>
            <a:fillRect/>
          </a:stretch>
        </p:blipFill>
        <p:spPr>
          <a:xfrm>
            <a:off x="1381250" y="1597039"/>
            <a:ext cx="4791913" cy="1376987"/>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3036F2B4-D71A-7563-A89E-78600297122A}"/>
              </a:ext>
            </a:extLst>
          </p:cNvPr>
          <p:cNvPicPr>
            <a:picLocks noChangeAspect="1"/>
          </p:cNvPicPr>
          <p:nvPr/>
        </p:nvPicPr>
        <p:blipFill>
          <a:blip r:embed="rId3"/>
          <a:stretch>
            <a:fillRect/>
          </a:stretch>
        </p:blipFill>
        <p:spPr>
          <a:xfrm>
            <a:off x="1381250" y="3461025"/>
            <a:ext cx="4791913" cy="1121512"/>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67487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ct5">
          <a:fgClr>
            <a:srgbClr val="92D050"/>
          </a:fgClr>
          <a:bgClr>
            <a:srgbClr val="E2F0D9"/>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8DDB8-990B-6DAF-F68F-43FA4EB40C87}"/>
              </a:ext>
            </a:extLst>
          </p:cNvPr>
          <p:cNvSpPr>
            <a:spLocks noGrp="1"/>
          </p:cNvSpPr>
          <p:nvPr>
            <p:ph type="title"/>
          </p:nvPr>
        </p:nvSpPr>
        <p:spPr/>
        <p:txBody>
          <a:bodyPr/>
          <a:lstStyle/>
          <a:p>
            <a:r>
              <a:rPr lang="en-US" sz="1800" i="1" dirty="0">
                <a:solidFill>
                  <a:schemeClr val="tx1"/>
                </a:solidFill>
              </a:rPr>
              <a:t>How much do we need to earn to be self- sufficient in King County?</a:t>
            </a:r>
          </a:p>
        </p:txBody>
      </p:sp>
      <p:sp>
        <p:nvSpPr>
          <p:cNvPr id="3" name="Slide Number Placeholder 2">
            <a:extLst>
              <a:ext uri="{FF2B5EF4-FFF2-40B4-BE49-F238E27FC236}">
                <a16:creationId xmlns:a16="http://schemas.microsoft.com/office/drawing/2014/main" id="{D6836903-3AA7-A969-9067-44C939E18F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pic>
        <p:nvPicPr>
          <p:cNvPr id="4" name="Picture 3" descr="Chart&#10;&#10;Description automatically generated">
            <a:extLst>
              <a:ext uri="{FF2B5EF4-FFF2-40B4-BE49-F238E27FC236}">
                <a16:creationId xmlns:a16="http://schemas.microsoft.com/office/drawing/2014/main" id="{BCD028EB-B083-8587-1B41-F2AA01CDFB7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52773" y="1490074"/>
            <a:ext cx="6237026" cy="3335388"/>
          </a:xfrm>
          <a:prstGeom prst="rect">
            <a:avLst/>
          </a:prstGeom>
          <a:solidFill>
            <a:schemeClr val="accent1">
              <a:lumMod val="20000"/>
              <a:lumOff val="80000"/>
            </a:schemeClr>
          </a:solidFill>
          <a:ln>
            <a:solidFill>
              <a:schemeClr val="tx1"/>
            </a:solidFill>
          </a:ln>
        </p:spPr>
      </p:pic>
      <p:sp>
        <p:nvSpPr>
          <p:cNvPr id="5" name="Rectangle 4">
            <a:extLst>
              <a:ext uri="{FF2B5EF4-FFF2-40B4-BE49-F238E27FC236}">
                <a16:creationId xmlns:a16="http://schemas.microsoft.com/office/drawing/2014/main" id="{D6A8CBA1-3ED3-3754-8484-F384B4FE82C5}"/>
              </a:ext>
            </a:extLst>
          </p:cNvPr>
          <p:cNvSpPr/>
          <p:nvPr/>
        </p:nvSpPr>
        <p:spPr>
          <a:xfrm>
            <a:off x="1152773" y="4886373"/>
            <a:ext cx="5096320" cy="246221"/>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00" b="1" i="1" u="none" strike="noStrike" kern="1200" cap="none" spc="0" normalizeH="0" baseline="0" noProof="0" dirty="0">
                <a:ln>
                  <a:noFill/>
                </a:ln>
                <a:solidFill>
                  <a:prstClr val="black"/>
                </a:solidFill>
                <a:effectLst/>
                <a:highlight>
                  <a:srgbClr val="FFE98C"/>
                </a:highlight>
                <a:uLnTx/>
                <a:uFillTx/>
                <a:latin typeface="Lora" pitchFamily="2" charset="0"/>
              </a:rPr>
              <a:t>King County (City of Seattle): One Adult &amp; One Preschooler &amp; One School-age Child</a:t>
            </a:r>
            <a:r>
              <a:rPr kumimoji="0" lang="en-US" sz="1000" b="1" i="1" u="none" strike="noStrike" kern="1200" cap="none" spc="0" normalizeH="0" baseline="0" noProof="0" dirty="0">
                <a:ln>
                  <a:noFill/>
                </a:ln>
                <a:solidFill>
                  <a:prstClr val="black"/>
                </a:solidFill>
                <a:effectLst/>
                <a:uLnTx/>
                <a:uFillTx/>
                <a:latin typeface="Lora" pitchFamily="2" charset="0"/>
              </a:rPr>
              <a:t>.</a:t>
            </a:r>
          </a:p>
        </p:txBody>
      </p:sp>
    </p:spTree>
    <p:extLst>
      <p:ext uri="{BB962C8B-B14F-4D97-AF65-F5344CB8AC3E}">
        <p14:creationId xmlns:p14="http://schemas.microsoft.com/office/powerpoint/2010/main" val="1580716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pattFill prst="pct5">
          <a:fgClr>
            <a:schemeClr val="lt1"/>
          </a:fgClr>
          <a:bgClr>
            <a:srgbClr val="E2F0D9"/>
          </a:bgClr>
        </a:pattFill>
        <a:effectLst/>
      </p:bgPr>
    </p:bg>
    <p:spTree>
      <p:nvGrpSpPr>
        <p:cNvPr id="1" name=""/>
        <p:cNvGrpSpPr/>
        <p:nvPr/>
      </p:nvGrpSpPr>
      <p:grpSpPr>
        <a:xfrm>
          <a:off x="0" y="0"/>
          <a:ext cx="0" cy="0"/>
          <a:chOff x="0" y="0"/>
          <a:chExt cx="0" cy="0"/>
        </a:xfrm>
      </p:grpSpPr>
      <p:graphicFrame>
        <p:nvGraphicFramePr>
          <p:cNvPr id="23" name="Chart 22">
            <a:extLst>
              <a:ext uri="{FF2B5EF4-FFF2-40B4-BE49-F238E27FC236}">
                <a16:creationId xmlns:a16="http://schemas.microsoft.com/office/drawing/2014/main" id="{0BAF5D4D-FC54-A0F4-EF23-80DEFFDFDBDD}"/>
              </a:ext>
            </a:extLst>
          </p:cNvPr>
          <p:cNvGraphicFramePr>
            <a:graphicFrameLocks/>
          </p:cNvGraphicFramePr>
          <p:nvPr>
            <p:extLst>
              <p:ext uri="{D42A27DB-BD31-4B8C-83A1-F6EECF244321}">
                <p14:modId xmlns:p14="http://schemas.microsoft.com/office/powerpoint/2010/main" val="180943847"/>
              </p:ext>
            </p:extLst>
          </p:nvPr>
        </p:nvGraphicFramePr>
        <p:xfrm>
          <a:off x="5388514" y="2738122"/>
          <a:ext cx="3635072" cy="199116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707D7928-7DF3-CFBA-DCFD-C7FEF28D5DCA}"/>
              </a:ext>
            </a:extLst>
          </p:cNvPr>
          <p:cNvSpPr>
            <a:spLocks noGrp="1"/>
          </p:cNvSpPr>
          <p:nvPr>
            <p:ph type="title"/>
          </p:nvPr>
        </p:nvSpPr>
        <p:spPr/>
        <p:txBody>
          <a:bodyPr/>
          <a:lstStyle/>
          <a:p>
            <a:r>
              <a:rPr lang="en-US" dirty="0"/>
              <a:t>Problem Diagnosis</a:t>
            </a:r>
          </a:p>
        </p:txBody>
      </p:sp>
      <p:sp>
        <p:nvSpPr>
          <p:cNvPr id="3" name="Slide Number Placeholder 2">
            <a:extLst>
              <a:ext uri="{FF2B5EF4-FFF2-40B4-BE49-F238E27FC236}">
                <a16:creationId xmlns:a16="http://schemas.microsoft.com/office/drawing/2014/main" id="{F2E8A3F7-4741-ADF6-C614-96A92346303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4" name="Flowchart: Connector 3">
            <a:extLst>
              <a:ext uri="{FF2B5EF4-FFF2-40B4-BE49-F238E27FC236}">
                <a16:creationId xmlns:a16="http://schemas.microsoft.com/office/drawing/2014/main" id="{8EFB2C0C-DE0C-C7BA-5B84-8E5840F85C0B}"/>
              </a:ext>
            </a:extLst>
          </p:cNvPr>
          <p:cNvSpPr/>
          <p:nvPr/>
        </p:nvSpPr>
        <p:spPr>
          <a:xfrm>
            <a:off x="4152551" y="2656791"/>
            <a:ext cx="1180464" cy="980774"/>
          </a:xfrm>
          <a:prstGeom prst="flowChartConnector">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00" b="1" i="1">
              <a:latin typeface="Lora" pitchFamily="2" charset="0"/>
            </a:endParaRPr>
          </a:p>
        </p:txBody>
      </p:sp>
      <p:sp>
        <p:nvSpPr>
          <p:cNvPr id="5" name="Rectangle 4">
            <a:extLst>
              <a:ext uri="{FF2B5EF4-FFF2-40B4-BE49-F238E27FC236}">
                <a16:creationId xmlns:a16="http://schemas.microsoft.com/office/drawing/2014/main" id="{CB733E84-1B57-1233-0410-858161FF6306}"/>
              </a:ext>
            </a:extLst>
          </p:cNvPr>
          <p:cNvSpPr/>
          <p:nvPr/>
        </p:nvSpPr>
        <p:spPr>
          <a:xfrm>
            <a:off x="4344636" y="2996877"/>
            <a:ext cx="843362" cy="284693"/>
          </a:xfrm>
          <a:prstGeom prst="rect">
            <a:avLst/>
          </a:prstGeom>
          <a:noFill/>
        </p:spPr>
        <p:txBody>
          <a:bodyPr wrap="square" lIns="68580" tIns="34290" rIns="68580" bIns="3429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400" b="1" i="1" dirty="0">
                <a:ln w="0"/>
                <a:latin typeface="Lora" pitchFamily="2" charset="0"/>
              </a:rPr>
              <a:t>Poverty</a:t>
            </a:r>
            <a:endParaRPr lang="en-US" sz="1400" b="1" i="1" cap="none" spc="0" dirty="0">
              <a:ln w="0"/>
              <a:solidFill>
                <a:schemeClr val="tx1"/>
              </a:solidFill>
              <a:latin typeface="Lora" pitchFamily="2" charset="0"/>
            </a:endParaRPr>
          </a:p>
        </p:txBody>
      </p:sp>
      <p:sp>
        <p:nvSpPr>
          <p:cNvPr id="6" name="Arrow: Right 5">
            <a:extLst>
              <a:ext uri="{FF2B5EF4-FFF2-40B4-BE49-F238E27FC236}">
                <a16:creationId xmlns:a16="http://schemas.microsoft.com/office/drawing/2014/main" id="{7AF26E0D-CB93-8660-1534-3AB5C2706265}"/>
              </a:ext>
            </a:extLst>
          </p:cNvPr>
          <p:cNvSpPr/>
          <p:nvPr/>
        </p:nvSpPr>
        <p:spPr>
          <a:xfrm>
            <a:off x="291157" y="3080858"/>
            <a:ext cx="3862182" cy="14114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00" b="1" i="1" dirty="0">
              <a:latin typeface="Lora" pitchFamily="2" charset="0"/>
            </a:endParaRPr>
          </a:p>
        </p:txBody>
      </p:sp>
      <p:sp>
        <p:nvSpPr>
          <p:cNvPr id="7" name="Flowchart: Connector 6">
            <a:extLst>
              <a:ext uri="{FF2B5EF4-FFF2-40B4-BE49-F238E27FC236}">
                <a16:creationId xmlns:a16="http://schemas.microsoft.com/office/drawing/2014/main" id="{66E9A6D0-0730-9427-6D4A-7BB6A1B51C4C}"/>
              </a:ext>
            </a:extLst>
          </p:cNvPr>
          <p:cNvSpPr/>
          <p:nvPr/>
        </p:nvSpPr>
        <p:spPr>
          <a:xfrm>
            <a:off x="2204363" y="3821315"/>
            <a:ext cx="1379339" cy="744444"/>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200" b="1" i="1">
              <a:latin typeface="Lora" pitchFamily="2" charset="0"/>
            </a:endParaRPr>
          </a:p>
        </p:txBody>
      </p:sp>
      <p:sp>
        <p:nvSpPr>
          <p:cNvPr id="8" name="Flowchart: Connector 7">
            <a:extLst>
              <a:ext uri="{FF2B5EF4-FFF2-40B4-BE49-F238E27FC236}">
                <a16:creationId xmlns:a16="http://schemas.microsoft.com/office/drawing/2014/main" id="{9DBCAD0A-6134-66C1-AB58-8C458509C5E4}"/>
              </a:ext>
            </a:extLst>
          </p:cNvPr>
          <p:cNvSpPr/>
          <p:nvPr/>
        </p:nvSpPr>
        <p:spPr>
          <a:xfrm>
            <a:off x="583496" y="1471850"/>
            <a:ext cx="1123044" cy="1017025"/>
          </a:xfrm>
          <a:prstGeom prst="flowChartConnector">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dirty="0">
              <a:highlight>
                <a:srgbClr val="FFFF00"/>
              </a:highlight>
            </a:endParaRPr>
          </a:p>
        </p:txBody>
      </p:sp>
      <p:sp>
        <p:nvSpPr>
          <p:cNvPr id="10" name="Arrow: Right 9">
            <a:extLst>
              <a:ext uri="{FF2B5EF4-FFF2-40B4-BE49-F238E27FC236}">
                <a16:creationId xmlns:a16="http://schemas.microsoft.com/office/drawing/2014/main" id="{39FAB9A5-49C6-79EC-5495-5879E5CEDAD3}"/>
              </a:ext>
            </a:extLst>
          </p:cNvPr>
          <p:cNvSpPr/>
          <p:nvPr/>
        </p:nvSpPr>
        <p:spPr>
          <a:xfrm rot="18507788">
            <a:off x="2728061" y="3584325"/>
            <a:ext cx="989093" cy="17808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00" b="1" i="1" dirty="0">
              <a:latin typeface="Lora" pitchFamily="2" charset="0"/>
            </a:endParaRPr>
          </a:p>
        </p:txBody>
      </p:sp>
      <p:sp>
        <p:nvSpPr>
          <p:cNvPr id="11" name="Arrow: Right 10">
            <a:extLst>
              <a:ext uri="{FF2B5EF4-FFF2-40B4-BE49-F238E27FC236}">
                <a16:creationId xmlns:a16="http://schemas.microsoft.com/office/drawing/2014/main" id="{C8986F02-22DF-84C7-F014-CA5D72B72766}"/>
              </a:ext>
            </a:extLst>
          </p:cNvPr>
          <p:cNvSpPr/>
          <p:nvPr/>
        </p:nvSpPr>
        <p:spPr>
          <a:xfrm rot="3963964">
            <a:off x="976207" y="2562971"/>
            <a:ext cx="810763" cy="18608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00" b="1" i="1" dirty="0">
              <a:latin typeface="Lora" pitchFamily="2" charset="0"/>
            </a:endParaRPr>
          </a:p>
        </p:txBody>
      </p:sp>
      <p:sp>
        <p:nvSpPr>
          <p:cNvPr id="14" name="Rectangle 13">
            <a:extLst>
              <a:ext uri="{FF2B5EF4-FFF2-40B4-BE49-F238E27FC236}">
                <a16:creationId xmlns:a16="http://schemas.microsoft.com/office/drawing/2014/main" id="{7CD84B84-487B-0421-9CF3-5A2A1C69A58E}"/>
              </a:ext>
            </a:extLst>
          </p:cNvPr>
          <p:cNvSpPr/>
          <p:nvPr/>
        </p:nvSpPr>
        <p:spPr>
          <a:xfrm>
            <a:off x="2345558" y="4081968"/>
            <a:ext cx="1218122" cy="223138"/>
          </a:xfrm>
          <a:prstGeom prst="rect">
            <a:avLst/>
          </a:prstGeom>
          <a:noFill/>
        </p:spPr>
        <p:txBody>
          <a:bodyPr wrap="square" lIns="68580" tIns="34290" rIns="68580" bIns="3429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00" b="1" i="1" cap="none" spc="0" dirty="0">
                <a:ln w="0"/>
                <a:solidFill>
                  <a:schemeClr val="tx1"/>
                </a:solidFill>
                <a:latin typeface="Lora" pitchFamily="2" charset="0"/>
              </a:rPr>
              <a:t>Unemployment </a:t>
            </a:r>
          </a:p>
        </p:txBody>
      </p:sp>
      <p:sp>
        <p:nvSpPr>
          <p:cNvPr id="16" name="Rectangle 15">
            <a:extLst>
              <a:ext uri="{FF2B5EF4-FFF2-40B4-BE49-F238E27FC236}">
                <a16:creationId xmlns:a16="http://schemas.microsoft.com/office/drawing/2014/main" id="{1B0CACAF-65B4-5A94-5B3D-23F9B2C00805}"/>
              </a:ext>
            </a:extLst>
          </p:cNvPr>
          <p:cNvSpPr/>
          <p:nvPr/>
        </p:nvSpPr>
        <p:spPr>
          <a:xfrm>
            <a:off x="817230" y="1760295"/>
            <a:ext cx="790556" cy="438582"/>
          </a:xfrm>
          <a:prstGeom prst="rect">
            <a:avLst/>
          </a:prstGeom>
          <a:noFill/>
        </p:spPr>
        <p:txBody>
          <a:bodyPr wrap="square" lIns="68580" tIns="34290" rIns="68580" bIns="3429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200" b="1" i="1" cap="none" spc="0" dirty="0">
                <a:ln w="0"/>
                <a:solidFill>
                  <a:schemeClr val="tx1"/>
                </a:solidFill>
                <a:latin typeface="Lora" pitchFamily="2" charset="0"/>
              </a:rPr>
              <a:t>Benefits Cliff</a:t>
            </a:r>
          </a:p>
        </p:txBody>
      </p:sp>
      <p:sp>
        <p:nvSpPr>
          <p:cNvPr id="43" name="Flowchart: Connector 42">
            <a:extLst>
              <a:ext uri="{FF2B5EF4-FFF2-40B4-BE49-F238E27FC236}">
                <a16:creationId xmlns:a16="http://schemas.microsoft.com/office/drawing/2014/main" id="{D6C2239E-77E1-669E-8EF4-9D759E59961B}"/>
              </a:ext>
            </a:extLst>
          </p:cNvPr>
          <p:cNvSpPr/>
          <p:nvPr/>
        </p:nvSpPr>
        <p:spPr>
          <a:xfrm>
            <a:off x="2332511" y="1552129"/>
            <a:ext cx="1123044" cy="1017025"/>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dirty="0">
              <a:highlight>
                <a:srgbClr val="FFFF00"/>
              </a:highlight>
            </a:endParaRPr>
          </a:p>
        </p:txBody>
      </p:sp>
      <p:sp>
        <p:nvSpPr>
          <p:cNvPr id="9" name="Arrow: Right 8">
            <a:extLst>
              <a:ext uri="{FF2B5EF4-FFF2-40B4-BE49-F238E27FC236}">
                <a16:creationId xmlns:a16="http://schemas.microsoft.com/office/drawing/2014/main" id="{7B8D080A-A0C9-93FF-7DB6-764B2F9F6DCF}"/>
              </a:ext>
            </a:extLst>
          </p:cNvPr>
          <p:cNvSpPr/>
          <p:nvPr/>
        </p:nvSpPr>
        <p:spPr>
          <a:xfrm rot="3963964">
            <a:off x="2698069" y="2618971"/>
            <a:ext cx="852202" cy="18608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00" b="1" i="1" dirty="0">
              <a:latin typeface="Lora" pitchFamily="2" charset="0"/>
            </a:endParaRPr>
          </a:p>
        </p:txBody>
      </p:sp>
      <p:sp>
        <p:nvSpPr>
          <p:cNvPr id="13" name="Rectangle 12">
            <a:extLst>
              <a:ext uri="{FF2B5EF4-FFF2-40B4-BE49-F238E27FC236}">
                <a16:creationId xmlns:a16="http://schemas.microsoft.com/office/drawing/2014/main" id="{F583EECB-61F9-73BC-B7E0-A51BEE00D000}"/>
              </a:ext>
            </a:extLst>
          </p:cNvPr>
          <p:cNvSpPr/>
          <p:nvPr/>
        </p:nvSpPr>
        <p:spPr>
          <a:xfrm>
            <a:off x="2613401" y="1811696"/>
            <a:ext cx="842154" cy="377026"/>
          </a:xfrm>
          <a:prstGeom prst="rect">
            <a:avLst/>
          </a:prstGeom>
          <a:noFill/>
        </p:spPr>
        <p:txBody>
          <a:bodyPr wrap="square" lIns="68580" tIns="34290" rIns="68580" bIns="3429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00" b="1" i="1" cap="none" spc="0" dirty="0">
                <a:ln w="0"/>
                <a:solidFill>
                  <a:schemeClr val="tx1"/>
                </a:solidFill>
                <a:latin typeface="Lora" pitchFamily="2" charset="0"/>
              </a:rPr>
              <a:t>Systemic Racism</a:t>
            </a:r>
          </a:p>
        </p:txBody>
      </p:sp>
      <p:sp>
        <p:nvSpPr>
          <p:cNvPr id="44" name="Flowchart: Connector 43">
            <a:extLst>
              <a:ext uri="{FF2B5EF4-FFF2-40B4-BE49-F238E27FC236}">
                <a16:creationId xmlns:a16="http://schemas.microsoft.com/office/drawing/2014/main" id="{436B40FF-4857-8CB1-4853-7089E6B41C00}"/>
              </a:ext>
            </a:extLst>
          </p:cNvPr>
          <p:cNvSpPr/>
          <p:nvPr/>
        </p:nvSpPr>
        <p:spPr>
          <a:xfrm>
            <a:off x="315772" y="3733706"/>
            <a:ext cx="1566647" cy="913476"/>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200" b="1" i="1">
              <a:latin typeface="Lora" pitchFamily="2" charset="0"/>
            </a:endParaRPr>
          </a:p>
        </p:txBody>
      </p:sp>
      <p:sp>
        <p:nvSpPr>
          <p:cNvPr id="12" name="Arrow: Right 11">
            <a:extLst>
              <a:ext uri="{FF2B5EF4-FFF2-40B4-BE49-F238E27FC236}">
                <a16:creationId xmlns:a16="http://schemas.microsoft.com/office/drawing/2014/main" id="{F433ADAA-87F1-567C-23F4-A12D1137FCDA}"/>
              </a:ext>
            </a:extLst>
          </p:cNvPr>
          <p:cNvSpPr/>
          <p:nvPr/>
        </p:nvSpPr>
        <p:spPr>
          <a:xfrm rot="19193070">
            <a:off x="934432" y="3499670"/>
            <a:ext cx="1111100" cy="178088"/>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00" b="1" i="1" dirty="0">
              <a:latin typeface="Lora" pitchFamily="2" charset="0"/>
            </a:endParaRPr>
          </a:p>
        </p:txBody>
      </p:sp>
      <p:sp>
        <p:nvSpPr>
          <p:cNvPr id="15" name="Rectangle 14">
            <a:extLst>
              <a:ext uri="{FF2B5EF4-FFF2-40B4-BE49-F238E27FC236}">
                <a16:creationId xmlns:a16="http://schemas.microsoft.com/office/drawing/2014/main" id="{DA8E56EF-5A26-0EC3-D8F6-0A09DE8A6BB7}"/>
              </a:ext>
            </a:extLst>
          </p:cNvPr>
          <p:cNvSpPr/>
          <p:nvPr/>
        </p:nvSpPr>
        <p:spPr>
          <a:xfrm>
            <a:off x="395998" y="4051327"/>
            <a:ext cx="1494400" cy="377026"/>
          </a:xfrm>
          <a:prstGeom prst="rect">
            <a:avLst/>
          </a:prstGeom>
          <a:noFill/>
        </p:spPr>
        <p:txBody>
          <a:bodyPr wrap="square" lIns="68580" tIns="34290" rIns="68580" bIns="3429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1000" b="1" i="1" cap="none" spc="0" dirty="0">
                <a:ln w="0"/>
                <a:solidFill>
                  <a:schemeClr val="tx1"/>
                </a:solidFill>
                <a:latin typeface="Lora" pitchFamily="2" charset="0"/>
              </a:rPr>
              <a:t>Lack of skills/training or skills mismatch</a:t>
            </a:r>
          </a:p>
        </p:txBody>
      </p:sp>
      <p:sp>
        <p:nvSpPr>
          <p:cNvPr id="45" name="TextBox 44">
            <a:extLst>
              <a:ext uri="{FF2B5EF4-FFF2-40B4-BE49-F238E27FC236}">
                <a16:creationId xmlns:a16="http://schemas.microsoft.com/office/drawing/2014/main" id="{0E55EFCE-E559-03B0-C004-8487E6B3C9C5}"/>
              </a:ext>
            </a:extLst>
          </p:cNvPr>
          <p:cNvSpPr txBox="1"/>
          <p:nvPr/>
        </p:nvSpPr>
        <p:spPr>
          <a:xfrm>
            <a:off x="5793403" y="1331712"/>
            <a:ext cx="3027490" cy="1221040"/>
          </a:xfrm>
          <a:prstGeom prst="rect">
            <a:avLst/>
          </a:prstGeom>
          <a:noFill/>
          <a:ln>
            <a:solidFill>
              <a:schemeClr val="tx1"/>
            </a:solidFill>
          </a:ln>
        </p:spPr>
        <p:txBody>
          <a:bodyPr wrap="square" rtlCol="0">
            <a:spAutoFit/>
          </a:bodyPr>
          <a:lstStyle/>
          <a:p>
            <a:pPr>
              <a:lnSpc>
                <a:spcPct val="150000"/>
              </a:lnSpc>
            </a:pPr>
            <a:r>
              <a:rPr lang="en-US" sz="1000" b="1" i="1" dirty="0">
                <a:highlight>
                  <a:srgbClr val="FFFF00"/>
                </a:highlight>
                <a:latin typeface="Lora" pitchFamily="2" charset="0"/>
              </a:rPr>
              <a:t>Benefits Cliff </a:t>
            </a:r>
            <a:r>
              <a:rPr lang="en-US" sz="1000" i="1" dirty="0">
                <a:latin typeface="Lora" pitchFamily="2" charset="0"/>
              </a:rPr>
              <a:t>- Benefits cliff occurs when career advancement puts a family above the income eligibility threshold for public assistance and the family is financially worse off than before the wage increase.</a:t>
            </a:r>
          </a:p>
        </p:txBody>
      </p:sp>
      <p:sp>
        <p:nvSpPr>
          <p:cNvPr id="17" name="TextBox 16">
            <a:extLst>
              <a:ext uri="{FF2B5EF4-FFF2-40B4-BE49-F238E27FC236}">
                <a16:creationId xmlns:a16="http://schemas.microsoft.com/office/drawing/2014/main" id="{9B52D121-FF1C-853D-E1ED-157DD0736671}"/>
              </a:ext>
            </a:extLst>
          </p:cNvPr>
          <p:cNvSpPr txBox="1"/>
          <p:nvPr/>
        </p:nvSpPr>
        <p:spPr>
          <a:xfrm>
            <a:off x="434931" y="4790400"/>
            <a:ext cx="4307852" cy="246221"/>
          </a:xfrm>
          <a:prstGeom prst="rect">
            <a:avLst/>
          </a:prstGeom>
          <a:noFill/>
        </p:spPr>
        <p:txBody>
          <a:bodyPr wrap="square" rtlCol="0">
            <a:spAutoFit/>
          </a:bodyPr>
          <a:lstStyle/>
          <a:p>
            <a:r>
              <a:rPr lang="en-US" sz="1000" i="1" dirty="0">
                <a:latin typeface="Lora" pitchFamily="2" charset="0"/>
              </a:rPr>
              <a:t>Note: Poverty is complex and has so many other causes and sub causes.</a:t>
            </a:r>
          </a:p>
        </p:txBody>
      </p:sp>
      <p:sp>
        <p:nvSpPr>
          <p:cNvPr id="24" name="TextBox 23">
            <a:extLst>
              <a:ext uri="{FF2B5EF4-FFF2-40B4-BE49-F238E27FC236}">
                <a16:creationId xmlns:a16="http://schemas.microsoft.com/office/drawing/2014/main" id="{6ADADAC2-60E2-B01E-7808-E5E66F0B6889}"/>
              </a:ext>
            </a:extLst>
          </p:cNvPr>
          <p:cNvSpPr txBox="1"/>
          <p:nvPr/>
        </p:nvSpPr>
        <p:spPr>
          <a:xfrm>
            <a:off x="5778248" y="3139224"/>
            <a:ext cx="227059" cy="215444"/>
          </a:xfrm>
          <a:prstGeom prst="rect">
            <a:avLst/>
          </a:prstGeom>
          <a:noFill/>
        </p:spPr>
        <p:txBody>
          <a:bodyPr wrap="square" rtlCol="0">
            <a:spAutoFit/>
          </a:bodyPr>
          <a:lstStyle/>
          <a:p>
            <a:r>
              <a:rPr lang="en-US" sz="800" dirty="0">
                <a:latin typeface="Lora" pitchFamily="2" charset="0"/>
              </a:rPr>
              <a:t>K</a:t>
            </a:r>
          </a:p>
        </p:txBody>
      </p:sp>
      <p:sp>
        <p:nvSpPr>
          <p:cNvPr id="25" name="TextBox 24">
            <a:extLst>
              <a:ext uri="{FF2B5EF4-FFF2-40B4-BE49-F238E27FC236}">
                <a16:creationId xmlns:a16="http://schemas.microsoft.com/office/drawing/2014/main" id="{7E69350F-E2A5-C67A-66F3-A35AAC30CFFC}"/>
              </a:ext>
            </a:extLst>
          </p:cNvPr>
          <p:cNvSpPr txBox="1"/>
          <p:nvPr/>
        </p:nvSpPr>
        <p:spPr>
          <a:xfrm>
            <a:off x="5797490" y="3615766"/>
            <a:ext cx="214746" cy="215444"/>
          </a:xfrm>
          <a:prstGeom prst="rect">
            <a:avLst/>
          </a:prstGeom>
          <a:noFill/>
        </p:spPr>
        <p:txBody>
          <a:bodyPr wrap="square" rtlCol="0">
            <a:spAutoFit/>
          </a:bodyPr>
          <a:lstStyle/>
          <a:p>
            <a:r>
              <a:rPr lang="en-US" sz="800" dirty="0">
                <a:latin typeface="Lora" pitchFamily="2" charset="0"/>
              </a:rPr>
              <a:t>K</a:t>
            </a:r>
          </a:p>
        </p:txBody>
      </p:sp>
      <p:sp>
        <p:nvSpPr>
          <p:cNvPr id="26" name="TextBox 25">
            <a:extLst>
              <a:ext uri="{FF2B5EF4-FFF2-40B4-BE49-F238E27FC236}">
                <a16:creationId xmlns:a16="http://schemas.microsoft.com/office/drawing/2014/main" id="{4CEA0859-3FE3-96A6-6B4E-385CFA2697CE}"/>
              </a:ext>
            </a:extLst>
          </p:cNvPr>
          <p:cNvSpPr txBox="1"/>
          <p:nvPr/>
        </p:nvSpPr>
        <p:spPr>
          <a:xfrm>
            <a:off x="5790562" y="3851772"/>
            <a:ext cx="214746" cy="215444"/>
          </a:xfrm>
          <a:prstGeom prst="rect">
            <a:avLst/>
          </a:prstGeom>
          <a:noFill/>
        </p:spPr>
        <p:txBody>
          <a:bodyPr wrap="square" rtlCol="0">
            <a:spAutoFit/>
          </a:bodyPr>
          <a:lstStyle/>
          <a:p>
            <a:r>
              <a:rPr lang="en-US" sz="800" dirty="0">
                <a:latin typeface="Lora" pitchFamily="2" charset="0"/>
              </a:rPr>
              <a:t>K</a:t>
            </a:r>
          </a:p>
        </p:txBody>
      </p:sp>
      <p:sp>
        <p:nvSpPr>
          <p:cNvPr id="27" name="TextBox 26">
            <a:extLst>
              <a:ext uri="{FF2B5EF4-FFF2-40B4-BE49-F238E27FC236}">
                <a16:creationId xmlns:a16="http://schemas.microsoft.com/office/drawing/2014/main" id="{34F68FA9-9CF8-BBBF-A63E-89122D93EE7D}"/>
              </a:ext>
            </a:extLst>
          </p:cNvPr>
          <p:cNvSpPr txBox="1"/>
          <p:nvPr/>
        </p:nvSpPr>
        <p:spPr>
          <a:xfrm>
            <a:off x="5994917" y="4228287"/>
            <a:ext cx="214746" cy="215444"/>
          </a:xfrm>
          <a:prstGeom prst="rect">
            <a:avLst/>
          </a:prstGeom>
          <a:noFill/>
        </p:spPr>
        <p:txBody>
          <a:bodyPr wrap="square" rtlCol="0">
            <a:spAutoFit/>
          </a:bodyPr>
          <a:lstStyle/>
          <a:p>
            <a:r>
              <a:rPr lang="en-US" sz="800" dirty="0">
                <a:latin typeface="Lora" pitchFamily="2" charset="0"/>
              </a:rPr>
              <a:t>K</a:t>
            </a:r>
          </a:p>
        </p:txBody>
      </p:sp>
      <p:sp>
        <p:nvSpPr>
          <p:cNvPr id="28" name="TextBox 27">
            <a:extLst>
              <a:ext uri="{FF2B5EF4-FFF2-40B4-BE49-F238E27FC236}">
                <a16:creationId xmlns:a16="http://schemas.microsoft.com/office/drawing/2014/main" id="{162E6432-CFA3-4762-CCD6-798176FF28DD}"/>
              </a:ext>
            </a:extLst>
          </p:cNvPr>
          <p:cNvSpPr txBox="1"/>
          <p:nvPr/>
        </p:nvSpPr>
        <p:spPr>
          <a:xfrm>
            <a:off x="7103948" y="4220973"/>
            <a:ext cx="214746" cy="215444"/>
          </a:xfrm>
          <a:prstGeom prst="rect">
            <a:avLst/>
          </a:prstGeom>
          <a:noFill/>
        </p:spPr>
        <p:txBody>
          <a:bodyPr wrap="square" rtlCol="0">
            <a:spAutoFit/>
          </a:bodyPr>
          <a:lstStyle/>
          <a:p>
            <a:r>
              <a:rPr lang="en-US" sz="800" dirty="0">
                <a:latin typeface="Lora" pitchFamily="2" charset="0"/>
              </a:rPr>
              <a:t>K</a:t>
            </a:r>
          </a:p>
        </p:txBody>
      </p:sp>
      <p:sp>
        <p:nvSpPr>
          <p:cNvPr id="29" name="TextBox 28">
            <a:extLst>
              <a:ext uri="{FF2B5EF4-FFF2-40B4-BE49-F238E27FC236}">
                <a16:creationId xmlns:a16="http://schemas.microsoft.com/office/drawing/2014/main" id="{8D7215A2-DF1F-1BA8-4502-BFA714FCA178}"/>
              </a:ext>
            </a:extLst>
          </p:cNvPr>
          <p:cNvSpPr txBox="1"/>
          <p:nvPr/>
        </p:nvSpPr>
        <p:spPr>
          <a:xfrm>
            <a:off x="6529826" y="4220973"/>
            <a:ext cx="214746" cy="215444"/>
          </a:xfrm>
          <a:prstGeom prst="rect">
            <a:avLst/>
          </a:prstGeom>
          <a:noFill/>
        </p:spPr>
        <p:txBody>
          <a:bodyPr wrap="square" rtlCol="0">
            <a:spAutoFit/>
          </a:bodyPr>
          <a:lstStyle/>
          <a:p>
            <a:r>
              <a:rPr lang="en-US" sz="800" dirty="0">
                <a:latin typeface="Lora" pitchFamily="2" charset="0"/>
              </a:rPr>
              <a:t>K</a:t>
            </a:r>
          </a:p>
        </p:txBody>
      </p:sp>
      <p:sp>
        <p:nvSpPr>
          <p:cNvPr id="30" name="TextBox 29">
            <a:extLst>
              <a:ext uri="{FF2B5EF4-FFF2-40B4-BE49-F238E27FC236}">
                <a16:creationId xmlns:a16="http://schemas.microsoft.com/office/drawing/2014/main" id="{5E93B66C-C55E-9556-0171-E5D847A7D7A6}"/>
              </a:ext>
            </a:extLst>
          </p:cNvPr>
          <p:cNvSpPr txBox="1"/>
          <p:nvPr/>
        </p:nvSpPr>
        <p:spPr>
          <a:xfrm>
            <a:off x="7669333" y="4210702"/>
            <a:ext cx="214746" cy="215444"/>
          </a:xfrm>
          <a:prstGeom prst="rect">
            <a:avLst/>
          </a:prstGeom>
          <a:noFill/>
        </p:spPr>
        <p:txBody>
          <a:bodyPr wrap="square" rtlCol="0">
            <a:spAutoFit/>
          </a:bodyPr>
          <a:lstStyle/>
          <a:p>
            <a:r>
              <a:rPr lang="en-US" sz="800" dirty="0">
                <a:latin typeface="Lora" pitchFamily="2" charset="0"/>
              </a:rPr>
              <a:t>K</a:t>
            </a:r>
          </a:p>
        </p:txBody>
      </p:sp>
      <p:sp>
        <p:nvSpPr>
          <p:cNvPr id="31" name="TextBox 30">
            <a:extLst>
              <a:ext uri="{FF2B5EF4-FFF2-40B4-BE49-F238E27FC236}">
                <a16:creationId xmlns:a16="http://schemas.microsoft.com/office/drawing/2014/main" id="{919DCCA9-9B9E-25F6-7EE0-37C89590399E}"/>
              </a:ext>
            </a:extLst>
          </p:cNvPr>
          <p:cNvSpPr txBox="1"/>
          <p:nvPr/>
        </p:nvSpPr>
        <p:spPr>
          <a:xfrm>
            <a:off x="8243455" y="4210702"/>
            <a:ext cx="214746" cy="215444"/>
          </a:xfrm>
          <a:prstGeom prst="rect">
            <a:avLst/>
          </a:prstGeom>
          <a:noFill/>
        </p:spPr>
        <p:txBody>
          <a:bodyPr wrap="square" rtlCol="0">
            <a:spAutoFit/>
          </a:bodyPr>
          <a:lstStyle/>
          <a:p>
            <a:r>
              <a:rPr lang="en-US" sz="800" dirty="0">
                <a:latin typeface="Lora" pitchFamily="2" charset="0"/>
              </a:rPr>
              <a:t>K</a:t>
            </a:r>
          </a:p>
        </p:txBody>
      </p:sp>
      <p:sp>
        <p:nvSpPr>
          <p:cNvPr id="32" name="TextBox 31">
            <a:extLst>
              <a:ext uri="{FF2B5EF4-FFF2-40B4-BE49-F238E27FC236}">
                <a16:creationId xmlns:a16="http://schemas.microsoft.com/office/drawing/2014/main" id="{68727766-3EC9-6ADA-2CD9-B9506D2842F2}"/>
              </a:ext>
            </a:extLst>
          </p:cNvPr>
          <p:cNvSpPr txBox="1"/>
          <p:nvPr/>
        </p:nvSpPr>
        <p:spPr>
          <a:xfrm>
            <a:off x="8817577" y="4212909"/>
            <a:ext cx="214746" cy="215444"/>
          </a:xfrm>
          <a:prstGeom prst="rect">
            <a:avLst/>
          </a:prstGeom>
          <a:noFill/>
        </p:spPr>
        <p:txBody>
          <a:bodyPr wrap="square" rtlCol="0">
            <a:spAutoFit/>
          </a:bodyPr>
          <a:lstStyle/>
          <a:p>
            <a:r>
              <a:rPr lang="en-US" sz="800" dirty="0">
                <a:latin typeface="Lora" pitchFamily="2" charset="0"/>
              </a:rPr>
              <a:t>K</a:t>
            </a:r>
          </a:p>
        </p:txBody>
      </p:sp>
      <p:sp>
        <p:nvSpPr>
          <p:cNvPr id="33" name="TextBox 32">
            <a:extLst>
              <a:ext uri="{FF2B5EF4-FFF2-40B4-BE49-F238E27FC236}">
                <a16:creationId xmlns:a16="http://schemas.microsoft.com/office/drawing/2014/main" id="{9F2818C4-491A-9CF8-B67F-C1F05667D7A0}"/>
              </a:ext>
            </a:extLst>
          </p:cNvPr>
          <p:cNvSpPr txBox="1"/>
          <p:nvPr/>
        </p:nvSpPr>
        <p:spPr>
          <a:xfrm>
            <a:off x="5790563" y="3359173"/>
            <a:ext cx="214746" cy="215444"/>
          </a:xfrm>
          <a:prstGeom prst="rect">
            <a:avLst/>
          </a:prstGeom>
          <a:noFill/>
        </p:spPr>
        <p:txBody>
          <a:bodyPr wrap="square" rtlCol="0">
            <a:spAutoFit/>
          </a:bodyPr>
          <a:lstStyle/>
          <a:p>
            <a:r>
              <a:rPr lang="en-US" sz="800" dirty="0">
                <a:latin typeface="Lora" pitchFamily="2" charset="0"/>
              </a:rPr>
              <a:t>K</a:t>
            </a:r>
          </a:p>
        </p:txBody>
      </p:sp>
      <p:cxnSp>
        <p:nvCxnSpPr>
          <p:cNvPr id="35" name="Straight Arrow Connector 34">
            <a:extLst>
              <a:ext uri="{FF2B5EF4-FFF2-40B4-BE49-F238E27FC236}">
                <a16:creationId xmlns:a16="http://schemas.microsoft.com/office/drawing/2014/main" id="{D3A7A6C3-C14E-37F0-A3B5-DBD1B26EAB97}"/>
              </a:ext>
            </a:extLst>
          </p:cNvPr>
          <p:cNvCxnSpPr/>
          <p:nvPr/>
        </p:nvCxnSpPr>
        <p:spPr>
          <a:xfrm flipV="1">
            <a:off x="7318694" y="3491345"/>
            <a:ext cx="350639" cy="33986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8193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
          <a:fgClr>
            <a:srgbClr val="92D050"/>
          </a:fgClr>
          <a:bgClr>
            <a:srgbClr val="E2F0D9"/>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B1D86-922E-F9F1-BBC1-B4E24BD56BFD}"/>
              </a:ext>
            </a:extLst>
          </p:cNvPr>
          <p:cNvSpPr>
            <a:spLocks noGrp="1"/>
          </p:cNvSpPr>
          <p:nvPr>
            <p:ph type="title"/>
          </p:nvPr>
        </p:nvSpPr>
        <p:spPr/>
        <p:txBody>
          <a:bodyPr/>
          <a:lstStyle/>
          <a:p>
            <a:r>
              <a:rPr lang="en-US" dirty="0"/>
              <a:t>2020 WA Tax Returns AGI</a:t>
            </a:r>
          </a:p>
        </p:txBody>
      </p:sp>
      <p:sp>
        <p:nvSpPr>
          <p:cNvPr id="3" name="Slide Number Placeholder 2">
            <a:extLst>
              <a:ext uri="{FF2B5EF4-FFF2-40B4-BE49-F238E27FC236}">
                <a16:creationId xmlns:a16="http://schemas.microsoft.com/office/drawing/2014/main" id="{78D01AAF-77CE-B654-F100-7C77F61732A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graphicFrame>
        <p:nvGraphicFramePr>
          <p:cNvPr id="4" name="Content Placeholder 3">
            <a:extLst>
              <a:ext uri="{FF2B5EF4-FFF2-40B4-BE49-F238E27FC236}">
                <a16:creationId xmlns:a16="http://schemas.microsoft.com/office/drawing/2014/main" id="{0C5E7E43-4E2C-8A15-2440-6705C1857DA1}"/>
              </a:ext>
            </a:extLst>
          </p:cNvPr>
          <p:cNvGraphicFramePr>
            <a:graphicFrameLocks/>
          </p:cNvGraphicFramePr>
          <p:nvPr>
            <p:extLst>
              <p:ext uri="{D42A27DB-BD31-4B8C-83A1-F6EECF244321}">
                <p14:modId xmlns:p14="http://schemas.microsoft.com/office/powerpoint/2010/main" val="3088783097"/>
              </p:ext>
            </p:extLst>
          </p:nvPr>
        </p:nvGraphicFramePr>
        <p:xfrm>
          <a:off x="1073731" y="1690255"/>
          <a:ext cx="5403270" cy="26670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C3B5184B-C40C-4030-866F-F13E983B7E10}"/>
              </a:ext>
            </a:extLst>
          </p:cNvPr>
          <p:cNvSpPr/>
          <p:nvPr/>
        </p:nvSpPr>
        <p:spPr>
          <a:xfrm>
            <a:off x="4090351" y="1957685"/>
            <a:ext cx="1058303" cy="246221"/>
          </a:xfrm>
          <a:prstGeom prst="rect">
            <a:avLst/>
          </a:prstGeom>
          <a:noFill/>
        </p:spPr>
        <p:txBody>
          <a:bodyPr wrap="none" lIns="91440" tIns="45720" rIns="91440" bIns="45720">
            <a:spAutoFit/>
          </a:bodyPr>
          <a:lstStyle/>
          <a:p>
            <a:pPr algn="ctr"/>
            <a:r>
              <a:rPr lang="en-US" sz="1000" b="1" i="1" dirty="0">
                <a:ln w="0"/>
                <a:solidFill>
                  <a:schemeClr val="tx1"/>
                </a:solidFill>
                <a:highlight>
                  <a:srgbClr val="00FFFF"/>
                </a:highlight>
                <a:latin typeface="Lora" pitchFamily="2" charset="0"/>
              </a:rPr>
              <a:t>Middle Income</a:t>
            </a:r>
            <a:endParaRPr lang="en-US" sz="1000" b="1" i="1" cap="none" spc="0" dirty="0">
              <a:ln w="0"/>
              <a:solidFill>
                <a:schemeClr val="tx1"/>
              </a:solidFill>
              <a:highlight>
                <a:srgbClr val="00FFFF"/>
              </a:highlight>
              <a:latin typeface="Lora" pitchFamily="2" charset="0"/>
            </a:endParaRPr>
          </a:p>
        </p:txBody>
      </p:sp>
      <p:sp>
        <p:nvSpPr>
          <p:cNvPr id="8" name="TextBox 7">
            <a:extLst>
              <a:ext uri="{FF2B5EF4-FFF2-40B4-BE49-F238E27FC236}">
                <a16:creationId xmlns:a16="http://schemas.microsoft.com/office/drawing/2014/main" id="{4A01D712-BD03-1DD6-A99E-919C0656F249}"/>
              </a:ext>
            </a:extLst>
          </p:cNvPr>
          <p:cNvSpPr txBox="1"/>
          <p:nvPr/>
        </p:nvSpPr>
        <p:spPr>
          <a:xfrm>
            <a:off x="3069134" y="4469577"/>
            <a:ext cx="1070912" cy="246221"/>
          </a:xfrm>
          <a:prstGeom prst="rect">
            <a:avLst/>
          </a:prstGeom>
          <a:noFill/>
        </p:spPr>
        <p:txBody>
          <a:bodyPr wrap="square" rtlCol="0">
            <a:spAutoFit/>
          </a:bodyPr>
          <a:lstStyle/>
          <a:p>
            <a:r>
              <a:rPr lang="en-US" sz="1000" b="1" i="1" dirty="0">
                <a:latin typeface="Lora" pitchFamily="2" charset="0"/>
              </a:rPr>
              <a:t>Source: IRS</a:t>
            </a:r>
          </a:p>
        </p:txBody>
      </p:sp>
      <p:sp>
        <p:nvSpPr>
          <p:cNvPr id="15" name="TextBox 14">
            <a:extLst>
              <a:ext uri="{FF2B5EF4-FFF2-40B4-BE49-F238E27FC236}">
                <a16:creationId xmlns:a16="http://schemas.microsoft.com/office/drawing/2014/main" id="{FD300BDC-9ACF-6F14-26EB-54FDD3AA3548}"/>
              </a:ext>
            </a:extLst>
          </p:cNvPr>
          <p:cNvSpPr txBox="1"/>
          <p:nvPr/>
        </p:nvSpPr>
        <p:spPr>
          <a:xfrm>
            <a:off x="1919866" y="3972556"/>
            <a:ext cx="484644" cy="215444"/>
          </a:xfrm>
          <a:prstGeom prst="rect">
            <a:avLst/>
          </a:prstGeom>
          <a:noFill/>
        </p:spPr>
        <p:txBody>
          <a:bodyPr wrap="square" rtlCol="0">
            <a:spAutoFit/>
          </a:bodyPr>
          <a:lstStyle/>
          <a:p>
            <a:r>
              <a:rPr lang="en-US" sz="800" b="1" dirty="0">
                <a:latin typeface="Lora" pitchFamily="2" charset="0"/>
              </a:rPr>
              <a:t>$ 25 K</a:t>
            </a:r>
          </a:p>
        </p:txBody>
      </p:sp>
      <p:sp>
        <p:nvSpPr>
          <p:cNvPr id="16" name="TextBox 15">
            <a:extLst>
              <a:ext uri="{FF2B5EF4-FFF2-40B4-BE49-F238E27FC236}">
                <a16:creationId xmlns:a16="http://schemas.microsoft.com/office/drawing/2014/main" id="{89E89872-A76B-D62A-BFA8-52CDB882E4C7}"/>
              </a:ext>
            </a:extLst>
          </p:cNvPr>
          <p:cNvSpPr txBox="1"/>
          <p:nvPr/>
        </p:nvSpPr>
        <p:spPr>
          <a:xfrm>
            <a:off x="2568255" y="3980182"/>
            <a:ext cx="617790" cy="215444"/>
          </a:xfrm>
          <a:prstGeom prst="rect">
            <a:avLst/>
          </a:prstGeom>
          <a:noFill/>
        </p:spPr>
        <p:txBody>
          <a:bodyPr wrap="square" rtlCol="0">
            <a:spAutoFit/>
          </a:bodyPr>
          <a:lstStyle/>
          <a:p>
            <a:r>
              <a:rPr lang="en-US" sz="800" b="1" dirty="0">
                <a:latin typeface="Lora" pitchFamily="2" charset="0"/>
              </a:rPr>
              <a:t>$ 50 K</a:t>
            </a:r>
          </a:p>
        </p:txBody>
      </p:sp>
      <p:sp>
        <p:nvSpPr>
          <p:cNvPr id="17" name="TextBox 16">
            <a:extLst>
              <a:ext uri="{FF2B5EF4-FFF2-40B4-BE49-F238E27FC236}">
                <a16:creationId xmlns:a16="http://schemas.microsoft.com/office/drawing/2014/main" id="{BD2E7955-8687-19D6-4E5D-683A38DA88BA}"/>
              </a:ext>
            </a:extLst>
          </p:cNvPr>
          <p:cNvSpPr txBox="1"/>
          <p:nvPr/>
        </p:nvSpPr>
        <p:spPr>
          <a:xfrm>
            <a:off x="3295695" y="3980182"/>
            <a:ext cx="617790" cy="215444"/>
          </a:xfrm>
          <a:prstGeom prst="rect">
            <a:avLst/>
          </a:prstGeom>
          <a:noFill/>
        </p:spPr>
        <p:txBody>
          <a:bodyPr wrap="square" rtlCol="0">
            <a:spAutoFit/>
          </a:bodyPr>
          <a:lstStyle/>
          <a:p>
            <a:r>
              <a:rPr lang="en-US" sz="800" b="1" dirty="0">
                <a:latin typeface="Lora" pitchFamily="2" charset="0"/>
              </a:rPr>
              <a:t>$ 75 K</a:t>
            </a:r>
          </a:p>
        </p:txBody>
      </p:sp>
      <p:sp>
        <p:nvSpPr>
          <p:cNvPr id="18" name="TextBox 17">
            <a:extLst>
              <a:ext uri="{FF2B5EF4-FFF2-40B4-BE49-F238E27FC236}">
                <a16:creationId xmlns:a16="http://schemas.microsoft.com/office/drawing/2014/main" id="{054F18BD-359F-063C-35CE-B0FF1E03B8D8}"/>
              </a:ext>
            </a:extLst>
          </p:cNvPr>
          <p:cNvSpPr txBox="1"/>
          <p:nvPr/>
        </p:nvSpPr>
        <p:spPr>
          <a:xfrm>
            <a:off x="4001713" y="3977869"/>
            <a:ext cx="617790" cy="215444"/>
          </a:xfrm>
          <a:prstGeom prst="rect">
            <a:avLst/>
          </a:prstGeom>
          <a:noFill/>
        </p:spPr>
        <p:txBody>
          <a:bodyPr wrap="square" rtlCol="0">
            <a:spAutoFit/>
          </a:bodyPr>
          <a:lstStyle/>
          <a:p>
            <a:r>
              <a:rPr lang="en-US" sz="800" b="1" dirty="0">
                <a:latin typeface="Lora" pitchFamily="2" charset="0"/>
              </a:rPr>
              <a:t>$ 100 K</a:t>
            </a:r>
          </a:p>
        </p:txBody>
      </p:sp>
      <p:sp>
        <p:nvSpPr>
          <p:cNvPr id="19" name="TextBox 18">
            <a:extLst>
              <a:ext uri="{FF2B5EF4-FFF2-40B4-BE49-F238E27FC236}">
                <a16:creationId xmlns:a16="http://schemas.microsoft.com/office/drawing/2014/main" id="{7DDAE7BF-6A58-9E9A-67B0-3E7E0AAB6DC8}"/>
              </a:ext>
            </a:extLst>
          </p:cNvPr>
          <p:cNvSpPr txBox="1"/>
          <p:nvPr/>
        </p:nvSpPr>
        <p:spPr>
          <a:xfrm>
            <a:off x="4707731" y="3980182"/>
            <a:ext cx="617790" cy="215444"/>
          </a:xfrm>
          <a:prstGeom prst="rect">
            <a:avLst/>
          </a:prstGeom>
          <a:noFill/>
        </p:spPr>
        <p:txBody>
          <a:bodyPr wrap="square" rtlCol="0">
            <a:spAutoFit/>
          </a:bodyPr>
          <a:lstStyle/>
          <a:p>
            <a:r>
              <a:rPr lang="en-US" sz="800" b="1" dirty="0">
                <a:latin typeface="Lora" pitchFamily="2" charset="0"/>
              </a:rPr>
              <a:t>$ 150 K</a:t>
            </a:r>
          </a:p>
        </p:txBody>
      </p:sp>
      <p:sp>
        <p:nvSpPr>
          <p:cNvPr id="20" name="TextBox 19">
            <a:extLst>
              <a:ext uri="{FF2B5EF4-FFF2-40B4-BE49-F238E27FC236}">
                <a16:creationId xmlns:a16="http://schemas.microsoft.com/office/drawing/2014/main" id="{3706781B-9FAE-FA99-323E-DC6D8F264904}"/>
              </a:ext>
            </a:extLst>
          </p:cNvPr>
          <p:cNvSpPr txBox="1"/>
          <p:nvPr/>
        </p:nvSpPr>
        <p:spPr>
          <a:xfrm>
            <a:off x="5381813" y="3977869"/>
            <a:ext cx="617790" cy="215444"/>
          </a:xfrm>
          <a:prstGeom prst="rect">
            <a:avLst/>
          </a:prstGeom>
          <a:noFill/>
        </p:spPr>
        <p:txBody>
          <a:bodyPr wrap="square" rtlCol="0">
            <a:spAutoFit/>
          </a:bodyPr>
          <a:lstStyle/>
          <a:p>
            <a:r>
              <a:rPr lang="en-US" sz="800" b="1" dirty="0">
                <a:latin typeface="Lora" pitchFamily="2" charset="0"/>
              </a:rPr>
              <a:t>$ 200 K</a:t>
            </a:r>
          </a:p>
        </p:txBody>
      </p:sp>
      <p:pic>
        <p:nvPicPr>
          <p:cNvPr id="5" name="Picture 4">
            <a:extLst>
              <a:ext uri="{FF2B5EF4-FFF2-40B4-BE49-F238E27FC236}">
                <a16:creationId xmlns:a16="http://schemas.microsoft.com/office/drawing/2014/main" id="{EE92050C-24DD-6F96-0681-51219621986D}"/>
              </a:ext>
            </a:extLst>
          </p:cNvPr>
          <p:cNvPicPr>
            <a:picLocks noChangeAspect="1"/>
          </p:cNvPicPr>
          <p:nvPr/>
        </p:nvPicPr>
        <p:blipFill>
          <a:blip r:embed="rId3"/>
          <a:stretch>
            <a:fillRect/>
          </a:stretch>
        </p:blipFill>
        <p:spPr>
          <a:xfrm>
            <a:off x="6822701" y="2867849"/>
            <a:ext cx="2092720" cy="1327777"/>
          </a:xfrm>
          <a:prstGeom prst="rect">
            <a:avLst/>
          </a:prstGeom>
        </p:spPr>
      </p:pic>
      <p:sp>
        <p:nvSpPr>
          <p:cNvPr id="6" name="TextBox 5">
            <a:extLst>
              <a:ext uri="{FF2B5EF4-FFF2-40B4-BE49-F238E27FC236}">
                <a16:creationId xmlns:a16="http://schemas.microsoft.com/office/drawing/2014/main" id="{CEF6EBD3-D302-2E81-E4BD-1DA2EF77E784}"/>
              </a:ext>
            </a:extLst>
          </p:cNvPr>
          <p:cNvSpPr txBox="1"/>
          <p:nvPr/>
        </p:nvSpPr>
        <p:spPr>
          <a:xfrm>
            <a:off x="6726404" y="4249533"/>
            <a:ext cx="2417596" cy="215444"/>
          </a:xfrm>
          <a:prstGeom prst="rect">
            <a:avLst/>
          </a:prstGeom>
          <a:noFill/>
        </p:spPr>
        <p:txBody>
          <a:bodyPr wrap="square" rtlCol="0">
            <a:spAutoFit/>
          </a:bodyPr>
          <a:lstStyle/>
          <a:p>
            <a:r>
              <a:rPr lang="en-US" sz="800" i="1" dirty="0">
                <a:latin typeface="Lora" pitchFamily="2" charset="0"/>
              </a:rPr>
              <a:t>Source: </a:t>
            </a:r>
            <a:r>
              <a:rPr lang="en-US" sz="800" i="1" dirty="0">
                <a:latin typeface="Lora" pitchFamily="2" charset="0"/>
                <a:hlinkClick r:id="rId4"/>
              </a:rPr>
              <a:t>Dept of Human Services- Pennsylvania</a:t>
            </a:r>
            <a:endParaRPr lang="en-US" sz="800" i="1" dirty="0">
              <a:latin typeface="Lora" pitchFamily="2" charset="0"/>
            </a:endParaRPr>
          </a:p>
        </p:txBody>
      </p:sp>
    </p:spTree>
    <p:extLst>
      <p:ext uri="{BB962C8B-B14F-4D97-AF65-F5344CB8AC3E}">
        <p14:creationId xmlns:p14="http://schemas.microsoft.com/office/powerpoint/2010/main" val="4168427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pct5">
          <a:fgClr>
            <a:srgbClr val="92D050"/>
          </a:fgClr>
          <a:bgClr>
            <a:srgbClr val="E2F0D9"/>
          </a:bgClr>
        </a:patt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3F4FE95A-0985-2D99-8332-F88D6CFEE131}"/>
              </a:ext>
            </a:extLst>
          </p:cNvPr>
          <p:cNvSpPr/>
          <p:nvPr/>
        </p:nvSpPr>
        <p:spPr>
          <a:xfrm>
            <a:off x="7113153" y="2214561"/>
            <a:ext cx="1825098" cy="1778794"/>
          </a:xfrm>
          <a:prstGeom prst="ellipse">
            <a:avLst/>
          </a:prstGeom>
          <a:pattFill prst="pct5">
            <a:fgClr>
              <a:schemeClr val="accent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44326F9-B9C1-17F6-C2D8-CBF01778F0A3}"/>
              </a:ext>
            </a:extLst>
          </p:cNvPr>
          <p:cNvSpPr/>
          <p:nvPr/>
        </p:nvSpPr>
        <p:spPr>
          <a:xfrm>
            <a:off x="2357394" y="2214561"/>
            <a:ext cx="1825098" cy="1778794"/>
          </a:xfrm>
          <a:prstGeom prst="ellipse">
            <a:avLst/>
          </a:prstGeom>
          <a:pattFill prst="pct5">
            <a:fgClr>
              <a:schemeClr val="accent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472C59C-98CC-8F72-AEC5-EF44633D5303}"/>
              </a:ext>
            </a:extLst>
          </p:cNvPr>
          <p:cNvSpPr/>
          <p:nvPr/>
        </p:nvSpPr>
        <p:spPr>
          <a:xfrm>
            <a:off x="237252" y="2232333"/>
            <a:ext cx="1779954" cy="1778794"/>
          </a:xfrm>
          <a:prstGeom prst="ellipse">
            <a:avLst/>
          </a:prstGeom>
          <a:pattFill prst="pct5">
            <a:fgClr>
              <a:schemeClr val="accent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336646EC-15EC-D15B-1376-6D1F7DEF17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pic>
        <p:nvPicPr>
          <p:cNvPr id="5" name="Picture 4">
            <a:extLst>
              <a:ext uri="{FF2B5EF4-FFF2-40B4-BE49-F238E27FC236}">
                <a16:creationId xmlns:a16="http://schemas.microsoft.com/office/drawing/2014/main" id="{190DBA85-8A0A-6F99-7513-428EC43F5BEB}"/>
              </a:ext>
            </a:extLst>
          </p:cNvPr>
          <p:cNvPicPr>
            <a:picLocks noChangeAspect="1"/>
          </p:cNvPicPr>
          <p:nvPr/>
        </p:nvPicPr>
        <p:blipFill>
          <a:blip r:embed="rId2"/>
          <a:stretch>
            <a:fillRect/>
          </a:stretch>
        </p:blipFill>
        <p:spPr>
          <a:xfrm>
            <a:off x="4424250" y="1375512"/>
            <a:ext cx="2219642" cy="3471010"/>
          </a:xfrm>
          <a:prstGeom prst="rect">
            <a:avLst/>
          </a:prstGeom>
        </p:spPr>
      </p:pic>
      <p:pic>
        <p:nvPicPr>
          <p:cNvPr id="7" name="Picture 6">
            <a:extLst>
              <a:ext uri="{FF2B5EF4-FFF2-40B4-BE49-F238E27FC236}">
                <a16:creationId xmlns:a16="http://schemas.microsoft.com/office/drawing/2014/main" id="{6A6F04F8-3D2E-B0CD-263A-881B7BADE793}"/>
              </a:ext>
            </a:extLst>
          </p:cNvPr>
          <p:cNvPicPr>
            <a:picLocks noChangeAspect="1"/>
          </p:cNvPicPr>
          <p:nvPr/>
        </p:nvPicPr>
        <p:blipFill rotWithShape="1">
          <a:blip r:embed="rId3"/>
          <a:srcRect l="13041" r="10722"/>
          <a:stretch/>
        </p:blipFill>
        <p:spPr>
          <a:xfrm>
            <a:off x="530647" y="2471231"/>
            <a:ext cx="1160479" cy="1253008"/>
          </a:xfrm>
          <a:prstGeom prst="rect">
            <a:avLst/>
          </a:prstGeom>
        </p:spPr>
      </p:pic>
      <p:sp>
        <p:nvSpPr>
          <p:cNvPr id="8" name="Arrow: Right 7">
            <a:extLst>
              <a:ext uri="{FF2B5EF4-FFF2-40B4-BE49-F238E27FC236}">
                <a16:creationId xmlns:a16="http://schemas.microsoft.com/office/drawing/2014/main" id="{A0E364E4-80B3-C006-4020-2B19B0CF52A0}"/>
              </a:ext>
            </a:extLst>
          </p:cNvPr>
          <p:cNvSpPr/>
          <p:nvPr/>
        </p:nvSpPr>
        <p:spPr>
          <a:xfrm>
            <a:off x="1903216" y="2989658"/>
            <a:ext cx="391886" cy="228600"/>
          </a:xfrm>
          <a:prstGeom prst="rightArrow">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9253DF6-6B78-91CE-4FA9-FCDF8CB58A95}"/>
              </a:ext>
            </a:extLst>
          </p:cNvPr>
          <p:cNvPicPr>
            <a:picLocks noChangeAspect="1"/>
          </p:cNvPicPr>
          <p:nvPr/>
        </p:nvPicPr>
        <p:blipFill>
          <a:blip r:embed="rId4"/>
          <a:stretch>
            <a:fillRect/>
          </a:stretch>
        </p:blipFill>
        <p:spPr>
          <a:xfrm>
            <a:off x="2689508" y="2471231"/>
            <a:ext cx="1186352" cy="1200761"/>
          </a:xfrm>
          <a:prstGeom prst="rect">
            <a:avLst/>
          </a:prstGeom>
        </p:spPr>
      </p:pic>
      <p:sp>
        <p:nvSpPr>
          <p:cNvPr id="11" name="Arrow: Right 10">
            <a:extLst>
              <a:ext uri="{FF2B5EF4-FFF2-40B4-BE49-F238E27FC236}">
                <a16:creationId xmlns:a16="http://schemas.microsoft.com/office/drawing/2014/main" id="{BAAD92CB-A805-C647-0386-2734F3514930}"/>
              </a:ext>
            </a:extLst>
          </p:cNvPr>
          <p:cNvSpPr/>
          <p:nvPr/>
        </p:nvSpPr>
        <p:spPr>
          <a:xfrm>
            <a:off x="4087950" y="3007430"/>
            <a:ext cx="391886" cy="228600"/>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6CE20C81-20D7-2DEF-F409-75C219B9920D}"/>
              </a:ext>
            </a:extLst>
          </p:cNvPr>
          <p:cNvSpPr/>
          <p:nvPr/>
        </p:nvSpPr>
        <p:spPr>
          <a:xfrm>
            <a:off x="6599978" y="3010999"/>
            <a:ext cx="391886" cy="228600"/>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493D4A-2DC6-CA50-70C1-438E7C8E3296}"/>
              </a:ext>
            </a:extLst>
          </p:cNvPr>
          <p:cNvSpPr>
            <a:spLocks noGrp="1"/>
          </p:cNvSpPr>
          <p:nvPr>
            <p:ph type="title"/>
          </p:nvPr>
        </p:nvSpPr>
        <p:spPr/>
        <p:txBody>
          <a:bodyPr/>
          <a:lstStyle/>
          <a:p>
            <a:r>
              <a:rPr lang="en-US" dirty="0"/>
              <a:t>Theory of Change</a:t>
            </a:r>
          </a:p>
        </p:txBody>
      </p:sp>
      <p:pic>
        <p:nvPicPr>
          <p:cNvPr id="14" name="Picture 13">
            <a:extLst>
              <a:ext uri="{FF2B5EF4-FFF2-40B4-BE49-F238E27FC236}">
                <a16:creationId xmlns:a16="http://schemas.microsoft.com/office/drawing/2014/main" id="{0447DE2E-1CD7-4166-9DDC-5FA72E433B5E}"/>
              </a:ext>
            </a:extLst>
          </p:cNvPr>
          <p:cNvPicPr>
            <a:picLocks noChangeAspect="1"/>
          </p:cNvPicPr>
          <p:nvPr/>
        </p:nvPicPr>
        <p:blipFill>
          <a:blip r:embed="rId5"/>
          <a:stretch>
            <a:fillRect/>
          </a:stretch>
        </p:blipFill>
        <p:spPr>
          <a:xfrm>
            <a:off x="7325243" y="2571750"/>
            <a:ext cx="1400918" cy="1003723"/>
          </a:xfrm>
          <a:prstGeom prst="rect">
            <a:avLst/>
          </a:prstGeom>
        </p:spPr>
      </p:pic>
    </p:spTree>
    <p:extLst>
      <p:ext uri="{BB962C8B-B14F-4D97-AF65-F5344CB8AC3E}">
        <p14:creationId xmlns:p14="http://schemas.microsoft.com/office/powerpoint/2010/main" val="3009505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pattFill prst="pct5">
          <a:fgClr>
            <a:srgbClr val="92D050"/>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7A1F-D076-603D-C783-4D1A033917A7}"/>
              </a:ext>
            </a:extLst>
          </p:cNvPr>
          <p:cNvSpPr>
            <a:spLocks noGrp="1"/>
          </p:cNvSpPr>
          <p:nvPr>
            <p:ph type="title"/>
          </p:nvPr>
        </p:nvSpPr>
        <p:spPr/>
        <p:txBody>
          <a:bodyPr/>
          <a:lstStyle/>
          <a:p>
            <a:r>
              <a:rPr lang="en-US" dirty="0"/>
              <a:t>Logic Model</a:t>
            </a:r>
          </a:p>
        </p:txBody>
      </p:sp>
      <p:sp>
        <p:nvSpPr>
          <p:cNvPr id="3" name="Slide Number Placeholder 2">
            <a:extLst>
              <a:ext uri="{FF2B5EF4-FFF2-40B4-BE49-F238E27FC236}">
                <a16:creationId xmlns:a16="http://schemas.microsoft.com/office/drawing/2014/main" id="{03F1A3AB-AAD9-6E33-1373-06EE778A43B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graphicFrame>
        <p:nvGraphicFramePr>
          <p:cNvPr id="4" name="Google Shape;157;p17">
            <a:extLst>
              <a:ext uri="{FF2B5EF4-FFF2-40B4-BE49-F238E27FC236}">
                <a16:creationId xmlns:a16="http://schemas.microsoft.com/office/drawing/2014/main" id="{311046F9-62B6-BB72-8214-0119CB9B0CB2}"/>
              </a:ext>
            </a:extLst>
          </p:cNvPr>
          <p:cNvGraphicFramePr/>
          <p:nvPr>
            <p:extLst>
              <p:ext uri="{D42A27DB-BD31-4B8C-83A1-F6EECF244321}">
                <p14:modId xmlns:p14="http://schemas.microsoft.com/office/powerpoint/2010/main" val="4182774483"/>
              </p:ext>
            </p:extLst>
          </p:nvPr>
        </p:nvGraphicFramePr>
        <p:xfrm>
          <a:off x="1278805" y="1486048"/>
          <a:ext cx="7538772" cy="3106734"/>
        </p:xfrm>
        <a:graphic>
          <a:graphicData uri="http://schemas.openxmlformats.org/drawingml/2006/table">
            <a:tbl>
              <a:tblPr>
                <a:noFill/>
              </a:tblPr>
              <a:tblGrid>
                <a:gridCol w="1295400">
                  <a:extLst>
                    <a:ext uri="{9D8B030D-6E8A-4147-A177-3AD203B41FA5}">
                      <a16:colId xmlns:a16="http://schemas.microsoft.com/office/drawing/2014/main" val="20000"/>
                    </a:ext>
                  </a:extLst>
                </a:gridCol>
                <a:gridCol w="1433945">
                  <a:extLst>
                    <a:ext uri="{9D8B030D-6E8A-4147-A177-3AD203B41FA5}">
                      <a16:colId xmlns:a16="http://schemas.microsoft.com/office/drawing/2014/main" val="20001"/>
                    </a:ext>
                  </a:extLst>
                </a:gridCol>
                <a:gridCol w="1724891">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636736">
                  <a:extLst>
                    <a:ext uri="{9D8B030D-6E8A-4147-A177-3AD203B41FA5}">
                      <a16:colId xmlns:a16="http://schemas.microsoft.com/office/drawing/2014/main" val="20004"/>
                    </a:ext>
                  </a:extLst>
                </a:gridCol>
              </a:tblGrid>
              <a:tr h="303591">
                <a:tc>
                  <a:txBody>
                    <a:bodyPr/>
                    <a:lstStyle/>
                    <a:p>
                      <a:pPr marL="0" marR="0" lvl="0" indent="0" algn="ctr" rtl="0">
                        <a:lnSpc>
                          <a:spcPct val="100000"/>
                        </a:lnSpc>
                        <a:spcBef>
                          <a:spcPts val="0"/>
                        </a:spcBef>
                        <a:spcAft>
                          <a:spcPts val="0"/>
                        </a:spcAft>
                        <a:buClr>
                          <a:schemeClr val="dk1"/>
                        </a:buClr>
                        <a:buSzPts val="1600"/>
                        <a:buFont typeface="Avenir"/>
                        <a:buNone/>
                      </a:pPr>
                      <a:r>
                        <a:rPr lang="en-US" sz="1200" b="1" i="0" u="none" strike="noStrike" cap="none" dirty="0">
                          <a:solidFill>
                            <a:schemeClr val="dk1"/>
                          </a:solidFill>
                          <a:latin typeface="Lora" pitchFamily="2" charset="0"/>
                          <a:ea typeface="Calibri"/>
                          <a:cs typeface="Calibri"/>
                          <a:sym typeface="Calibri"/>
                        </a:rPr>
                        <a:t>Inputs</a:t>
                      </a:r>
                      <a:endParaRPr sz="1200" dirty="0">
                        <a:latin typeface="Lora" pitchFamily="2" charset="0"/>
                        <a:ea typeface="Calibri"/>
                        <a:cs typeface="Calibri"/>
                        <a:sym typeface="Calibri"/>
                      </a:endParaRPr>
                    </a:p>
                  </a:txBody>
                  <a:tcPr marL="91450" marR="91450" marT="44375" marB="44375" anchor="ctr">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FF99"/>
                    </a:solidFill>
                  </a:tcPr>
                </a:tc>
                <a:tc>
                  <a:txBody>
                    <a:bodyPr/>
                    <a:lstStyle/>
                    <a:p>
                      <a:pPr marL="0" marR="0" lvl="0" indent="0" algn="ctr" rtl="0">
                        <a:lnSpc>
                          <a:spcPct val="100000"/>
                        </a:lnSpc>
                        <a:spcBef>
                          <a:spcPts val="0"/>
                        </a:spcBef>
                        <a:spcAft>
                          <a:spcPts val="0"/>
                        </a:spcAft>
                        <a:buClr>
                          <a:schemeClr val="dk1"/>
                        </a:buClr>
                        <a:buSzPts val="1600"/>
                        <a:buFont typeface="Avenir"/>
                        <a:buNone/>
                      </a:pPr>
                      <a:r>
                        <a:rPr lang="en-US" sz="1200" b="1" i="0" u="none" strike="noStrike" cap="none" dirty="0">
                          <a:solidFill>
                            <a:schemeClr val="dk1"/>
                          </a:solidFill>
                          <a:latin typeface="Lora" pitchFamily="2" charset="0"/>
                          <a:ea typeface="Calibri"/>
                          <a:cs typeface="Calibri"/>
                          <a:sym typeface="Calibri"/>
                        </a:rPr>
                        <a:t>Activities</a:t>
                      </a:r>
                      <a:endParaRPr sz="1200" dirty="0">
                        <a:latin typeface="Lora" pitchFamily="2" charset="0"/>
                        <a:ea typeface="Calibri"/>
                        <a:cs typeface="Calibri"/>
                        <a:sym typeface="Calibri"/>
                      </a:endParaRPr>
                    </a:p>
                  </a:txBody>
                  <a:tcPr marL="91450" marR="91450" marT="44375" marB="443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FF99"/>
                    </a:solidFill>
                  </a:tcPr>
                </a:tc>
                <a:tc>
                  <a:txBody>
                    <a:bodyPr/>
                    <a:lstStyle/>
                    <a:p>
                      <a:pPr marL="0" marR="0" lvl="0" indent="0" algn="ctr" rtl="0">
                        <a:lnSpc>
                          <a:spcPct val="100000"/>
                        </a:lnSpc>
                        <a:spcBef>
                          <a:spcPts val="0"/>
                        </a:spcBef>
                        <a:spcAft>
                          <a:spcPts val="0"/>
                        </a:spcAft>
                        <a:buClr>
                          <a:schemeClr val="dk1"/>
                        </a:buClr>
                        <a:buSzPts val="1600"/>
                        <a:buFont typeface="Avenir"/>
                        <a:buNone/>
                      </a:pPr>
                      <a:r>
                        <a:rPr lang="en-US" sz="1200" b="1" i="0" u="none" strike="noStrike" cap="none" dirty="0">
                          <a:solidFill>
                            <a:schemeClr val="dk1"/>
                          </a:solidFill>
                          <a:latin typeface="Lora" pitchFamily="2" charset="0"/>
                          <a:ea typeface="Calibri"/>
                          <a:cs typeface="Calibri"/>
                          <a:sym typeface="Calibri"/>
                        </a:rPr>
                        <a:t>Outputs</a:t>
                      </a:r>
                      <a:endParaRPr sz="1200" dirty="0">
                        <a:latin typeface="Lora" pitchFamily="2" charset="0"/>
                        <a:ea typeface="Calibri"/>
                        <a:cs typeface="Calibri"/>
                        <a:sym typeface="Calibri"/>
                      </a:endParaRPr>
                    </a:p>
                  </a:txBody>
                  <a:tcPr marL="91450" marR="91450" marT="44375" marB="443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FF99"/>
                    </a:solidFill>
                  </a:tcPr>
                </a:tc>
                <a:tc>
                  <a:txBody>
                    <a:bodyPr/>
                    <a:lstStyle/>
                    <a:p>
                      <a:pPr marL="0" marR="0" lvl="0" indent="0" algn="ctr" rtl="0">
                        <a:lnSpc>
                          <a:spcPct val="100000"/>
                        </a:lnSpc>
                        <a:spcBef>
                          <a:spcPts val="0"/>
                        </a:spcBef>
                        <a:spcAft>
                          <a:spcPts val="0"/>
                        </a:spcAft>
                        <a:buClr>
                          <a:schemeClr val="dk1"/>
                        </a:buClr>
                        <a:buSzPts val="1600"/>
                        <a:buFont typeface="Avenir"/>
                        <a:buNone/>
                      </a:pPr>
                      <a:r>
                        <a:rPr lang="en-US" sz="1200" b="1" i="0" u="none" strike="noStrike" cap="none" dirty="0">
                          <a:solidFill>
                            <a:schemeClr val="dk1"/>
                          </a:solidFill>
                          <a:latin typeface="Lora" pitchFamily="2" charset="0"/>
                          <a:ea typeface="Calibri"/>
                          <a:cs typeface="Calibri"/>
                          <a:sym typeface="Calibri"/>
                        </a:rPr>
                        <a:t>Outcomes</a:t>
                      </a:r>
                      <a:endParaRPr sz="1200" dirty="0">
                        <a:latin typeface="Lora" pitchFamily="2" charset="0"/>
                        <a:ea typeface="Calibri"/>
                        <a:cs typeface="Calibri"/>
                        <a:sym typeface="Calibri"/>
                      </a:endParaRPr>
                    </a:p>
                  </a:txBody>
                  <a:tcPr marL="91450" marR="91450" marT="44375" marB="4437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FF99"/>
                    </a:solidFill>
                  </a:tcPr>
                </a:tc>
                <a:tc>
                  <a:txBody>
                    <a:bodyPr/>
                    <a:lstStyle/>
                    <a:p>
                      <a:pPr marL="0" marR="0" lvl="0" indent="0" algn="ctr" rtl="0">
                        <a:lnSpc>
                          <a:spcPct val="100000"/>
                        </a:lnSpc>
                        <a:spcBef>
                          <a:spcPts val="0"/>
                        </a:spcBef>
                        <a:spcAft>
                          <a:spcPts val="0"/>
                        </a:spcAft>
                        <a:buClr>
                          <a:schemeClr val="dk1"/>
                        </a:buClr>
                        <a:buSzPts val="1600"/>
                        <a:buFont typeface="Avenir"/>
                        <a:buNone/>
                      </a:pPr>
                      <a:r>
                        <a:rPr lang="en-US" sz="1200" b="1" i="0" u="none" strike="noStrike" cap="none" dirty="0">
                          <a:solidFill>
                            <a:schemeClr val="dk1"/>
                          </a:solidFill>
                          <a:latin typeface="Lora" pitchFamily="2" charset="0"/>
                          <a:ea typeface="Calibri"/>
                          <a:cs typeface="Calibri"/>
                          <a:sym typeface="Calibri"/>
                        </a:rPr>
                        <a:t>Impact</a:t>
                      </a:r>
                      <a:endParaRPr sz="1200" dirty="0">
                        <a:latin typeface="Lora" pitchFamily="2" charset="0"/>
                        <a:ea typeface="Calibri"/>
                        <a:cs typeface="Calibri"/>
                        <a:sym typeface="Calibri"/>
                      </a:endParaRPr>
                    </a:p>
                  </a:txBody>
                  <a:tcPr marL="91450" marR="91450" marT="44375" marB="44375" anchor="ctr">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FF99"/>
                    </a:solidFill>
                  </a:tcPr>
                </a:tc>
                <a:extLst>
                  <a:ext uri="{0D108BD9-81ED-4DB2-BD59-A6C34878D82A}">
                    <a16:rowId xmlns:a16="http://schemas.microsoft.com/office/drawing/2014/main" val="10000"/>
                  </a:ext>
                </a:extLst>
              </a:tr>
              <a:tr h="2803143">
                <a:tc>
                  <a:txBody>
                    <a:bodyPr/>
                    <a:lstStyle/>
                    <a:p>
                      <a:pPr marL="158750" lvl="0" indent="0" algn="l" rtl="0">
                        <a:spcBef>
                          <a:spcPts val="0"/>
                        </a:spcBef>
                        <a:spcAft>
                          <a:spcPts val="0"/>
                        </a:spcAft>
                        <a:buClr>
                          <a:srgbClr val="295551"/>
                        </a:buClr>
                        <a:buSzPts val="1100"/>
                        <a:buFont typeface="Proxima Nova"/>
                        <a:buNone/>
                      </a:pPr>
                      <a:endParaRPr lang="en-US" sz="800" b="1" dirty="0">
                        <a:solidFill>
                          <a:srgbClr val="295551"/>
                        </a:solidFill>
                        <a:highlight>
                          <a:srgbClr val="FFFF00"/>
                        </a:highlight>
                        <a:latin typeface="Lora" pitchFamily="2" charset="0"/>
                        <a:ea typeface="Proxima Nova"/>
                        <a:cs typeface="Proxima Nova"/>
                        <a:sym typeface="Proxima Nova"/>
                      </a:endParaRPr>
                    </a:p>
                  </a:txBody>
                  <a:tcPr marL="91450" marR="91450" marT="44375" marB="44375">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114300" lvl="0" indent="-127000" algn="l" rtl="0">
                        <a:spcBef>
                          <a:spcPts val="0"/>
                        </a:spcBef>
                        <a:spcAft>
                          <a:spcPts val="0"/>
                        </a:spcAft>
                        <a:buClr>
                          <a:srgbClr val="295551"/>
                        </a:buClr>
                        <a:buSzPts val="1100"/>
                        <a:buFont typeface="Proxima Nova"/>
                        <a:buChar char="●"/>
                      </a:pPr>
                      <a:endParaRPr sz="800" dirty="0">
                        <a:solidFill>
                          <a:srgbClr val="295551"/>
                        </a:solidFill>
                        <a:latin typeface="Lora" pitchFamily="2" charset="0"/>
                        <a:ea typeface="Proxima Nova"/>
                        <a:cs typeface="Proxima Nova"/>
                        <a:sym typeface="Proxima Nova"/>
                      </a:endParaRPr>
                    </a:p>
                  </a:txBody>
                  <a:tcPr marL="91450" marR="91450" marT="44375" marB="44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lvl="0" indent="0" algn="l" rtl="0">
                        <a:lnSpc>
                          <a:spcPct val="150000"/>
                        </a:lnSpc>
                        <a:spcBef>
                          <a:spcPts val="0"/>
                        </a:spcBef>
                        <a:spcAft>
                          <a:spcPts val="0"/>
                        </a:spcAft>
                        <a:buClr>
                          <a:srgbClr val="295551"/>
                        </a:buClr>
                        <a:buSzPts val="1100"/>
                        <a:buFont typeface="Proxima Nova"/>
                        <a:buNone/>
                      </a:pPr>
                      <a:r>
                        <a:rPr lang="en-US" sz="1000" b="0" i="1" dirty="0">
                          <a:solidFill>
                            <a:schemeClr val="tx1"/>
                          </a:solidFill>
                          <a:latin typeface="Lora" pitchFamily="2" charset="0"/>
                          <a:ea typeface="Proxima Nova"/>
                          <a:cs typeface="Proxima Nova"/>
                          <a:sym typeface="Proxima Nova"/>
                        </a:rPr>
                        <a:t>The things we do</a:t>
                      </a:r>
                    </a:p>
                    <a:p>
                      <a:pPr marL="114300" lvl="2" indent="-127000" algn="l" rtl="0">
                        <a:lnSpc>
                          <a:spcPct val="150000"/>
                        </a:lnSpc>
                        <a:spcBef>
                          <a:spcPts val="0"/>
                        </a:spcBef>
                        <a:spcAft>
                          <a:spcPts val="0"/>
                        </a:spcAft>
                        <a:buClr>
                          <a:srgbClr val="295551"/>
                        </a:buClr>
                        <a:buSzPts val="1100"/>
                        <a:buFont typeface="Proxima Nova"/>
                        <a:buChar char="●"/>
                      </a:pPr>
                      <a:r>
                        <a:rPr lang="en-US" sz="1000" b="0" i="1" dirty="0">
                          <a:solidFill>
                            <a:schemeClr val="tx1"/>
                          </a:solidFill>
                          <a:latin typeface="Lora" pitchFamily="2" charset="0"/>
                          <a:ea typeface="Proxima Nova"/>
                          <a:cs typeface="Proxima Nova"/>
                          <a:sym typeface="Proxima Nova"/>
                        </a:rPr>
                        <a:t># of participants enrolled</a:t>
                      </a:r>
                    </a:p>
                    <a:p>
                      <a:pPr marL="114300" lvl="2" indent="-127000" algn="l" rtl="0">
                        <a:lnSpc>
                          <a:spcPct val="150000"/>
                        </a:lnSpc>
                        <a:spcBef>
                          <a:spcPts val="0"/>
                        </a:spcBef>
                        <a:spcAft>
                          <a:spcPts val="0"/>
                        </a:spcAft>
                        <a:buClr>
                          <a:srgbClr val="295551"/>
                        </a:buClr>
                        <a:buSzPts val="1100"/>
                        <a:buFont typeface="Proxima Nova"/>
                        <a:buChar char="●"/>
                      </a:pPr>
                      <a:r>
                        <a:rPr lang="en-US" sz="1000" b="0" i="1" dirty="0">
                          <a:solidFill>
                            <a:schemeClr val="tx1"/>
                          </a:solidFill>
                          <a:latin typeface="Lora" pitchFamily="2" charset="0"/>
                          <a:ea typeface="Proxima Nova"/>
                          <a:cs typeface="Proxima Nova"/>
                          <a:sym typeface="Proxima Nova"/>
                        </a:rPr>
                        <a:t># Job placements </a:t>
                      </a:r>
                    </a:p>
                    <a:p>
                      <a:pPr marL="114300" lvl="2" indent="-127000" algn="l" rtl="0">
                        <a:lnSpc>
                          <a:spcPct val="150000"/>
                        </a:lnSpc>
                        <a:spcBef>
                          <a:spcPts val="0"/>
                        </a:spcBef>
                        <a:spcAft>
                          <a:spcPts val="0"/>
                        </a:spcAft>
                        <a:buClr>
                          <a:srgbClr val="295551"/>
                        </a:buClr>
                        <a:buSzPts val="1100"/>
                        <a:buFont typeface="Proxima Nova"/>
                        <a:buChar char="●"/>
                      </a:pPr>
                      <a:r>
                        <a:rPr lang="en-US" sz="1000" b="0" i="1" dirty="0">
                          <a:solidFill>
                            <a:schemeClr val="tx1"/>
                          </a:solidFill>
                          <a:latin typeface="Lora" pitchFamily="2" charset="0"/>
                          <a:ea typeface="Proxima Nova"/>
                          <a:cs typeface="Proxima Nova"/>
                          <a:sym typeface="Proxima Nova"/>
                        </a:rPr>
                        <a:t># of participants completing training programs</a:t>
                      </a:r>
                    </a:p>
                    <a:p>
                      <a:pPr marL="114300" lvl="2" indent="-127000" algn="l" rtl="0">
                        <a:lnSpc>
                          <a:spcPct val="150000"/>
                        </a:lnSpc>
                        <a:spcBef>
                          <a:spcPts val="0"/>
                        </a:spcBef>
                        <a:spcAft>
                          <a:spcPts val="0"/>
                        </a:spcAft>
                        <a:buClr>
                          <a:srgbClr val="295551"/>
                        </a:buClr>
                        <a:buSzPts val="1100"/>
                        <a:buFont typeface="Proxima Nova"/>
                        <a:buChar char="●"/>
                      </a:pPr>
                      <a:endParaRPr lang="en-US" sz="1000" b="0" i="1" dirty="0">
                        <a:solidFill>
                          <a:schemeClr val="tx1"/>
                        </a:solidFill>
                        <a:latin typeface="Lora" pitchFamily="2" charset="0"/>
                        <a:ea typeface="Proxima Nova"/>
                        <a:cs typeface="Proxima Nova"/>
                        <a:sym typeface="Proxima Nova"/>
                      </a:endParaRPr>
                    </a:p>
                    <a:p>
                      <a:pPr marL="114300" lvl="0" indent="-127000" algn="l" rtl="0">
                        <a:spcBef>
                          <a:spcPts val="0"/>
                        </a:spcBef>
                        <a:spcAft>
                          <a:spcPts val="0"/>
                        </a:spcAft>
                        <a:buClr>
                          <a:srgbClr val="295551"/>
                        </a:buClr>
                        <a:buSzPts val="1100"/>
                        <a:buFont typeface="Proxima Nova"/>
                        <a:buChar char="●"/>
                      </a:pPr>
                      <a:endParaRPr sz="1000" b="1" i="1" dirty="0">
                        <a:solidFill>
                          <a:schemeClr val="tx1"/>
                        </a:solidFill>
                        <a:latin typeface="Lora" pitchFamily="2" charset="0"/>
                        <a:ea typeface="Proxima Nova"/>
                        <a:cs typeface="Proxima Nova"/>
                        <a:sym typeface="Proxima Nova"/>
                      </a:endParaRPr>
                    </a:p>
                  </a:txBody>
                  <a:tcPr marL="91450" marR="91450" marT="44375" marB="44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114300" lvl="2" indent="-127000" algn="l" rtl="0">
                        <a:lnSpc>
                          <a:spcPct val="150000"/>
                        </a:lnSpc>
                        <a:spcBef>
                          <a:spcPts val="0"/>
                        </a:spcBef>
                        <a:spcAft>
                          <a:spcPts val="0"/>
                        </a:spcAft>
                        <a:buClr>
                          <a:srgbClr val="295551"/>
                        </a:buClr>
                        <a:buSzPts val="1100"/>
                        <a:buFont typeface="Proxima Nova"/>
                        <a:buChar char="●"/>
                      </a:pPr>
                      <a:r>
                        <a:rPr lang="en-US" sz="1000" b="0" i="1" dirty="0">
                          <a:solidFill>
                            <a:schemeClr val="tx1"/>
                          </a:solidFill>
                          <a:latin typeface="Lora" pitchFamily="2" charset="0"/>
                          <a:ea typeface="Proxima Nova"/>
                          <a:cs typeface="Proxima Nova"/>
                          <a:sym typeface="Proxima Nova"/>
                        </a:rPr>
                        <a:t>Poverty reduction – people becoming self-sufficient</a:t>
                      </a:r>
                    </a:p>
                    <a:p>
                      <a:pPr marL="114300" lvl="2" indent="-127000" algn="l" rtl="0">
                        <a:lnSpc>
                          <a:spcPct val="150000"/>
                        </a:lnSpc>
                        <a:spcBef>
                          <a:spcPts val="0"/>
                        </a:spcBef>
                        <a:spcAft>
                          <a:spcPts val="0"/>
                        </a:spcAft>
                        <a:buClr>
                          <a:srgbClr val="295551"/>
                        </a:buClr>
                        <a:buSzPts val="1100"/>
                        <a:buFont typeface="Proxima Nova"/>
                        <a:buChar char="●"/>
                      </a:pPr>
                      <a:r>
                        <a:rPr lang="en-US" sz="1000" b="0" i="1" dirty="0">
                          <a:solidFill>
                            <a:schemeClr val="tx1"/>
                          </a:solidFill>
                          <a:latin typeface="Lora" pitchFamily="2" charset="0"/>
                          <a:ea typeface="Proxima Nova"/>
                          <a:cs typeface="Proxima Nova"/>
                          <a:sym typeface="Proxima Nova"/>
                        </a:rPr>
                        <a:t>Less reliance on the public assistance</a:t>
                      </a:r>
                    </a:p>
                    <a:p>
                      <a:pPr marL="114300" lvl="2" indent="-127000" algn="l" rtl="0">
                        <a:lnSpc>
                          <a:spcPct val="150000"/>
                        </a:lnSpc>
                        <a:spcBef>
                          <a:spcPts val="0"/>
                        </a:spcBef>
                        <a:spcAft>
                          <a:spcPts val="0"/>
                        </a:spcAft>
                        <a:buClr>
                          <a:srgbClr val="295551"/>
                        </a:buClr>
                        <a:buSzPts val="1100"/>
                        <a:buFont typeface="Proxima Nova"/>
                        <a:buChar char="●"/>
                      </a:pPr>
                      <a:r>
                        <a:rPr lang="en-US" sz="1000" b="0" i="1" dirty="0">
                          <a:solidFill>
                            <a:schemeClr val="tx1"/>
                          </a:solidFill>
                          <a:latin typeface="Lora" pitchFamily="2" charset="0"/>
                          <a:ea typeface="Proxima Nova"/>
                          <a:cs typeface="Proxima Nova"/>
                          <a:sym typeface="Proxima Nova"/>
                        </a:rPr>
                        <a:t>Tax Revenue</a:t>
                      </a:r>
                    </a:p>
                    <a:p>
                      <a:pPr marL="114300" lvl="2" indent="-127000" algn="l" rtl="0">
                        <a:lnSpc>
                          <a:spcPct val="150000"/>
                        </a:lnSpc>
                        <a:spcBef>
                          <a:spcPts val="0"/>
                        </a:spcBef>
                        <a:spcAft>
                          <a:spcPts val="0"/>
                        </a:spcAft>
                        <a:buClr>
                          <a:srgbClr val="295551"/>
                        </a:buClr>
                        <a:buSzPts val="1100"/>
                        <a:buFont typeface="Proxima Nova"/>
                        <a:buChar char="●"/>
                      </a:pPr>
                      <a:r>
                        <a:rPr lang="en-US" sz="1000" b="0" i="1" dirty="0">
                          <a:solidFill>
                            <a:schemeClr val="tx1"/>
                          </a:solidFill>
                          <a:latin typeface="Lora" pitchFamily="2" charset="0"/>
                          <a:ea typeface="Proxima Nova"/>
                          <a:cs typeface="Proxima Nova"/>
                          <a:sym typeface="Proxima Nova"/>
                        </a:rPr>
                        <a:t>Savings </a:t>
                      </a:r>
                    </a:p>
                    <a:p>
                      <a:pPr marL="114300" lvl="2" indent="-127000" algn="l" rtl="0">
                        <a:lnSpc>
                          <a:spcPct val="150000"/>
                        </a:lnSpc>
                        <a:spcBef>
                          <a:spcPts val="0"/>
                        </a:spcBef>
                        <a:spcAft>
                          <a:spcPts val="0"/>
                        </a:spcAft>
                        <a:buClr>
                          <a:srgbClr val="295551"/>
                        </a:buClr>
                        <a:buSzPts val="1100"/>
                        <a:buFont typeface="Proxima Nova"/>
                        <a:buChar char="●"/>
                      </a:pPr>
                      <a:r>
                        <a:rPr lang="en-US" sz="1000" b="0" i="1" dirty="0">
                          <a:solidFill>
                            <a:schemeClr val="tx1"/>
                          </a:solidFill>
                          <a:latin typeface="Lora" pitchFamily="2" charset="0"/>
                          <a:ea typeface="Proxima Nova"/>
                          <a:cs typeface="Proxima Nova"/>
                          <a:sym typeface="Proxima Nova"/>
                        </a:rPr>
                        <a:t>Etc..</a:t>
                      </a:r>
                    </a:p>
                    <a:p>
                      <a:pPr marL="0" lvl="0" indent="0" algn="l" rtl="0">
                        <a:spcBef>
                          <a:spcPts val="0"/>
                        </a:spcBef>
                        <a:spcAft>
                          <a:spcPts val="0"/>
                        </a:spcAft>
                        <a:buClr>
                          <a:srgbClr val="295551"/>
                        </a:buClr>
                        <a:buSzPts val="1100"/>
                        <a:buFont typeface="Proxima Nova"/>
                        <a:buNone/>
                      </a:pPr>
                      <a:endParaRPr sz="800" dirty="0">
                        <a:solidFill>
                          <a:srgbClr val="295551"/>
                        </a:solidFill>
                        <a:latin typeface="Lora" pitchFamily="2" charset="0"/>
                        <a:ea typeface="Proxima Nova"/>
                        <a:cs typeface="Proxima Nova"/>
                        <a:sym typeface="Proxima Nova"/>
                      </a:endParaRPr>
                    </a:p>
                  </a:txBody>
                  <a:tcPr marL="91450" marR="91450" marT="44375" marB="4437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114300" lvl="2" indent="-127000" algn="l" rtl="0">
                        <a:lnSpc>
                          <a:spcPct val="150000"/>
                        </a:lnSpc>
                        <a:spcBef>
                          <a:spcPts val="0"/>
                        </a:spcBef>
                        <a:spcAft>
                          <a:spcPts val="0"/>
                        </a:spcAft>
                        <a:buClr>
                          <a:srgbClr val="295551"/>
                        </a:buClr>
                        <a:buSzPts val="1100"/>
                        <a:buFont typeface="Proxima Nova"/>
                        <a:buChar char="●"/>
                      </a:pPr>
                      <a:r>
                        <a:rPr lang="en-US" sz="1000" b="0" i="1" dirty="0">
                          <a:solidFill>
                            <a:schemeClr val="tx1"/>
                          </a:solidFill>
                          <a:latin typeface="Lora" pitchFamily="2" charset="0"/>
                          <a:ea typeface="Proxima Nova"/>
                          <a:cs typeface="Proxima Nova"/>
                          <a:sym typeface="Proxima Nova"/>
                        </a:rPr>
                        <a:t>Scalable solution for moving more families out of poverty </a:t>
                      </a:r>
                    </a:p>
                    <a:p>
                      <a:pPr marL="114300" lvl="2" indent="-127000" algn="l" rtl="0">
                        <a:lnSpc>
                          <a:spcPct val="150000"/>
                        </a:lnSpc>
                        <a:spcBef>
                          <a:spcPts val="0"/>
                        </a:spcBef>
                        <a:spcAft>
                          <a:spcPts val="0"/>
                        </a:spcAft>
                        <a:buClr>
                          <a:srgbClr val="295551"/>
                        </a:buClr>
                        <a:buSzPts val="1100"/>
                        <a:buFont typeface="Proxima Nova"/>
                        <a:buChar char="●"/>
                      </a:pPr>
                      <a:r>
                        <a:rPr lang="en-US" sz="1000" b="0" i="1" dirty="0">
                          <a:solidFill>
                            <a:schemeClr val="tx1"/>
                          </a:solidFill>
                          <a:latin typeface="Lora" pitchFamily="2" charset="0"/>
                          <a:ea typeface="Proxima Nova"/>
                          <a:cs typeface="Proxima Nova"/>
                          <a:sym typeface="Proxima Nova"/>
                        </a:rPr>
                        <a:t> Sustained self-sufficiency through high quality jobs</a:t>
                      </a:r>
                    </a:p>
                    <a:p>
                      <a:pPr marL="114300" lvl="2" indent="-127000" algn="l" rtl="0">
                        <a:lnSpc>
                          <a:spcPct val="150000"/>
                        </a:lnSpc>
                        <a:spcBef>
                          <a:spcPts val="0"/>
                        </a:spcBef>
                        <a:spcAft>
                          <a:spcPts val="0"/>
                        </a:spcAft>
                        <a:buClr>
                          <a:srgbClr val="295551"/>
                        </a:buClr>
                        <a:buSzPts val="1100"/>
                        <a:buFont typeface="Proxima Nova"/>
                        <a:buChar char="●"/>
                      </a:pPr>
                      <a:r>
                        <a:rPr lang="en-US" sz="1000" b="0" i="1" dirty="0">
                          <a:solidFill>
                            <a:schemeClr val="tx1"/>
                          </a:solidFill>
                          <a:latin typeface="Lora" pitchFamily="2" charset="0"/>
                          <a:ea typeface="Proxima Nova"/>
                          <a:cs typeface="Proxima Nova"/>
                          <a:sym typeface="Proxima Nova"/>
                        </a:rPr>
                        <a:t>Break the cycle of poverty</a:t>
                      </a:r>
                    </a:p>
                    <a:p>
                      <a:pPr marL="114300" lvl="2" indent="-127000" algn="l" rtl="0">
                        <a:lnSpc>
                          <a:spcPct val="150000"/>
                        </a:lnSpc>
                        <a:spcBef>
                          <a:spcPts val="0"/>
                        </a:spcBef>
                        <a:spcAft>
                          <a:spcPts val="0"/>
                        </a:spcAft>
                        <a:buClr>
                          <a:srgbClr val="295551"/>
                        </a:buClr>
                        <a:buSzPts val="1100"/>
                        <a:buFont typeface="Proxima Nova"/>
                        <a:buChar char="●"/>
                      </a:pPr>
                      <a:r>
                        <a:rPr lang="en-US" sz="1000" b="0" i="1" dirty="0">
                          <a:solidFill>
                            <a:schemeClr val="tx1"/>
                          </a:solidFill>
                          <a:latin typeface="Lora" pitchFamily="2" charset="0"/>
                          <a:ea typeface="Proxima Nova"/>
                          <a:cs typeface="Proxima Nova"/>
                          <a:sym typeface="Proxima Nova"/>
                        </a:rPr>
                        <a:t>Equity for BIPOC</a:t>
                      </a:r>
                    </a:p>
                    <a:p>
                      <a:pPr marL="0" lvl="0" indent="0" algn="l" rtl="0">
                        <a:spcBef>
                          <a:spcPts val="0"/>
                        </a:spcBef>
                        <a:spcAft>
                          <a:spcPts val="0"/>
                        </a:spcAft>
                        <a:buClr>
                          <a:srgbClr val="295551"/>
                        </a:buClr>
                        <a:buSzPts val="1100"/>
                        <a:buFont typeface="Proxima Nova"/>
                        <a:buNone/>
                      </a:pPr>
                      <a:endParaRPr sz="800" dirty="0">
                        <a:solidFill>
                          <a:srgbClr val="295551"/>
                        </a:solidFill>
                        <a:latin typeface="Lora" pitchFamily="2" charset="0"/>
                        <a:ea typeface="Proxima Nova"/>
                        <a:cs typeface="Proxima Nova"/>
                        <a:sym typeface="Proxima Nova"/>
                      </a:endParaRPr>
                    </a:p>
                  </a:txBody>
                  <a:tcPr marL="91450" marR="91450" marT="44375" marB="44375">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pSp>
        <p:nvGrpSpPr>
          <p:cNvPr id="5" name="Google Shape;7451;p144">
            <a:extLst>
              <a:ext uri="{FF2B5EF4-FFF2-40B4-BE49-F238E27FC236}">
                <a16:creationId xmlns:a16="http://schemas.microsoft.com/office/drawing/2014/main" id="{6F4B7D12-FB50-E845-79EF-9A163DE2ADF9}"/>
              </a:ext>
            </a:extLst>
          </p:cNvPr>
          <p:cNvGrpSpPr/>
          <p:nvPr/>
        </p:nvGrpSpPr>
        <p:grpSpPr>
          <a:xfrm>
            <a:off x="2859527" y="2052210"/>
            <a:ext cx="529175" cy="525678"/>
            <a:chOff x="2404875" y="3592725"/>
            <a:chExt cx="298525" cy="293825"/>
          </a:xfrm>
          <a:solidFill>
            <a:schemeClr val="bg1"/>
          </a:solidFill>
        </p:grpSpPr>
        <p:sp>
          <p:nvSpPr>
            <p:cNvPr id="6" name="Google Shape;7452;p144">
              <a:extLst>
                <a:ext uri="{FF2B5EF4-FFF2-40B4-BE49-F238E27FC236}">
                  <a16:creationId xmlns:a16="http://schemas.microsoft.com/office/drawing/2014/main" id="{60EE88DA-23E7-F8F4-8894-B20A75FDCF18}"/>
                </a:ext>
              </a:extLst>
            </p:cNvPr>
            <p:cNvSpPr/>
            <p:nvPr/>
          </p:nvSpPr>
          <p:spPr>
            <a:xfrm>
              <a:off x="2404875" y="3747900"/>
              <a:ext cx="52775" cy="138650"/>
            </a:xfrm>
            <a:custGeom>
              <a:avLst/>
              <a:gdLst/>
              <a:ahLst/>
              <a:cxnLst/>
              <a:rect l="l" t="t" r="r" b="b"/>
              <a:pathLst>
                <a:path w="2111" h="5546" extrusionOk="0">
                  <a:moveTo>
                    <a:pt x="378" y="0"/>
                  </a:moveTo>
                  <a:cubicBezTo>
                    <a:pt x="158" y="0"/>
                    <a:pt x="0" y="158"/>
                    <a:pt x="0" y="347"/>
                  </a:cubicBezTo>
                  <a:lnTo>
                    <a:pt x="0" y="5198"/>
                  </a:lnTo>
                  <a:cubicBezTo>
                    <a:pt x="0" y="5419"/>
                    <a:pt x="158" y="5545"/>
                    <a:pt x="378" y="5545"/>
                  </a:cubicBezTo>
                  <a:lnTo>
                    <a:pt x="1071" y="5545"/>
                  </a:lnTo>
                  <a:cubicBezTo>
                    <a:pt x="1670" y="5545"/>
                    <a:pt x="2111" y="5072"/>
                    <a:pt x="2111" y="4537"/>
                  </a:cubicBezTo>
                  <a:lnTo>
                    <a:pt x="2111" y="1040"/>
                  </a:lnTo>
                  <a:cubicBezTo>
                    <a:pt x="2111" y="441"/>
                    <a:pt x="1638" y="0"/>
                    <a:pt x="1071"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453;p144">
              <a:extLst>
                <a:ext uri="{FF2B5EF4-FFF2-40B4-BE49-F238E27FC236}">
                  <a16:creationId xmlns:a16="http://schemas.microsoft.com/office/drawing/2014/main" id="{9901B8F8-A3A1-8FC4-0636-F73EC5793483}"/>
                </a:ext>
              </a:extLst>
            </p:cNvPr>
            <p:cNvSpPr/>
            <p:nvPr/>
          </p:nvSpPr>
          <p:spPr>
            <a:xfrm>
              <a:off x="2458425" y="3592725"/>
              <a:ext cx="190625" cy="160700"/>
            </a:xfrm>
            <a:custGeom>
              <a:avLst/>
              <a:gdLst/>
              <a:ahLst/>
              <a:cxnLst/>
              <a:rect l="l" t="t" r="r" b="b"/>
              <a:pathLst>
                <a:path w="7625" h="6428" extrusionOk="0">
                  <a:moveTo>
                    <a:pt x="3781" y="631"/>
                  </a:moveTo>
                  <a:cubicBezTo>
                    <a:pt x="3970" y="631"/>
                    <a:pt x="4128" y="788"/>
                    <a:pt x="4128" y="977"/>
                  </a:cubicBezTo>
                  <a:lnTo>
                    <a:pt x="4128" y="1418"/>
                  </a:lnTo>
                  <a:cubicBezTo>
                    <a:pt x="4380" y="1481"/>
                    <a:pt x="4569" y="1639"/>
                    <a:pt x="4758" y="1860"/>
                  </a:cubicBezTo>
                  <a:cubicBezTo>
                    <a:pt x="4884" y="2017"/>
                    <a:pt x="4884" y="2206"/>
                    <a:pt x="4726" y="2332"/>
                  </a:cubicBezTo>
                  <a:cubicBezTo>
                    <a:pt x="4657" y="2373"/>
                    <a:pt x="4583" y="2397"/>
                    <a:pt x="4510" y="2397"/>
                  </a:cubicBezTo>
                  <a:cubicBezTo>
                    <a:pt x="4416" y="2397"/>
                    <a:pt x="4325" y="2358"/>
                    <a:pt x="4254" y="2269"/>
                  </a:cubicBezTo>
                  <a:cubicBezTo>
                    <a:pt x="4114" y="2106"/>
                    <a:pt x="3957" y="2012"/>
                    <a:pt x="3821" y="2012"/>
                  </a:cubicBezTo>
                  <a:cubicBezTo>
                    <a:pt x="3773" y="2012"/>
                    <a:pt x="3728" y="2024"/>
                    <a:pt x="3687" y="2049"/>
                  </a:cubicBezTo>
                  <a:cubicBezTo>
                    <a:pt x="3592" y="2080"/>
                    <a:pt x="3466" y="2238"/>
                    <a:pt x="3466" y="2364"/>
                  </a:cubicBezTo>
                  <a:cubicBezTo>
                    <a:pt x="3466" y="2553"/>
                    <a:pt x="3624" y="2710"/>
                    <a:pt x="3813" y="2710"/>
                  </a:cubicBezTo>
                  <a:cubicBezTo>
                    <a:pt x="4411" y="2710"/>
                    <a:pt x="4852" y="3183"/>
                    <a:pt x="4852" y="3750"/>
                  </a:cubicBezTo>
                  <a:cubicBezTo>
                    <a:pt x="4852" y="4159"/>
                    <a:pt x="4600" y="4537"/>
                    <a:pt x="4222" y="4663"/>
                  </a:cubicBezTo>
                  <a:lnTo>
                    <a:pt x="4159" y="4663"/>
                  </a:lnTo>
                  <a:lnTo>
                    <a:pt x="4159" y="5073"/>
                  </a:lnTo>
                  <a:cubicBezTo>
                    <a:pt x="4159" y="5262"/>
                    <a:pt x="4002" y="5420"/>
                    <a:pt x="3813" y="5420"/>
                  </a:cubicBezTo>
                  <a:cubicBezTo>
                    <a:pt x="3624" y="5420"/>
                    <a:pt x="3466" y="5262"/>
                    <a:pt x="3466" y="5073"/>
                  </a:cubicBezTo>
                  <a:lnTo>
                    <a:pt x="3466" y="4663"/>
                  </a:lnTo>
                  <a:cubicBezTo>
                    <a:pt x="3277" y="4600"/>
                    <a:pt x="3119" y="4537"/>
                    <a:pt x="2962" y="4348"/>
                  </a:cubicBezTo>
                  <a:cubicBezTo>
                    <a:pt x="2836" y="4254"/>
                    <a:pt x="2804" y="4002"/>
                    <a:pt x="2962" y="3876"/>
                  </a:cubicBezTo>
                  <a:cubicBezTo>
                    <a:pt x="3013" y="3825"/>
                    <a:pt x="3108" y="3793"/>
                    <a:pt x="3206" y="3793"/>
                  </a:cubicBezTo>
                  <a:cubicBezTo>
                    <a:pt x="3290" y="3793"/>
                    <a:pt x="3376" y="3817"/>
                    <a:pt x="3435" y="3876"/>
                  </a:cubicBezTo>
                  <a:cubicBezTo>
                    <a:pt x="3549" y="3990"/>
                    <a:pt x="3679" y="4071"/>
                    <a:pt x="3803" y="4071"/>
                  </a:cubicBezTo>
                  <a:cubicBezTo>
                    <a:pt x="3850" y="4071"/>
                    <a:pt x="3895" y="4059"/>
                    <a:pt x="3939" y="4033"/>
                  </a:cubicBezTo>
                  <a:cubicBezTo>
                    <a:pt x="4065" y="4002"/>
                    <a:pt x="4128" y="3844"/>
                    <a:pt x="4128" y="3718"/>
                  </a:cubicBezTo>
                  <a:cubicBezTo>
                    <a:pt x="4128" y="3529"/>
                    <a:pt x="3970" y="3372"/>
                    <a:pt x="3781" y="3372"/>
                  </a:cubicBezTo>
                  <a:cubicBezTo>
                    <a:pt x="3182" y="3372"/>
                    <a:pt x="2741" y="2899"/>
                    <a:pt x="2741" y="2364"/>
                  </a:cubicBezTo>
                  <a:cubicBezTo>
                    <a:pt x="2741" y="1954"/>
                    <a:pt x="3025" y="1576"/>
                    <a:pt x="3435" y="1418"/>
                  </a:cubicBezTo>
                  <a:lnTo>
                    <a:pt x="3435" y="977"/>
                  </a:lnTo>
                  <a:cubicBezTo>
                    <a:pt x="3435" y="788"/>
                    <a:pt x="3592" y="631"/>
                    <a:pt x="3781" y="631"/>
                  </a:cubicBezTo>
                  <a:close/>
                  <a:moveTo>
                    <a:pt x="3813" y="1"/>
                  </a:moveTo>
                  <a:cubicBezTo>
                    <a:pt x="1733" y="1"/>
                    <a:pt x="0" y="1734"/>
                    <a:pt x="0" y="3813"/>
                  </a:cubicBezTo>
                  <a:cubicBezTo>
                    <a:pt x="0" y="4537"/>
                    <a:pt x="190" y="5231"/>
                    <a:pt x="536" y="5829"/>
                  </a:cubicBezTo>
                  <a:cubicBezTo>
                    <a:pt x="1009" y="5546"/>
                    <a:pt x="1544" y="5420"/>
                    <a:pt x="2080" y="5420"/>
                  </a:cubicBezTo>
                  <a:cubicBezTo>
                    <a:pt x="2146" y="5414"/>
                    <a:pt x="2213" y="5411"/>
                    <a:pt x="2279" y="5411"/>
                  </a:cubicBezTo>
                  <a:cubicBezTo>
                    <a:pt x="2936" y="5411"/>
                    <a:pt x="3587" y="5692"/>
                    <a:pt x="4159" y="6207"/>
                  </a:cubicBezTo>
                  <a:lnTo>
                    <a:pt x="5892" y="6207"/>
                  </a:lnTo>
                  <a:cubicBezTo>
                    <a:pt x="6144" y="6207"/>
                    <a:pt x="6364" y="6302"/>
                    <a:pt x="6585" y="6428"/>
                  </a:cubicBezTo>
                  <a:cubicBezTo>
                    <a:pt x="7215" y="5735"/>
                    <a:pt x="7625" y="4789"/>
                    <a:pt x="7625" y="3813"/>
                  </a:cubicBezTo>
                  <a:cubicBezTo>
                    <a:pt x="7625" y="1734"/>
                    <a:pt x="5892" y="1"/>
                    <a:pt x="3813"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454;p144">
              <a:extLst>
                <a:ext uri="{FF2B5EF4-FFF2-40B4-BE49-F238E27FC236}">
                  <a16:creationId xmlns:a16="http://schemas.microsoft.com/office/drawing/2014/main" id="{B2EC241A-B932-B3E5-A2EB-74CFF1F9A98C}"/>
                </a:ext>
              </a:extLst>
            </p:cNvPr>
            <p:cNvSpPr/>
            <p:nvPr/>
          </p:nvSpPr>
          <p:spPr>
            <a:xfrm>
              <a:off x="2474975" y="3742775"/>
              <a:ext cx="228425" cy="125650"/>
            </a:xfrm>
            <a:custGeom>
              <a:avLst/>
              <a:gdLst/>
              <a:ahLst/>
              <a:cxnLst/>
              <a:rect l="l" t="t" r="r" b="b"/>
              <a:pathLst>
                <a:path w="9137" h="5026" extrusionOk="0">
                  <a:moveTo>
                    <a:pt x="1422" y="0"/>
                  </a:moveTo>
                  <a:cubicBezTo>
                    <a:pt x="918" y="0"/>
                    <a:pt x="416" y="160"/>
                    <a:pt x="0" y="457"/>
                  </a:cubicBezTo>
                  <a:lnTo>
                    <a:pt x="0" y="5025"/>
                  </a:lnTo>
                  <a:lnTo>
                    <a:pt x="5230" y="5025"/>
                  </a:lnTo>
                  <a:cubicBezTo>
                    <a:pt x="5923" y="5025"/>
                    <a:pt x="6490" y="4679"/>
                    <a:pt x="6900" y="4143"/>
                  </a:cubicBezTo>
                  <a:lnTo>
                    <a:pt x="8916" y="1245"/>
                  </a:lnTo>
                  <a:cubicBezTo>
                    <a:pt x="9137" y="930"/>
                    <a:pt x="9074" y="489"/>
                    <a:pt x="8727" y="268"/>
                  </a:cubicBezTo>
                  <a:cubicBezTo>
                    <a:pt x="8633" y="221"/>
                    <a:pt x="8517" y="196"/>
                    <a:pt x="8398" y="196"/>
                  </a:cubicBezTo>
                  <a:cubicBezTo>
                    <a:pt x="8196" y="196"/>
                    <a:pt x="7983" y="268"/>
                    <a:pt x="7845" y="426"/>
                  </a:cubicBezTo>
                  <a:lnTo>
                    <a:pt x="5955" y="2726"/>
                  </a:lnTo>
                  <a:cubicBezTo>
                    <a:pt x="5829" y="2883"/>
                    <a:pt x="5545" y="2978"/>
                    <a:pt x="5419" y="2978"/>
                  </a:cubicBezTo>
                  <a:lnTo>
                    <a:pt x="3119" y="2978"/>
                  </a:lnTo>
                  <a:cubicBezTo>
                    <a:pt x="2899" y="2978"/>
                    <a:pt x="2741" y="2820"/>
                    <a:pt x="2741" y="2631"/>
                  </a:cubicBezTo>
                  <a:cubicBezTo>
                    <a:pt x="2741" y="2411"/>
                    <a:pt x="2899" y="2253"/>
                    <a:pt x="3119" y="2253"/>
                  </a:cubicBezTo>
                  <a:lnTo>
                    <a:pt x="5198" y="2253"/>
                  </a:lnTo>
                  <a:cubicBezTo>
                    <a:pt x="5576" y="2253"/>
                    <a:pt x="5923" y="1938"/>
                    <a:pt x="5923" y="1560"/>
                  </a:cubicBezTo>
                  <a:cubicBezTo>
                    <a:pt x="5923" y="1150"/>
                    <a:pt x="5576" y="835"/>
                    <a:pt x="5198" y="835"/>
                  </a:cubicBezTo>
                  <a:lnTo>
                    <a:pt x="3340" y="835"/>
                  </a:lnTo>
                  <a:cubicBezTo>
                    <a:pt x="3182" y="835"/>
                    <a:pt x="3088" y="741"/>
                    <a:pt x="2962" y="615"/>
                  </a:cubicBezTo>
                  <a:cubicBezTo>
                    <a:pt x="2773" y="426"/>
                    <a:pt x="2520" y="300"/>
                    <a:pt x="2300" y="174"/>
                  </a:cubicBezTo>
                  <a:cubicBezTo>
                    <a:pt x="2019" y="56"/>
                    <a:pt x="1720" y="0"/>
                    <a:pt x="1422"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 name="Google Shape;7433;p144">
            <a:extLst>
              <a:ext uri="{FF2B5EF4-FFF2-40B4-BE49-F238E27FC236}">
                <a16:creationId xmlns:a16="http://schemas.microsoft.com/office/drawing/2014/main" id="{8DF834B1-8500-5957-2AC6-E0AAE1F42639}"/>
              </a:ext>
            </a:extLst>
          </p:cNvPr>
          <p:cNvGrpSpPr/>
          <p:nvPr/>
        </p:nvGrpSpPr>
        <p:grpSpPr>
          <a:xfrm>
            <a:off x="2875286" y="2864189"/>
            <a:ext cx="546106" cy="495145"/>
            <a:chOff x="580725" y="3617925"/>
            <a:chExt cx="299325" cy="297375"/>
          </a:xfrm>
          <a:noFill/>
        </p:grpSpPr>
        <p:sp>
          <p:nvSpPr>
            <p:cNvPr id="10" name="Google Shape;7434;p144">
              <a:extLst>
                <a:ext uri="{FF2B5EF4-FFF2-40B4-BE49-F238E27FC236}">
                  <a16:creationId xmlns:a16="http://schemas.microsoft.com/office/drawing/2014/main" id="{370F591A-BD31-552C-D8D8-E2C9450FECE7}"/>
                </a:ext>
              </a:extLst>
            </p:cNvPr>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7435;p144">
              <a:extLst>
                <a:ext uri="{FF2B5EF4-FFF2-40B4-BE49-F238E27FC236}">
                  <a16:creationId xmlns:a16="http://schemas.microsoft.com/office/drawing/2014/main" id="{7DB75088-315E-811D-8CCB-8B8F3607CD1B}"/>
                </a:ext>
              </a:extLst>
            </p:cNvPr>
            <p:cNvSpPr/>
            <p:nvPr/>
          </p:nvSpPr>
          <p:spPr>
            <a:xfrm>
              <a:off x="668950" y="3617925"/>
              <a:ext cx="122875" cy="104475"/>
            </a:xfrm>
            <a:custGeom>
              <a:avLst/>
              <a:gdLst/>
              <a:ahLst/>
              <a:cxnLst/>
              <a:rect l="l" t="t" r="r" b="b"/>
              <a:pathLst>
                <a:path w="4915" h="4179" extrusionOk="0">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436;p144">
              <a:extLst>
                <a:ext uri="{FF2B5EF4-FFF2-40B4-BE49-F238E27FC236}">
                  <a16:creationId xmlns:a16="http://schemas.microsoft.com/office/drawing/2014/main" id="{C1152594-04C5-95E4-EBF4-BA97A6B27CFE}"/>
                </a:ext>
              </a:extLst>
            </p:cNvPr>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437;p144">
              <a:extLst>
                <a:ext uri="{FF2B5EF4-FFF2-40B4-BE49-F238E27FC236}">
                  <a16:creationId xmlns:a16="http://schemas.microsoft.com/office/drawing/2014/main" id="{6CBB508D-BD7F-CAF5-DD53-01D49893867B}"/>
                </a:ext>
              </a:extLst>
            </p:cNvPr>
            <p:cNvSpPr/>
            <p:nvPr/>
          </p:nvSpPr>
          <p:spPr>
            <a:xfrm>
              <a:off x="800475" y="3662050"/>
              <a:ext cx="51225" cy="51200"/>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438;p144">
              <a:extLst>
                <a:ext uri="{FF2B5EF4-FFF2-40B4-BE49-F238E27FC236}">
                  <a16:creationId xmlns:a16="http://schemas.microsoft.com/office/drawing/2014/main" id="{B9815D9E-E480-D1F6-9AED-92B5127C81EA}"/>
                </a:ext>
              </a:extLst>
            </p:cNvPr>
            <p:cNvSpPr/>
            <p:nvPr/>
          </p:nvSpPr>
          <p:spPr>
            <a:xfrm>
              <a:off x="738250" y="3722700"/>
              <a:ext cx="141800" cy="192600"/>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7327;p144">
            <a:extLst>
              <a:ext uri="{FF2B5EF4-FFF2-40B4-BE49-F238E27FC236}">
                <a16:creationId xmlns:a16="http://schemas.microsoft.com/office/drawing/2014/main" id="{F2BD8EF7-3D98-F8A8-B806-565A3B9F6E8A}"/>
              </a:ext>
            </a:extLst>
          </p:cNvPr>
          <p:cNvGrpSpPr/>
          <p:nvPr/>
        </p:nvGrpSpPr>
        <p:grpSpPr>
          <a:xfrm>
            <a:off x="1651847" y="2016627"/>
            <a:ext cx="533035" cy="447310"/>
            <a:chOff x="-62511900" y="4129100"/>
            <a:chExt cx="304050" cy="282000"/>
          </a:xfrm>
          <a:noFill/>
        </p:grpSpPr>
        <p:sp>
          <p:nvSpPr>
            <p:cNvPr id="16" name="Google Shape;7328;p144">
              <a:extLst>
                <a:ext uri="{FF2B5EF4-FFF2-40B4-BE49-F238E27FC236}">
                  <a16:creationId xmlns:a16="http://schemas.microsoft.com/office/drawing/2014/main" id="{FE4FDCE3-ACAC-BEE3-6A4E-5DC81496A1DB}"/>
                </a:ext>
              </a:extLst>
            </p:cNvPr>
            <p:cNvSpPr/>
            <p:nvPr/>
          </p:nvSpPr>
          <p:spPr>
            <a:xfrm>
              <a:off x="-62414225" y="4203925"/>
              <a:ext cx="206375" cy="207175"/>
            </a:xfrm>
            <a:custGeom>
              <a:avLst/>
              <a:gdLst/>
              <a:ahLst/>
              <a:cxnLst/>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329;p144">
              <a:extLst>
                <a:ext uri="{FF2B5EF4-FFF2-40B4-BE49-F238E27FC236}">
                  <a16:creationId xmlns:a16="http://schemas.microsoft.com/office/drawing/2014/main" id="{6FE3E132-387D-D441-20B6-1A6E3A8E1167}"/>
                </a:ext>
              </a:extLst>
            </p:cNvPr>
            <p:cNvSpPr/>
            <p:nvPr/>
          </p:nvSpPr>
          <p:spPr>
            <a:xfrm>
              <a:off x="-62511100" y="4129100"/>
              <a:ext cx="159900" cy="74850"/>
            </a:xfrm>
            <a:custGeom>
              <a:avLst/>
              <a:gdLst/>
              <a:ahLst/>
              <a:cxnLst/>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7330;p144">
              <a:extLst>
                <a:ext uri="{FF2B5EF4-FFF2-40B4-BE49-F238E27FC236}">
                  <a16:creationId xmlns:a16="http://schemas.microsoft.com/office/drawing/2014/main" id="{4C85A1A9-A786-8387-9EF1-3604AFC9C771}"/>
                </a:ext>
              </a:extLst>
            </p:cNvPr>
            <p:cNvSpPr/>
            <p:nvPr/>
          </p:nvSpPr>
          <p:spPr>
            <a:xfrm>
              <a:off x="-62511100" y="4207075"/>
              <a:ext cx="110275" cy="59875"/>
            </a:xfrm>
            <a:custGeom>
              <a:avLst/>
              <a:gdLst/>
              <a:ahLst/>
              <a:cxnLst/>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331;p144">
              <a:extLst>
                <a:ext uri="{FF2B5EF4-FFF2-40B4-BE49-F238E27FC236}">
                  <a16:creationId xmlns:a16="http://schemas.microsoft.com/office/drawing/2014/main" id="{8993754F-8A15-CE14-AB41-1249161798D9}"/>
                </a:ext>
              </a:extLst>
            </p:cNvPr>
            <p:cNvSpPr/>
            <p:nvPr/>
          </p:nvSpPr>
          <p:spPr>
            <a:xfrm>
              <a:off x="-62511100" y="4329950"/>
              <a:ext cx="106350" cy="59875"/>
            </a:xfrm>
            <a:custGeom>
              <a:avLst/>
              <a:gdLst/>
              <a:ahLst/>
              <a:cxnLst/>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7332;p144">
              <a:extLst>
                <a:ext uri="{FF2B5EF4-FFF2-40B4-BE49-F238E27FC236}">
                  <a16:creationId xmlns:a16="http://schemas.microsoft.com/office/drawing/2014/main" id="{FFFB793E-8914-4D4E-8696-E78702EA77DD}"/>
                </a:ext>
              </a:extLst>
            </p:cNvPr>
            <p:cNvSpPr/>
            <p:nvPr/>
          </p:nvSpPr>
          <p:spPr>
            <a:xfrm>
              <a:off x="-62511900" y="4268500"/>
              <a:ext cx="78000" cy="60675"/>
            </a:xfrm>
            <a:custGeom>
              <a:avLst/>
              <a:gdLst/>
              <a:ahLst/>
              <a:cxnLst/>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7715;p144">
            <a:extLst>
              <a:ext uri="{FF2B5EF4-FFF2-40B4-BE49-F238E27FC236}">
                <a16:creationId xmlns:a16="http://schemas.microsoft.com/office/drawing/2014/main" id="{366DF48B-A8CC-26D7-18B3-0E994F81B574}"/>
              </a:ext>
            </a:extLst>
          </p:cNvPr>
          <p:cNvGrpSpPr/>
          <p:nvPr/>
        </p:nvGrpSpPr>
        <p:grpSpPr>
          <a:xfrm>
            <a:off x="1678688" y="2813069"/>
            <a:ext cx="367947" cy="435778"/>
            <a:chOff x="5736525" y="3963700"/>
            <a:chExt cx="259925" cy="295375"/>
          </a:xfrm>
          <a:noFill/>
        </p:grpSpPr>
        <p:sp>
          <p:nvSpPr>
            <p:cNvPr id="22" name="Google Shape;7716;p144">
              <a:extLst>
                <a:ext uri="{FF2B5EF4-FFF2-40B4-BE49-F238E27FC236}">
                  <a16:creationId xmlns:a16="http://schemas.microsoft.com/office/drawing/2014/main" id="{F5D483FD-3856-C126-ED0C-DFFC1A700EA5}"/>
                </a:ext>
              </a:extLst>
            </p:cNvPr>
            <p:cNvSpPr/>
            <p:nvPr/>
          </p:nvSpPr>
          <p:spPr>
            <a:xfrm>
              <a:off x="5736525" y="4153525"/>
              <a:ext cx="121300" cy="105550"/>
            </a:xfrm>
            <a:custGeom>
              <a:avLst/>
              <a:gdLst/>
              <a:ahLst/>
              <a:cxnLst/>
              <a:rect l="l" t="t" r="r" b="b"/>
              <a:pathLst>
                <a:path w="4852" h="4222" extrusionOk="0">
                  <a:moveTo>
                    <a:pt x="1733" y="0"/>
                  </a:moveTo>
                  <a:cubicBezTo>
                    <a:pt x="788" y="0"/>
                    <a:pt x="0" y="788"/>
                    <a:pt x="0" y="1733"/>
                  </a:cubicBezTo>
                  <a:lnTo>
                    <a:pt x="0" y="3875"/>
                  </a:lnTo>
                  <a:cubicBezTo>
                    <a:pt x="0" y="4064"/>
                    <a:pt x="158" y="4222"/>
                    <a:pt x="378" y="4222"/>
                  </a:cubicBezTo>
                  <a:lnTo>
                    <a:pt x="4852" y="4222"/>
                  </a:lnTo>
                  <a:lnTo>
                    <a:pt x="4852" y="2584"/>
                  </a:lnTo>
                  <a:lnTo>
                    <a:pt x="2300" y="0"/>
                  </a:ln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717;p144">
              <a:extLst>
                <a:ext uri="{FF2B5EF4-FFF2-40B4-BE49-F238E27FC236}">
                  <a16:creationId xmlns:a16="http://schemas.microsoft.com/office/drawing/2014/main" id="{9DF0D26D-E40C-1150-30A6-E547A5AD827C}"/>
                </a:ext>
              </a:extLst>
            </p:cNvPr>
            <p:cNvSpPr/>
            <p:nvPr/>
          </p:nvSpPr>
          <p:spPr>
            <a:xfrm>
              <a:off x="5833400" y="4168475"/>
              <a:ext cx="66975" cy="33900"/>
            </a:xfrm>
            <a:custGeom>
              <a:avLst/>
              <a:gdLst/>
              <a:ahLst/>
              <a:cxnLst/>
              <a:rect l="l" t="t" r="r" b="b"/>
              <a:pathLst>
                <a:path w="2679" h="1356" extrusionOk="0">
                  <a:moveTo>
                    <a:pt x="2678" y="1"/>
                  </a:moveTo>
                  <a:lnTo>
                    <a:pt x="2678" y="1"/>
                  </a:lnTo>
                  <a:cubicBezTo>
                    <a:pt x="2458" y="32"/>
                    <a:pt x="2237" y="127"/>
                    <a:pt x="1985" y="127"/>
                  </a:cubicBezTo>
                  <a:lnTo>
                    <a:pt x="662" y="127"/>
                  </a:lnTo>
                  <a:cubicBezTo>
                    <a:pt x="441" y="127"/>
                    <a:pt x="221" y="95"/>
                    <a:pt x="0" y="1"/>
                  </a:cubicBezTo>
                  <a:lnTo>
                    <a:pt x="0" y="1"/>
                  </a:lnTo>
                  <a:lnTo>
                    <a:pt x="1323" y="1355"/>
                  </a:lnTo>
                  <a:lnTo>
                    <a:pt x="2678" y="1"/>
                  </a:ln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7718;p144">
              <a:extLst>
                <a:ext uri="{FF2B5EF4-FFF2-40B4-BE49-F238E27FC236}">
                  <a16:creationId xmlns:a16="http://schemas.microsoft.com/office/drawing/2014/main" id="{489B24DC-E92E-E04E-A98B-DA76EDB8D28F}"/>
                </a:ext>
              </a:extLst>
            </p:cNvPr>
            <p:cNvSpPr/>
            <p:nvPr/>
          </p:nvSpPr>
          <p:spPr>
            <a:xfrm>
              <a:off x="5875925" y="4153525"/>
              <a:ext cx="120525" cy="105550"/>
            </a:xfrm>
            <a:custGeom>
              <a:avLst/>
              <a:gdLst/>
              <a:ahLst/>
              <a:cxnLst/>
              <a:rect l="l" t="t" r="r" b="b"/>
              <a:pathLst>
                <a:path w="4821" h="4222" extrusionOk="0">
                  <a:moveTo>
                    <a:pt x="2426" y="2048"/>
                  </a:moveTo>
                  <a:cubicBezTo>
                    <a:pt x="2615" y="2048"/>
                    <a:pt x="2773" y="2205"/>
                    <a:pt x="2773" y="2426"/>
                  </a:cubicBezTo>
                  <a:cubicBezTo>
                    <a:pt x="2773" y="2615"/>
                    <a:pt x="2615" y="2773"/>
                    <a:pt x="2426" y="2773"/>
                  </a:cubicBezTo>
                  <a:lnTo>
                    <a:pt x="1733" y="2773"/>
                  </a:lnTo>
                  <a:cubicBezTo>
                    <a:pt x="1513" y="2773"/>
                    <a:pt x="1355" y="2615"/>
                    <a:pt x="1355" y="2426"/>
                  </a:cubicBezTo>
                  <a:cubicBezTo>
                    <a:pt x="1355" y="2205"/>
                    <a:pt x="1513" y="2048"/>
                    <a:pt x="1733" y="2048"/>
                  </a:cubicBezTo>
                  <a:close/>
                  <a:moveTo>
                    <a:pt x="2552" y="0"/>
                  </a:moveTo>
                  <a:lnTo>
                    <a:pt x="1" y="2584"/>
                  </a:lnTo>
                  <a:lnTo>
                    <a:pt x="1" y="4222"/>
                  </a:lnTo>
                  <a:lnTo>
                    <a:pt x="4474" y="4222"/>
                  </a:lnTo>
                  <a:cubicBezTo>
                    <a:pt x="4663" y="4222"/>
                    <a:pt x="4821" y="4064"/>
                    <a:pt x="4821" y="3875"/>
                  </a:cubicBezTo>
                  <a:lnTo>
                    <a:pt x="4821" y="1733"/>
                  </a:lnTo>
                  <a:cubicBezTo>
                    <a:pt x="4821" y="788"/>
                    <a:pt x="4033" y="0"/>
                    <a:pt x="3088"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7719;p144">
              <a:extLst>
                <a:ext uri="{FF2B5EF4-FFF2-40B4-BE49-F238E27FC236}">
                  <a16:creationId xmlns:a16="http://schemas.microsoft.com/office/drawing/2014/main" id="{9E37C963-DC96-8468-4FA6-FDC3FAA67DE0}"/>
                </a:ext>
              </a:extLst>
            </p:cNvPr>
            <p:cNvSpPr/>
            <p:nvPr/>
          </p:nvSpPr>
          <p:spPr>
            <a:xfrm>
              <a:off x="5754625" y="3963700"/>
              <a:ext cx="224500" cy="154400"/>
            </a:xfrm>
            <a:custGeom>
              <a:avLst/>
              <a:gdLst/>
              <a:ahLst/>
              <a:cxnLst/>
              <a:rect l="l" t="t" r="r" b="b"/>
              <a:pathLst>
                <a:path w="8980" h="6176" extrusionOk="0">
                  <a:moveTo>
                    <a:pt x="3120" y="1"/>
                  </a:moveTo>
                  <a:cubicBezTo>
                    <a:pt x="1387" y="1"/>
                    <a:pt x="1" y="1418"/>
                    <a:pt x="1" y="3119"/>
                  </a:cubicBezTo>
                  <a:lnTo>
                    <a:pt x="1" y="4506"/>
                  </a:lnTo>
                  <a:cubicBezTo>
                    <a:pt x="1" y="5325"/>
                    <a:pt x="568" y="6018"/>
                    <a:pt x="1355" y="6175"/>
                  </a:cubicBezTo>
                  <a:lnTo>
                    <a:pt x="1355" y="2773"/>
                  </a:lnTo>
                  <a:lnTo>
                    <a:pt x="1009" y="2773"/>
                  </a:lnTo>
                  <a:cubicBezTo>
                    <a:pt x="914" y="2773"/>
                    <a:pt x="820" y="2804"/>
                    <a:pt x="694" y="2804"/>
                  </a:cubicBezTo>
                  <a:cubicBezTo>
                    <a:pt x="851" y="1607"/>
                    <a:pt x="1860" y="662"/>
                    <a:pt x="3120" y="662"/>
                  </a:cubicBezTo>
                  <a:lnTo>
                    <a:pt x="5861" y="662"/>
                  </a:lnTo>
                  <a:cubicBezTo>
                    <a:pt x="7089" y="662"/>
                    <a:pt x="8098" y="1607"/>
                    <a:pt x="8255" y="2804"/>
                  </a:cubicBezTo>
                  <a:cubicBezTo>
                    <a:pt x="8161" y="2773"/>
                    <a:pt x="8066" y="2773"/>
                    <a:pt x="7940" y="2773"/>
                  </a:cubicBezTo>
                  <a:lnTo>
                    <a:pt x="7593" y="2773"/>
                  </a:lnTo>
                  <a:lnTo>
                    <a:pt x="7593" y="6175"/>
                  </a:lnTo>
                  <a:cubicBezTo>
                    <a:pt x="8381" y="6018"/>
                    <a:pt x="8980" y="5325"/>
                    <a:pt x="8980" y="4506"/>
                  </a:cubicBezTo>
                  <a:lnTo>
                    <a:pt x="8980" y="3119"/>
                  </a:lnTo>
                  <a:cubicBezTo>
                    <a:pt x="8980" y="1387"/>
                    <a:pt x="7562" y="1"/>
                    <a:pt x="5861"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7720;p144">
              <a:extLst>
                <a:ext uri="{FF2B5EF4-FFF2-40B4-BE49-F238E27FC236}">
                  <a16:creationId xmlns:a16="http://schemas.microsoft.com/office/drawing/2014/main" id="{89C1BFA4-5BBF-A023-FA56-91B0637EDB9E}"/>
                </a:ext>
              </a:extLst>
            </p:cNvPr>
            <p:cNvSpPr/>
            <p:nvPr/>
          </p:nvSpPr>
          <p:spPr>
            <a:xfrm>
              <a:off x="5806625" y="3998350"/>
              <a:ext cx="69325" cy="52025"/>
            </a:xfrm>
            <a:custGeom>
              <a:avLst/>
              <a:gdLst/>
              <a:ahLst/>
              <a:cxnLst/>
              <a:rect l="l" t="t" r="r" b="b"/>
              <a:pathLst>
                <a:path w="2773" h="2081" extrusionOk="0">
                  <a:moveTo>
                    <a:pt x="1733" y="1"/>
                  </a:moveTo>
                  <a:cubicBezTo>
                    <a:pt x="788" y="1"/>
                    <a:pt x="0" y="788"/>
                    <a:pt x="0" y="1733"/>
                  </a:cubicBezTo>
                  <a:lnTo>
                    <a:pt x="0" y="2080"/>
                  </a:lnTo>
                  <a:lnTo>
                    <a:pt x="1733" y="2080"/>
                  </a:lnTo>
                  <a:cubicBezTo>
                    <a:pt x="2300" y="2049"/>
                    <a:pt x="2773" y="1607"/>
                    <a:pt x="2773" y="1009"/>
                  </a:cubicBezTo>
                  <a:lnTo>
                    <a:pt x="2773" y="1"/>
                  </a:ln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7721;p144">
              <a:extLst>
                <a:ext uri="{FF2B5EF4-FFF2-40B4-BE49-F238E27FC236}">
                  <a16:creationId xmlns:a16="http://schemas.microsoft.com/office/drawing/2014/main" id="{CCB05055-8417-EA04-4E12-C3412D39D929}"/>
                </a:ext>
              </a:extLst>
            </p:cNvPr>
            <p:cNvSpPr/>
            <p:nvPr/>
          </p:nvSpPr>
          <p:spPr>
            <a:xfrm>
              <a:off x="5893250" y="3999150"/>
              <a:ext cx="34675" cy="51225"/>
            </a:xfrm>
            <a:custGeom>
              <a:avLst/>
              <a:gdLst/>
              <a:ahLst/>
              <a:cxnLst/>
              <a:rect l="l" t="t" r="r" b="b"/>
              <a:pathLst>
                <a:path w="1387" h="2049" extrusionOk="0">
                  <a:moveTo>
                    <a:pt x="1" y="0"/>
                  </a:moveTo>
                  <a:lnTo>
                    <a:pt x="1" y="1040"/>
                  </a:lnTo>
                  <a:cubicBezTo>
                    <a:pt x="1" y="1607"/>
                    <a:pt x="473" y="2048"/>
                    <a:pt x="1040" y="2048"/>
                  </a:cubicBezTo>
                  <a:lnTo>
                    <a:pt x="1387" y="2048"/>
                  </a:lnTo>
                  <a:lnTo>
                    <a:pt x="1387" y="1701"/>
                  </a:lnTo>
                  <a:cubicBezTo>
                    <a:pt x="1387" y="882"/>
                    <a:pt x="788" y="158"/>
                    <a:pt x="1"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7722;p144">
              <a:extLst>
                <a:ext uri="{FF2B5EF4-FFF2-40B4-BE49-F238E27FC236}">
                  <a16:creationId xmlns:a16="http://schemas.microsoft.com/office/drawing/2014/main" id="{79D348B8-2787-A4C1-EDE4-85FFCF57360C}"/>
                </a:ext>
              </a:extLst>
            </p:cNvPr>
            <p:cNvSpPr/>
            <p:nvPr/>
          </p:nvSpPr>
          <p:spPr>
            <a:xfrm>
              <a:off x="5806625" y="4049550"/>
              <a:ext cx="121300" cy="104000"/>
            </a:xfrm>
            <a:custGeom>
              <a:avLst/>
              <a:gdLst/>
              <a:ahLst/>
              <a:cxnLst/>
              <a:rect l="l" t="t" r="r" b="b"/>
              <a:pathLst>
                <a:path w="4852" h="4160" extrusionOk="0">
                  <a:moveTo>
                    <a:pt x="3119" y="1"/>
                  </a:moveTo>
                  <a:cubicBezTo>
                    <a:pt x="2804" y="442"/>
                    <a:pt x="2300" y="694"/>
                    <a:pt x="1733" y="694"/>
                  </a:cubicBezTo>
                  <a:lnTo>
                    <a:pt x="0" y="694"/>
                  </a:lnTo>
                  <a:lnTo>
                    <a:pt x="0" y="2426"/>
                  </a:lnTo>
                  <a:cubicBezTo>
                    <a:pt x="0" y="3372"/>
                    <a:pt x="788" y="4159"/>
                    <a:pt x="1733" y="4159"/>
                  </a:cubicBezTo>
                  <a:lnTo>
                    <a:pt x="3119" y="4159"/>
                  </a:lnTo>
                  <a:cubicBezTo>
                    <a:pt x="4064" y="4159"/>
                    <a:pt x="4852" y="3372"/>
                    <a:pt x="4852" y="2426"/>
                  </a:cubicBezTo>
                  <a:lnTo>
                    <a:pt x="4852" y="694"/>
                  </a:lnTo>
                  <a:lnTo>
                    <a:pt x="4505" y="694"/>
                  </a:lnTo>
                  <a:cubicBezTo>
                    <a:pt x="3938" y="694"/>
                    <a:pt x="3434" y="442"/>
                    <a:pt x="3119"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7669;p144">
            <a:extLst>
              <a:ext uri="{FF2B5EF4-FFF2-40B4-BE49-F238E27FC236}">
                <a16:creationId xmlns:a16="http://schemas.microsoft.com/office/drawing/2014/main" id="{3696C173-4AE5-3C14-CF78-125D69583D5D}"/>
              </a:ext>
            </a:extLst>
          </p:cNvPr>
          <p:cNvGrpSpPr/>
          <p:nvPr/>
        </p:nvGrpSpPr>
        <p:grpSpPr>
          <a:xfrm>
            <a:off x="1686136" y="3542917"/>
            <a:ext cx="350079" cy="350079"/>
            <a:chOff x="2037825" y="3254050"/>
            <a:chExt cx="296175" cy="296175"/>
          </a:xfrm>
          <a:noFill/>
        </p:grpSpPr>
        <p:sp>
          <p:nvSpPr>
            <p:cNvPr id="38" name="Google Shape;7670;p144">
              <a:extLst>
                <a:ext uri="{FF2B5EF4-FFF2-40B4-BE49-F238E27FC236}">
                  <a16:creationId xmlns:a16="http://schemas.microsoft.com/office/drawing/2014/main" id="{548BD597-7081-6198-A91D-D21EB9B1C942}"/>
                </a:ext>
              </a:extLst>
            </p:cNvPr>
            <p:cNvSpPr/>
            <p:nvPr/>
          </p:nvSpPr>
          <p:spPr>
            <a:xfrm>
              <a:off x="2063825" y="3254050"/>
              <a:ext cx="86675" cy="86675"/>
            </a:xfrm>
            <a:custGeom>
              <a:avLst/>
              <a:gdLst/>
              <a:ahLst/>
              <a:cxnLst/>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7671;p144">
              <a:extLst>
                <a:ext uri="{FF2B5EF4-FFF2-40B4-BE49-F238E27FC236}">
                  <a16:creationId xmlns:a16="http://schemas.microsoft.com/office/drawing/2014/main" id="{C90B7E37-F276-2224-EE2A-3769BCBC2870}"/>
                </a:ext>
              </a:extLst>
            </p:cNvPr>
            <p:cNvSpPr/>
            <p:nvPr/>
          </p:nvSpPr>
          <p:spPr>
            <a:xfrm>
              <a:off x="2178025" y="3289500"/>
              <a:ext cx="104000" cy="67950"/>
            </a:xfrm>
            <a:custGeom>
              <a:avLst/>
              <a:gdLst/>
              <a:ahLst/>
              <a:cxnLst/>
              <a:rect l="l" t="t" r="r" b="b"/>
              <a:pathLst>
                <a:path w="4160" h="2718" extrusionOk="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7672;p144">
              <a:extLst>
                <a:ext uri="{FF2B5EF4-FFF2-40B4-BE49-F238E27FC236}">
                  <a16:creationId xmlns:a16="http://schemas.microsoft.com/office/drawing/2014/main" id="{B0D76F14-6392-4383-3270-7531E4C264D0}"/>
                </a:ext>
              </a:extLst>
            </p:cNvPr>
            <p:cNvSpPr/>
            <p:nvPr/>
          </p:nvSpPr>
          <p:spPr>
            <a:xfrm>
              <a:off x="2070125" y="3444225"/>
              <a:ext cx="106350" cy="69075"/>
            </a:xfrm>
            <a:custGeom>
              <a:avLst/>
              <a:gdLst/>
              <a:ahLst/>
              <a:cxnLst/>
              <a:rect l="l" t="t" r="r" b="b"/>
              <a:pathLst>
                <a:path w="4254" h="2763" extrusionOk="0">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7673;p144">
              <a:extLst>
                <a:ext uri="{FF2B5EF4-FFF2-40B4-BE49-F238E27FC236}">
                  <a16:creationId xmlns:a16="http://schemas.microsoft.com/office/drawing/2014/main" id="{D481BFBF-2E75-1496-649A-B560813FDB25}"/>
                </a:ext>
              </a:extLst>
            </p:cNvPr>
            <p:cNvSpPr/>
            <p:nvPr/>
          </p:nvSpPr>
          <p:spPr>
            <a:xfrm>
              <a:off x="2219775" y="3375350"/>
              <a:ext cx="89025" cy="85875"/>
            </a:xfrm>
            <a:custGeom>
              <a:avLst/>
              <a:gdLst/>
              <a:ahLst/>
              <a:cxnLst/>
              <a:rect l="l" t="t" r="r" b="b"/>
              <a:pathLst>
                <a:path w="3561"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674;p144">
              <a:extLst>
                <a:ext uri="{FF2B5EF4-FFF2-40B4-BE49-F238E27FC236}">
                  <a16:creationId xmlns:a16="http://schemas.microsoft.com/office/drawing/2014/main" id="{1CD27602-00E0-01EE-CD74-4A7602C2CD96}"/>
                </a:ext>
              </a:extLst>
            </p:cNvPr>
            <p:cNvSpPr/>
            <p:nvPr/>
          </p:nvSpPr>
          <p:spPr>
            <a:xfrm>
              <a:off x="2037825" y="3339125"/>
              <a:ext cx="138650" cy="88225"/>
            </a:xfrm>
            <a:custGeom>
              <a:avLst/>
              <a:gdLst/>
              <a:ahLst/>
              <a:cxnLst/>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7675;p144">
              <a:extLst>
                <a:ext uri="{FF2B5EF4-FFF2-40B4-BE49-F238E27FC236}">
                  <a16:creationId xmlns:a16="http://schemas.microsoft.com/office/drawing/2014/main" id="{1EADC81D-84D4-9320-39A9-C850CDC81379}"/>
                </a:ext>
              </a:extLst>
            </p:cNvPr>
            <p:cNvSpPr/>
            <p:nvPr/>
          </p:nvSpPr>
          <p:spPr>
            <a:xfrm>
              <a:off x="2193775" y="3460400"/>
              <a:ext cx="140225" cy="89825"/>
            </a:xfrm>
            <a:custGeom>
              <a:avLst/>
              <a:gdLst/>
              <a:ahLst/>
              <a:cxnLst/>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Right Triangle 45">
            <a:extLst>
              <a:ext uri="{FF2B5EF4-FFF2-40B4-BE49-F238E27FC236}">
                <a16:creationId xmlns:a16="http://schemas.microsoft.com/office/drawing/2014/main" id="{82BF7644-A327-F4C2-4A35-9FDE324B4E37}"/>
              </a:ext>
            </a:extLst>
          </p:cNvPr>
          <p:cNvSpPr/>
          <p:nvPr/>
        </p:nvSpPr>
        <p:spPr>
          <a:xfrm>
            <a:off x="4059648" y="3440040"/>
            <a:ext cx="4703352" cy="736973"/>
          </a:xfrm>
          <a:prstGeom prst="rtTriangle">
            <a:avLst/>
          </a:prstGeom>
          <a:solidFill>
            <a:schemeClr val="accent1">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247606C2-C258-637C-D7BE-A9E84E8304CD}"/>
              </a:ext>
            </a:extLst>
          </p:cNvPr>
          <p:cNvSpPr/>
          <p:nvPr/>
        </p:nvSpPr>
        <p:spPr>
          <a:xfrm>
            <a:off x="4235641" y="4222374"/>
            <a:ext cx="989373" cy="276999"/>
          </a:xfrm>
          <a:prstGeom prst="rect">
            <a:avLst/>
          </a:prstGeom>
          <a:noFill/>
        </p:spPr>
        <p:txBody>
          <a:bodyPr wrap="none" lIns="91440" tIns="45720" rIns="91440" bIns="45720">
            <a:spAutoFit/>
          </a:bodyPr>
          <a:lstStyle/>
          <a:p>
            <a:r>
              <a:rPr lang="en-US" sz="1200" b="1" i="1" dirty="0">
                <a:ln w="0"/>
                <a:solidFill>
                  <a:schemeClr val="tx1"/>
                </a:solidFill>
                <a:latin typeface="Lora" pitchFamily="2" charset="0"/>
              </a:rPr>
              <a:t>Attribution</a:t>
            </a:r>
            <a:endParaRPr lang="en-US" sz="1200" b="1" i="1" cap="none" spc="0" dirty="0">
              <a:ln w="0"/>
              <a:solidFill>
                <a:schemeClr val="tx1"/>
              </a:solidFill>
              <a:latin typeface="Lora" pitchFamily="2" charset="0"/>
            </a:endParaRPr>
          </a:p>
        </p:txBody>
      </p:sp>
      <p:sp>
        <p:nvSpPr>
          <p:cNvPr id="48" name="Rectangle 47">
            <a:extLst>
              <a:ext uri="{FF2B5EF4-FFF2-40B4-BE49-F238E27FC236}">
                <a16:creationId xmlns:a16="http://schemas.microsoft.com/office/drawing/2014/main" id="{41080B6F-F357-A3D3-03F3-BAB68581E764}"/>
              </a:ext>
            </a:extLst>
          </p:cNvPr>
          <p:cNvSpPr/>
          <p:nvPr/>
        </p:nvSpPr>
        <p:spPr>
          <a:xfrm>
            <a:off x="7312800" y="4222373"/>
            <a:ext cx="1104790" cy="276999"/>
          </a:xfrm>
          <a:prstGeom prst="rect">
            <a:avLst/>
          </a:prstGeom>
          <a:noFill/>
        </p:spPr>
        <p:txBody>
          <a:bodyPr wrap="none" lIns="91440" tIns="45720" rIns="91440" bIns="45720">
            <a:spAutoFit/>
          </a:bodyPr>
          <a:lstStyle/>
          <a:p>
            <a:r>
              <a:rPr lang="en-US" sz="1200" b="1" i="1" cap="none" spc="0" dirty="0">
                <a:ln w="0"/>
                <a:solidFill>
                  <a:schemeClr val="tx1"/>
                </a:solidFill>
                <a:latin typeface="Lora" pitchFamily="2" charset="0"/>
              </a:rPr>
              <a:t>Contribution</a:t>
            </a:r>
          </a:p>
        </p:txBody>
      </p:sp>
      <p:grpSp>
        <p:nvGrpSpPr>
          <p:cNvPr id="49" name="Google Shape;9370;p148">
            <a:extLst>
              <a:ext uri="{FF2B5EF4-FFF2-40B4-BE49-F238E27FC236}">
                <a16:creationId xmlns:a16="http://schemas.microsoft.com/office/drawing/2014/main" id="{9770269B-9DEE-7BFE-4047-6D3AE53DB9AC}"/>
              </a:ext>
            </a:extLst>
          </p:cNvPr>
          <p:cNvGrpSpPr/>
          <p:nvPr/>
        </p:nvGrpSpPr>
        <p:grpSpPr>
          <a:xfrm>
            <a:off x="1654524" y="4079348"/>
            <a:ext cx="420811" cy="418507"/>
            <a:chOff x="-5971525" y="3273750"/>
            <a:chExt cx="292250" cy="290650"/>
          </a:xfrm>
          <a:noFill/>
        </p:grpSpPr>
        <p:sp>
          <p:nvSpPr>
            <p:cNvPr id="50" name="Google Shape;9371;p148">
              <a:extLst>
                <a:ext uri="{FF2B5EF4-FFF2-40B4-BE49-F238E27FC236}">
                  <a16:creationId xmlns:a16="http://schemas.microsoft.com/office/drawing/2014/main" id="{3FC0BF47-42E4-591C-6575-16F2A0077161}"/>
                </a:ext>
              </a:extLst>
            </p:cNvPr>
            <p:cNvSpPr/>
            <p:nvPr/>
          </p:nvSpPr>
          <p:spPr>
            <a:xfrm>
              <a:off x="-5868325" y="3273750"/>
              <a:ext cx="85075" cy="84300"/>
            </a:xfrm>
            <a:custGeom>
              <a:avLst/>
              <a:gdLst/>
              <a:ahLst/>
              <a:cxnLst/>
              <a:rect l="l" t="t" r="r" b="b"/>
              <a:pathLst>
                <a:path w="3403" h="3372" extrusionOk="0">
                  <a:moveTo>
                    <a:pt x="1701" y="0"/>
                  </a:moveTo>
                  <a:cubicBezTo>
                    <a:pt x="788" y="0"/>
                    <a:pt x="0" y="756"/>
                    <a:pt x="0" y="1702"/>
                  </a:cubicBezTo>
                  <a:cubicBezTo>
                    <a:pt x="0" y="2615"/>
                    <a:pt x="788" y="3371"/>
                    <a:pt x="1701" y="3371"/>
                  </a:cubicBezTo>
                  <a:cubicBezTo>
                    <a:pt x="2646" y="3371"/>
                    <a:pt x="3403" y="2615"/>
                    <a:pt x="3403" y="1702"/>
                  </a:cubicBezTo>
                  <a:cubicBezTo>
                    <a:pt x="3403" y="756"/>
                    <a:pt x="2646" y="0"/>
                    <a:pt x="1701"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9372;p148">
              <a:extLst>
                <a:ext uri="{FF2B5EF4-FFF2-40B4-BE49-F238E27FC236}">
                  <a16:creationId xmlns:a16="http://schemas.microsoft.com/office/drawing/2014/main" id="{62D43326-432C-4B29-A629-BACC49F72DDD}"/>
                </a:ext>
              </a:extLst>
            </p:cNvPr>
            <p:cNvSpPr/>
            <p:nvPr/>
          </p:nvSpPr>
          <p:spPr>
            <a:xfrm>
              <a:off x="-5971525" y="3308400"/>
              <a:ext cx="292250" cy="256000"/>
            </a:xfrm>
            <a:custGeom>
              <a:avLst/>
              <a:gdLst/>
              <a:ahLst/>
              <a:cxnLst/>
              <a:rect l="l" t="t" r="r" b="b"/>
              <a:pathLst>
                <a:path w="11690" h="10240" extrusionOk="0">
                  <a:moveTo>
                    <a:pt x="2049" y="1"/>
                  </a:moveTo>
                  <a:cubicBezTo>
                    <a:pt x="1324" y="1"/>
                    <a:pt x="694" y="599"/>
                    <a:pt x="694" y="1355"/>
                  </a:cubicBezTo>
                  <a:cubicBezTo>
                    <a:pt x="694" y="1733"/>
                    <a:pt x="852" y="2080"/>
                    <a:pt x="1072" y="2300"/>
                  </a:cubicBezTo>
                  <a:cubicBezTo>
                    <a:pt x="442" y="2647"/>
                    <a:pt x="1" y="3340"/>
                    <a:pt x="1" y="4096"/>
                  </a:cubicBezTo>
                  <a:lnTo>
                    <a:pt x="1" y="5766"/>
                  </a:lnTo>
                  <a:cubicBezTo>
                    <a:pt x="1" y="6207"/>
                    <a:pt x="284" y="6617"/>
                    <a:pt x="694" y="6774"/>
                  </a:cubicBezTo>
                  <a:lnTo>
                    <a:pt x="694" y="8538"/>
                  </a:lnTo>
                  <a:cubicBezTo>
                    <a:pt x="694" y="9074"/>
                    <a:pt x="1167" y="9546"/>
                    <a:pt x="1702" y="9546"/>
                  </a:cubicBezTo>
                  <a:lnTo>
                    <a:pt x="2364" y="9546"/>
                  </a:lnTo>
                  <a:cubicBezTo>
                    <a:pt x="2931" y="9546"/>
                    <a:pt x="3403" y="9074"/>
                    <a:pt x="3403" y="8538"/>
                  </a:cubicBezTo>
                  <a:lnTo>
                    <a:pt x="3403" y="6774"/>
                  </a:lnTo>
                  <a:cubicBezTo>
                    <a:pt x="3529" y="6711"/>
                    <a:pt x="3624" y="6648"/>
                    <a:pt x="3750" y="6522"/>
                  </a:cubicBezTo>
                  <a:cubicBezTo>
                    <a:pt x="3876" y="6585"/>
                    <a:pt x="3939" y="6680"/>
                    <a:pt x="4097" y="6774"/>
                  </a:cubicBezTo>
                  <a:lnTo>
                    <a:pt x="4097" y="9200"/>
                  </a:lnTo>
                  <a:cubicBezTo>
                    <a:pt x="4097" y="9735"/>
                    <a:pt x="4569" y="10240"/>
                    <a:pt x="5136" y="10240"/>
                  </a:cubicBezTo>
                  <a:lnTo>
                    <a:pt x="6522" y="10240"/>
                  </a:lnTo>
                  <a:cubicBezTo>
                    <a:pt x="7058" y="10240"/>
                    <a:pt x="7562" y="9767"/>
                    <a:pt x="7562" y="9200"/>
                  </a:cubicBezTo>
                  <a:lnTo>
                    <a:pt x="7562" y="6774"/>
                  </a:lnTo>
                  <a:cubicBezTo>
                    <a:pt x="7688" y="6711"/>
                    <a:pt x="7814" y="6648"/>
                    <a:pt x="7940" y="6522"/>
                  </a:cubicBezTo>
                  <a:cubicBezTo>
                    <a:pt x="8035" y="6585"/>
                    <a:pt x="8129" y="6680"/>
                    <a:pt x="8287" y="6774"/>
                  </a:cubicBezTo>
                  <a:lnTo>
                    <a:pt x="8287" y="8538"/>
                  </a:lnTo>
                  <a:cubicBezTo>
                    <a:pt x="8287" y="9074"/>
                    <a:pt x="8759" y="9546"/>
                    <a:pt x="9295" y="9546"/>
                  </a:cubicBezTo>
                  <a:lnTo>
                    <a:pt x="9988" y="9546"/>
                  </a:lnTo>
                  <a:cubicBezTo>
                    <a:pt x="10524" y="9546"/>
                    <a:pt x="10996" y="9074"/>
                    <a:pt x="10996" y="8538"/>
                  </a:cubicBezTo>
                  <a:lnTo>
                    <a:pt x="10996" y="6774"/>
                  </a:lnTo>
                  <a:cubicBezTo>
                    <a:pt x="11406" y="6617"/>
                    <a:pt x="11658" y="6238"/>
                    <a:pt x="11658" y="5766"/>
                  </a:cubicBezTo>
                  <a:lnTo>
                    <a:pt x="11658" y="4096"/>
                  </a:lnTo>
                  <a:cubicBezTo>
                    <a:pt x="11689" y="3340"/>
                    <a:pt x="11280" y="2678"/>
                    <a:pt x="10650" y="2300"/>
                  </a:cubicBezTo>
                  <a:cubicBezTo>
                    <a:pt x="10870" y="2080"/>
                    <a:pt x="11028" y="1733"/>
                    <a:pt x="11028" y="1355"/>
                  </a:cubicBezTo>
                  <a:cubicBezTo>
                    <a:pt x="11028" y="599"/>
                    <a:pt x="10398" y="1"/>
                    <a:pt x="9641" y="1"/>
                  </a:cubicBezTo>
                  <a:cubicBezTo>
                    <a:pt x="8917" y="1"/>
                    <a:pt x="8287" y="599"/>
                    <a:pt x="8287" y="1355"/>
                  </a:cubicBezTo>
                  <a:cubicBezTo>
                    <a:pt x="8287" y="1733"/>
                    <a:pt x="8444" y="2080"/>
                    <a:pt x="8665" y="2300"/>
                  </a:cubicBezTo>
                  <a:cubicBezTo>
                    <a:pt x="8444" y="2426"/>
                    <a:pt x="8224" y="2584"/>
                    <a:pt x="8066" y="2773"/>
                  </a:cubicBezTo>
                  <a:cubicBezTo>
                    <a:pt x="7972" y="2521"/>
                    <a:pt x="7751" y="2237"/>
                    <a:pt x="7562" y="2017"/>
                  </a:cubicBezTo>
                  <a:cubicBezTo>
                    <a:pt x="7216" y="2395"/>
                    <a:pt x="6743" y="2584"/>
                    <a:pt x="6239" y="2647"/>
                  </a:cubicBezTo>
                  <a:lnTo>
                    <a:pt x="6239" y="4380"/>
                  </a:lnTo>
                  <a:cubicBezTo>
                    <a:pt x="6239" y="4604"/>
                    <a:pt x="6043" y="4722"/>
                    <a:pt x="5851" y="4722"/>
                  </a:cubicBezTo>
                  <a:cubicBezTo>
                    <a:pt x="5665" y="4722"/>
                    <a:pt x="5483" y="4612"/>
                    <a:pt x="5483" y="4380"/>
                  </a:cubicBezTo>
                  <a:lnTo>
                    <a:pt x="5483" y="2647"/>
                  </a:lnTo>
                  <a:cubicBezTo>
                    <a:pt x="4979" y="2584"/>
                    <a:pt x="4506" y="2332"/>
                    <a:pt x="4160" y="2017"/>
                  </a:cubicBezTo>
                  <a:cubicBezTo>
                    <a:pt x="3908" y="2237"/>
                    <a:pt x="3750" y="2521"/>
                    <a:pt x="3624" y="2773"/>
                  </a:cubicBezTo>
                  <a:cubicBezTo>
                    <a:pt x="3466" y="2584"/>
                    <a:pt x="3277" y="2426"/>
                    <a:pt x="3057" y="2300"/>
                  </a:cubicBezTo>
                  <a:cubicBezTo>
                    <a:pt x="3277" y="2080"/>
                    <a:pt x="3435" y="1733"/>
                    <a:pt x="3435" y="1355"/>
                  </a:cubicBezTo>
                  <a:cubicBezTo>
                    <a:pt x="3435" y="599"/>
                    <a:pt x="2805" y="1"/>
                    <a:pt x="2049"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6940;p143">
            <a:extLst>
              <a:ext uri="{FF2B5EF4-FFF2-40B4-BE49-F238E27FC236}">
                <a16:creationId xmlns:a16="http://schemas.microsoft.com/office/drawing/2014/main" id="{C0688D5F-A35D-76A8-2127-ED1D7AF2A65B}"/>
              </a:ext>
            </a:extLst>
          </p:cNvPr>
          <p:cNvGrpSpPr/>
          <p:nvPr/>
        </p:nvGrpSpPr>
        <p:grpSpPr>
          <a:xfrm>
            <a:off x="2909779" y="3740905"/>
            <a:ext cx="514484" cy="464105"/>
            <a:chOff x="-40378075" y="3267450"/>
            <a:chExt cx="317425" cy="289075"/>
          </a:xfrm>
          <a:noFill/>
        </p:grpSpPr>
        <p:sp>
          <p:nvSpPr>
            <p:cNvPr id="53" name="Google Shape;6941;p143">
              <a:extLst>
                <a:ext uri="{FF2B5EF4-FFF2-40B4-BE49-F238E27FC236}">
                  <a16:creationId xmlns:a16="http://schemas.microsoft.com/office/drawing/2014/main" id="{2B4065FC-6EF0-4589-9BC0-EA621BEC3B99}"/>
                </a:ext>
              </a:extLst>
            </p:cNvPr>
            <p:cNvSpPr/>
            <p:nvPr/>
          </p:nvSpPr>
          <p:spPr>
            <a:xfrm>
              <a:off x="-40218975" y="3308400"/>
              <a:ext cx="158325" cy="248125"/>
            </a:xfrm>
            <a:custGeom>
              <a:avLst/>
              <a:gdLst/>
              <a:ahLst/>
              <a:cxnLst/>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942;p143">
              <a:extLst>
                <a:ext uri="{FF2B5EF4-FFF2-40B4-BE49-F238E27FC236}">
                  <a16:creationId xmlns:a16="http://schemas.microsoft.com/office/drawing/2014/main" id="{F3A66EC0-C636-0185-AA85-1597716D8725}"/>
                </a:ext>
              </a:extLst>
            </p:cNvPr>
            <p:cNvSpPr/>
            <p:nvPr/>
          </p:nvSpPr>
          <p:spPr>
            <a:xfrm>
              <a:off x="-40316650" y="3267450"/>
              <a:ext cx="86675" cy="257575"/>
            </a:xfrm>
            <a:custGeom>
              <a:avLst/>
              <a:gdLst/>
              <a:ahLst/>
              <a:cxnLst/>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943;p143">
              <a:extLst>
                <a:ext uri="{FF2B5EF4-FFF2-40B4-BE49-F238E27FC236}">
                  <a16:creationId xmlns:a16="http://schemas.microsoft.com/office/drawing/2014/main" id="{705120B5-6329-86DB-89C5-FEAD1A94867E}"/>
                </a:ext>
              </a:extLst>
            </p:cNvPr>
            <p:cNvSpPr/>
            <p:nvPr/>
          </p:nvSpPr>
          <p:spPr>
            <a:xfrm>
              <a:off x="-40209525" y="3267450"/>
              <a:ext cx="86650" cy="257575"/>
            </a:xfrm>
            <a:custGeom>
              <a:avLst/>
              <a:gdLst/>
              <a:ahLst/>
              <a:cxnLst/>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944;p143">
              <a:extLst>
                <a:ext uri="{FF2B5EF4-FFF2-40B4-BE49-F238E27FC236}">
                  <a16:creationId xmlns:a16="http://schemas.microsoft.com/office/drawing/2014/main" id="{C40E5B9A-AD2C-78DD-F111-5EEFB2A9BD6A}"/>
                </a:ext>
              </a:extLst>
            </p:cNvPr>
            <p:cNvSpPr/>
            <p:nvPr/>
          </p:nvSpPr>
          <p:spPr>
            <a:xfrm>
              <a:off x="-40378075" y="3308400"/>
              <a:ext cx="157550" cy="248125"/>
            </a:xfrm>
            <a:custGeom>
              <a:avLst/>
              <a:gdLst/>
              <a:ahLst/>
              <a:cxnLst/>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58935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4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423925C-ED85-7F74-795F-306CF131B8EA}"/>
              </a:ext>
            </a:extLst>
          </p:cNvPr>
          <p:cNvSpPr>
            <a:spLocks noGrp="1"/>
          </p:cNvSpPr>
          <p:nvPr>
            <p:ph type="subTitle" idx="1"/>
          </p:nvPr>
        </p:nvSpPr>
        <p:spPr>
          <a:xfrm>
            <a:off x="1932245" y="2753577"/>
            <a:ext cx="6520927" cy="784800"/>
          </a:xfrm>
        </p:spPr>
        <p:txBody>
          <a:bodyPr/>
          <a:lstStyle/>
          <a:p>
            <a:r>
              <a:rPr lang="en-US" i="1" dirty="0">
                <a:latin typeface="Lora" pitchFamily="2" charset="0"/>
              </a:rPr>
              <a:t>Employment Supports for Individuals Impacted by the Criminal Legal System</a:t>
            </a:r>
          </a:p>
        </p:txBody>
      </p:sp>
      <p:sp>
        <p:nvSpPr>
          <p:cNvPr id="3" name="Title 2">
            <a:extLst>
              <a:ext uri="{FF2B5EF4-FFF2-40B4-BE49-F238E27FC236}">
                <a16:creationId xmlns:a16="http://schemas.microsoft.com/office/drawing/2014/main" id="{5BD9451B-9232-BC8C-C445-EB6A168E29B2}"/>
              </a:ext>
            </a:extLst>
          </p:cNvPr>
          <p:cNvSpPr>
            <a:spLocks noGrp="1"/>
          </p:cNvSpPr>
          <p:nvPr>
            <p:ph type="ctrTitle"/>
          </p:nvPr>
        </p:nvSpPr>
        <p:spPr>
          <a:xfrm>
            <a:off x="2022225" y="2195945"/>
            <a:ext cx="3787800" cy="657377"/>
          </a:xfrm>
        </p:spPr>
        <p:txBody>
          <a:bodyPr/>
          <a:lstStyle/>
          <a:p>
            <a:r>
              <a:rPr lang="en-US" dirty="0"/>
              <a:t>Customization </a:t>
            </a:r>
          </a:p>
        </p:txBody>
      </p:sp>
      <p:sp>
        <p:nvSpPr>
          <p:cNvPr id="4" name="Slide Number Placeholder 3">
            <a:extLst>
              <a:ext uri="{FF2B5EF4-FFF2-40B4-BE49-F238E27FC236}">
                <a16:creationId xmlns:a16="http://schemas.microsoft.com/office/drawing/2014/main" id="{3C46710B-A385-BF9F-87D0-8B1A68BF12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2589665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4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22DC2-EF08-2726-3A72-216B4AF58277}"/>
              </a:ext>
            </a:extLst>
          </p:cNvPr>
          <p:cNvSpPr>
            <a:spLocks noGrp="1"/>
          </p:cNvSpPr>
          <p:nvPr>
            <p:ph type="title"/>
          </p:nvPr>
        </p:nvSpPr>
        <p:spPr>
          <a:xfrm>
            <a:off x="1381250" y="751367"/>
            <a:ext cx="4062620" cy="785907"/>
          </a:xfrm>
        </p:spPr>
        <p:txBody>
          <a:bodyPr/>
          <a:lstStyle/>
          <a:p>
            <a:r>
              <a:rPr lang="en-US" dirty="0"/>
              <a:t>8 + 1 Core Needs for Successful Reentry</a:t>
            </a:r>
          </a:p>
        </p:txBody>
      </p:sp>
      <p:sp>
        <p:nvSpPr>
          <p:cNvPr id="3" name="Slide Number Placeholder 2">
            <a:extLst>
              <a:ext uri="{FF2B5EF4-FFF2-40B4-BE49-F238E27FC236}">
                <a16:creationId xmlns:a16="http://schemas.microsoft.com/office/drawing/2014/main" id="{2A0FEA2F-9F6B-0861-DB18-0A216F6420C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pic>
        <p:nvPicPr>
          <p:cNvPr id="4" name="Picture 3">
            <a:extLst>
              <a:ext uri="{FF2B5EF4-FFF2-40B4-BE49-F238E27FC236}">
                <a16:creationId xmlns:a16="http://schemas.microsoft.com/office/drawing/2014/main" id="{798DA91D-3806-55CD-C3F3-EC2F1DDEF7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0487" y="1842976"/>
            <a:ext cx="5801084" cy="27857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5" name="Google Shape;6663;p142">
            <a:extLst>
              <a:ext uri="{FF2B5EF4-FFF2-40B4-BE49-F238E27FC236}">
                <a16:creationId xmlns:a16="http://schemas.microsoft.com/office/drawing/2014/main" id="{5DFD1684-8843-6259-195B-297F87484A98}"/>
              </a:ext>
            </a:extLst>
          </p:cNvPr>
          <p:cNvGrpSpPr/>
          <p:nvPr/>
        </p:nvGrpSpPr>
        <p:grpSpPr>
          <a:xfrm>
            <a:off x="8276886" y="2759276"/>
            <a:ext cx="278296" cy="339253"/>
            <a:chOff x="3907325" y="2620775"/>
            <a:chExt cx="395250" cy="481825"/>
          </a:xfrm>
          <a:noFill/>
        </p:grpSpPr>
        <p:sp>
          <p:nvSpPr>
            <p:cNvPr id="6" name="Google Shape;6664;p142">
              <a:extLst>
                <a:ext uri="{FF2B5EF4-FFF2-40B4-BE49-F238E27FC236}">
                  <a16:creationId xmlns:a16="http://schemas.microsoft.com/office/drawing/2014/main" id="{9010C85B-DED0-AF09-B747-9A65832FEB2F}"/>
                </a:ext>
              </a:extLst>
            </p:cNvPr>
            <p:cNvSpPr/>
            <p:nvPr/>
          </p:nvSpPr>
          <p:spPr>
            <a:xfrm>
              <a:off x="3907325" y="3016975"/>
              <a:ext cx="74550" cy="56475"/>
            </a:xfrm>
            <a:custGeom>
              <a:avLst/>
              <a:gdLst/>
              <a:ahLst/>
              <a:cxnLst/>
              <a:rect l="l" t="t" r="r" b="b"/>
              <a:pathLst>
                <a:path w="2982" h="2259" extrusionOk="0">
                  <a:moveTo>
                    <a:pt x="1" y="0"/>
                  </a:moveTo>
                  <a:lnTo>
                    <a:pt x="1" y="563"/>
                  </a:lnTo>
                  <a:cubicBezTo>
                    <a:pt x="1" y="1500"/>
                    <a:pt x="756" y="2256"/>
                    <a:pt x="1693" y="2259"/>
                  </a:cubicBezTo>
                  <a:lnTo>
                    <a:pt x="2982" y="2259"/>
                  </a:lnTo>
                  <a:cubicBezTo>
                    <a:pt x="2711" y="1527"/>
                    <a:pt x="2515" y="768"/>
                    <a:pt x="2401"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 name="Google Shape;6665;p142">
              <a:extLst>
                <a:ext uri="{FF2B5EF4-FFF2-40B4-BE49-F238E27FC236}">
                  <a16:creationId xmlns:a16="http://schemas.microsoft.com/office/drawing/2014/main" id="{A43CA0F2-F243-3EC8-888E-B8C9B5369BEF}"/>
                </a:ext>
              </a:extLst>
            </p:cNvPr>
            <p:cNvSpPr/>
            <p:nvPr/>
          </p:nvSpPr>
          <p:spPr>
            <a:xfrm>
              <a:off x="3907325" y="2705450"/>
              <a:ext cx="282325" cy="283325"/>
            </a:xfrm>
            <a:custGeom>
              <a:avLst/>
              <a:gdLst/>
              <a:ahLst/>
              <a:cxnLst/>
              <a:rect l="l" t="t" r="r" b="b"/>
              <a:pathLst>
                <a:path w="11293" h="11333" extrusionOk="0">
                  <a:moveTo>
                    <a:pt x="1" y="1"/>
                  </a:moveTo>
                  <a:lnTo>
                    <a:pt x="1" y="11332"/>
                  </a:lnTo>
                  <a:lnTo>
                    <a:pt x="2283" y="11332"/>
                  </a:lnTo>
                  <a:cubicBezTo>
                    <a:pt x="2274" y="11142"/>
                    <a:pt x="2259" y="10956"/>
                    <a:pt x="2259" y="10766"/>
                  </a:cubicBezTo>
                  <a:lnTo>
                    <a:pt x="2259" y="9637"/>
                  </a:lnTo>
                  <a:cubicBezTo>
                    <a:pt x="2259" y="8396"/>
                    <a:pt x="2834" y="7249"/>
                    <a:pt x="3834" y="6490"/>
                  </a:cubicBezTo>
                  <a:lnTo>
                    <a:pt x="4517" y="5975"/>
                  </a:lnTo>
                  <a:lnTo>
                    <a:pt x="4517" y="3145"/>
                  </a:lnTo>
                  <a:cubicBezTo>
                    <a:pt x="4517" y="2051"/>
                    <a:pt x="5400" y="1169"/>
                    <a:pt x="6493" y="1169"/>
                  </a:cubicBezTo>
                  <a:cubicBezTo>
                    <a:pt x="7583" y="1169"/>
                    <a:pt x="8468" y="2051"/>
                    <a:pt x="8468" y="3145"/>
                  </a:cubicBezTo>
                  <a:lnTo>
                    <a:pt x="8468" y="3617"/>
                  </a:lnTo>
                  <a:cubicBezTo>
                    <a:pt x="8743" y="3487"/>
                    <a:pt x="9031" y="3426"/>
                    <a:pt x="9314" y="3426"/>
                  </a:cubicBezTo>
                  <a:cubicBezTo>
                    <a:pt x="10141" y="3426"/>
                    <a:pt x="10923" y="3949"/>
                    <a:pt x="11196" y="4795"/>
                  </a:cubicBezTo>
                  <a:cubicBezTo>
                    <a:pt x="11226" y="4780"/>
                    <a:pt x="11260" y="4771"/>
                    <a:pt x="11293" y="4759"/>
                  </a:cubicBezTo>
                  <a:lnTo>
                    <a:pt x="11293" y="1"/>
                  </a:ln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 name="Google Shape;6666;p142">
              <a:extLst>
                <a:ext uri="{FF2B5EF4-FFF2-40B4-BE49-F238E27FC236}">
                  <a16:creationId xmlns:a16="http://schemas.microsoft.com/office/drawing/2014/main" id="{9FB8C7A4-AE96-0E06-AF38-CC588F859E26}"/>
                </a:ext>
              </a:extLst>
            </p:cNvPr>
            <p:cNvSpPr/>
            <p:nvPr/>
          </p:nvSpPr>
          <p:spPr>
            <a:xfrm>
              <a:off x="3907325" y="2620775"/>
              <a:ext cx="282325" cy="56475"/>
            </a:xfrm>
            <a:custGeom>
              <a:avLst/>
              <a:gdLst/>
              <a:ahLst/>
              <a:cxnLst/>
              <a:rect l="l" t="t" r="r" b="b"/>
              <a:pathLst>
                <a:path w="11293" h="2259" extrusionOk="0">
                  <a:moveTo>
                    <a:pt x="1693" y="0"/>
                  </a:moveTo>
                  <a:cubicBezTo>
                    <a:pt x="756" y="0"/>
                    <a:pt x="1" y="759"/>
                    <a:pt x="1" y="1695"/>
                  </a:cubicBezTo>
                  <a:lnTo>
                    <a:pt x="1" y="2259"/>
                  </a:lnTo>
                  <a:lnTo>
                    <a:pt x="11293" y="2259"/>
                  </a:lnTo>
                  <a:lnTo>
                    <a:pt x="11293" y="1695"/>
                  </a:lnTo>
                  <a:cubicBezTo>
                    <a:pt x="11290" y="759"/>
                    <a:pt x="10534" y="0"/>
                    <a:pt x="9597"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 name="Google Shape;6667;p142">
              <a:extLst>
                <a:ext uri="{FF2B5EF4-FFF2-40B4-BE49-F238E27FC236}">
                  <a16:creationId xmlns:a16="http://schemas.microsoft.com/office/drawing/2014/main" id="{64BADF8A-D363-5650-F12A-1A09963BE5EB}"/>
                </a:ext>
              </a:extLst>
            </p:cNvPr>
            <p:cNvSpPr/>
            <p:nvPr/>
          </p:nvSpPr>
          <p:spPr>
            <a:xfrm>
              <a:off x="3992025" y="2762900"/>
              <a:ext cx="310550" cy="339700"/>
            </a:xfrm>
            <a:custGeom>
              <a:avLst/>
              <a:gdLst/>
              <a:ahLst/>
              <a:cxnLst/>
              <a:rect l="l" t="t" r="r" b="b"/>
              <a:pathLst>
                <a:path w="12422" h="13588" extrusionOk="0">
                  <a:moveTo>
                    <a:pt x="3105" y="0"/>
                  </a:moveTo>
                  <a:cubicBezTo>
                    <a:pt x="2635" y="0"/>
                    <a:pt x="2259" y="377"/>
                    <a:pt x="2259" y="847"/>
                  </a:cubicBezTo>
                  <a:lnTo>
                    <a:pt x="2259" y="8468"/>
                  </a:lnTo>
                  <a:cubicBezTo>
                    <a:pt x="2259" y="8781"/>
                    <a:pt x="2006" y="9031"/>
                    <a:pt x="1693" y="9031"/>
                  </a:cubicBezTo>
                  <a:cubicBezTo>
                    <a:pt x="1379" y="9031"/>
                    <a:pt x="1129" y="8781"/>
                    <a:pt x="1129" y="8468"/>
                  </a:cubicBezTo>
                  <a:lnTo>
                    <a:pt x="1129" y="5095"/>
                  </a:lnTo>
                  <a:cubicBezTo>
                    <a:pt x="419" y="5622"/>
                    <a:pt x="0" y="6453"/>
                    <a:pt x="0" y="7339"/>
                  </a:cubicBezTo>
                  <a:lnTo>
                    <a:pt x="0" y="8468"/>
                  </a:lnTo>
                  <a:cubicBezTo>
                    <a:pt x="0" y="10052"/>
                    <a:pt x="368" y="11615"/>
                    <a:pt x="1069" y="13036"/>
                  </a:cubicBezTo>
                  <a:cubicBezTo>
                    <a:pt x="1223" y="13346"/>
                    <a:pt x="1322" y="13587"/>
                    <a:pt x="1693" y="13587"/>
                  </a:cubicBezTo>
                  <a:lnTo>
                    <a:pt x="10726" y="13587"/>
                  </a:lnTo>
                  <a:cubicBezTo>
                    <a:pt x="11097" y="13587"/>
                    <a:pt x="11196" y="13346"/>
                    <a:pt x="11350" y="13036"/>
                  </a:cubicBezTo>
                  <a:cubicBezTo>
                    <a:pt x="12051" y="11615"/>
                    <a:pt x="12419" y="10052"/>
                    <a:pt x="12422" y="8468"/>
                  </a:cubicBezTo>
                  <a:lnTo>
                    <a:pt x="12422" y="5363"/>
                  </a:lnTo>
                  <a:cubicBezTo>
                    <a:pt x="12422" y="4894"/>
                    <a:pt x="12042" y="4517"/>
                    <a:pt x="11572" y="4517"/>
                  </a:cubicBezTo>
                  <a:cubicBezTo>
                    <a:pt x="11106" y="4517"/>
                    <a:pt x="10726" y="4894"/>
                    <a:pt x="10726" y="5363"/>
                  </a:cubicBezTo>
                  <a:lnTo>
                    <a:pt x="10726" y="7339"/>
                  </a:lnTo>
                  <a:cubicBezTo>
                    <a:pt x="10726" y="7652"/>
                    <a:pt x="10473" y="7902"/>
                    <a:pt x="10163" y="7902"/>
                  </a:cubicBezTo>
                  <a:cubicBezTo>
                    <a:pt x="9850" y="7902"/>
                    <a:pt x="9597" y="7652"/>
                    <a:pt x="9597" y="7339"/>
                  </a:cubicBezTo>
                  <a:lnTo>
                    <a:pt x="9597" y="6297"/>
                  </a:lnTo>
                  <a:lnTo>
                    <a:pt x="9597" y="4234"/>
                  </a:lnTo>
                  <a:cubicBezTo>
                    <a:pt x="9597" y="3764"/>
                    <a:pt x="9218" y="3388"/>
                    <a:pt x="8751" y="3388"/>
                  </a:cubicBezTo>
                  <a:cubicBezTo>
                    <a:pt x="8281" y="3388"/>
                    <a:pt x="7905" y="3764"/>
                    <a:pt x="7905" y="4234"/>
                  </a:cubicBezTo>
                  <a:lnTo>
                    <a:pt x="7905" y="6210"/>
                  </a:lnTo>
                  <a:cubicBezTo>
                    <a:pt x="7905" y="6523"/>
                    <a:pt x="7652" y="6773"/>
                    <a:pt x="7339" y="6773"/>
                  </a:cubicBezTo>
                  <a:cubicBezTo>
                    <a:pt x="7025" y="6773"/>
                    <a:pt x="6776" y="6523"/>
                    <a:pt x="6776" y="6210"/>
                  </a:cubicBezTo>
                  <a:lnTo>
                    <a:pt x="6776" y="3105"/>
                  </a:lnTo>
                  <a:cubicBezTo>
                    <a:pt x="6776" y="2635"/>
                    <a:pt x="6396" y="2259"/>
                    <a:pt x="5926" y="2259"/>
                  </a:cubicBezTo>
                  <a:cubicBezTo>
                    <a:pt x="5460" y="2259"/>
                    <a:pt x="5080" y="2635"/>
                    <a:pt x="5080" y="3105"/>
                  </a:cubicBezTo>
                  <a:lnTo>
                    <a:pt x="5080" y="6210"/>
                  </a:lnTo>
                  <a:cubicBezTo>
                    <a:pt x="5080" y="6523"/>
                    <a:pt x="4827" y="6773"/>
                    <a:pt x="4517" y="6773"/>
                  </a:cubicBezTo>
                  <a:cubicBezTo>
                    <a:pt x="4204" y="6773"/>
                    <a:pt x="3951" y="6523"/>
                    <a:pt x="3951" y="6210"/>
                  </a:cubicBezTo>
                  <a:lnTo>
                    <a:pt x="3951" y="847"/>
                  </a:lnTo>
                  <a:cubicBezTo>
                    <a:pt x="3951" y="377"/>
                    <a:pt x="3572" y="0"/>
                    <a:pt x="3105"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0" name="Google Shape;7753;p145">
            <a:extLst>
              <a:ext uri="{FF2B5EF4-FFF2-40B4-BE49-F238E27FC236}">
                <a16:creationId xmlns:a16="http://schemas.microsoft.com/office/drawing/2014/main" id="{E2889059-8700-06E6-535E-2C88EE48DC38}"/>
              </a:ext>
            </a:extLst>
          </p:cNvPr>
          <p:cNvGrpSpPr/>
          <p:nvPr/>
        </p:nvGrpSpPr>
        <p:grpSpPr>
          <a:xfrm>
            <a:off x="7726967" y="3291847"/>
            <a:ext cx="353645" cy="353645"/>
            <a:chOff x="-34003850" y="3227275"/>
            <a:chExt cx="291450" cy="291450"/>
          </a:xfrm>
          <a:noFill/>
        </p:grpSpPr>
        <p:sp>
          <p:nvSpPr>
            <p:cNvPr id="11" name="Google Shape;7754;p145">
              <a:extLst>
                <a:ext uri="{FF2B5EF4-FFF2-40B4-BE49-F238E27FC236}">
                  <a16:creationId xmlns:a16="http://schemas.microsoft.com/office/drawing/2014/main" id="{882CAB6E-9AEA-0AB3-DF55-2885871FEC3E}"/>
                </a:ext>
              </a:extLst>
            </p:cNvPr>
            <p:cNvSpPr/>
            <p:nvPr/>
          </p:nvSpPr>
          <p:spPr>
            <a:xfrm>
              <a:off x="-33852625" y="3313925"/>
              <a:ext cx="128425" cy="49625"/>
            </a:xfrm>
            <a:custGeom>
              <a:avLst/>
              <a:gdLst/>
              <a:ahLst/>
              <a:cxnLst/>
              <a:rect l="l" t="t" r="r" b="b"/>
              <a:pathLst>
                <a:path w="5137" h="1985" extrusionOk="0">
                  <a:moveTo>
                    <a:pt x="473" y="0"/>
                  </a:moveTo>
                  <a:cubicBezTo>
                    <a:pt x="316" y="0"/>
                    <a:pt x="158" y="32"/>
                    <a:pt x="1" y="126"/>
                  </a:cubicBezTo>
                  <a:lnTo>
                    <a:pt x="2521" y="1985"/>
                  </a:lnTo>
                  <a:lnTo>
                    <a:pt x="5136" y="158"/>
                  </a:lnTo>
                  <a:cubicBezTo>
                    <a:pt x="4979" y="32"/>
                    <a:pt x="4790" y="0"/>
                    <a:pt x="4569"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755;p145">
              <a:extLst>
                <a:ext uri="{FF2B5EF4-FFF2-40B4-BE49-F238E27FC236}">
                  <a16:creationId xmlns:a16="http://schemas.microsoft.com/office/drawing/2014/main" id="{5D9E056F-28F0-0180-68D0-88AF82B60AFF}"/>
                </a:ext>
              </a:extLst>
            </p:cNvPr>
            <p:cNvSpPr/>
            <p:nvPr/>
          </p:nvSpPr>
          <p:spPr>
            <a:xfrm>
              <a:off x="-33866000" y="3328875"/>
              <a:ext cx="153600" cy="103200"/>
            </a:xfrm>
            <a:custGeom>
              <a:avLst/>
              <a:gdLst/>
              <a:ahLst/>
              <a:cxnLst/>
              <a:rect l="l" t="t" r="r" b="b"/>
              <a:pathLst>
                <a:path w="6144" h="4128" extrusionOk="0">
                  <a:moveTo>
                    <a:pt x="63" y="1"/>
                  </a:moveTo>
                  <a:cubicBezTo>
                    <a:pt x="32" y="127"/>
                    <a:pt x="0" y="284"/>
                    <a:pt x="0" y="379"/>
                  </a:cubicBezTo>
                  <a:lnTo>
                    <a:pt x="0" y="3120"/>
                  </a:lnTo>
                  <a:cubicBezTo>
                    <a:pt x="0" y="3655"/>
                    <a:pt x="473" y="4128"/>
                    <a:pt x="1040" y="4128"/>
                  </a:cubicBezTo>
                  <a:lnTo>
                    <a:pt x="5136" y="4128"/>
                  </a:lnTo>
                  <a:cubicBezTo>
                    <a:pt x="5671" y="4128"/>
                    <a:pt x="6144" y="3655"/>
                    <a:pt x="6144" y="3120"/>
                  </a:cubicBezTo>
                  <a:lnTo>
                    <a:pt x="6144" y="379"/>
                  </a:lnTo>
                  <a:cubicBezTo>
                    <a:pt x="6144" y="284"/>
                    <a:pt x="6112" y="190"/>
                    <a:pt x="6112" y="64"/>
                  </a:cubicBezTo>
                  <a:lnTo>
                    <a:pt x="3277" y="2048"/>
                  </a:lnTo>
                  <a:cubicBezTo>
                    <a:pt x="3214" y="2080"/>
                    <a:pt x="3151" y="2080"/>
                    <a:pt x="3056" y="2080"/>
                  </a:cubicBezTo>
                  <a:cubicBezTo>
                    <a:pt x="2993" y="2080"/>
                    <a:pt x="2962" y="2080"/>
                    <a:pt x="2867" y="2048"/>
                  </a:cubicBezTo>
                  <a:lnTo>
                    <a:pt x="63" y="1"/>
                  </a:ln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756;p145">
              <a:extLst>
                <a:ext uri="{FF2B5EF4-FFF2-40B4-BE49-F238E27FC236}">
                  <a16:creationId xmlns:a16="http://schemas.microsoft.com/office/drawing/2014/main" id="{92979901-24C6-37F5-5E1B-29E0ACD463BC}"/>
                </a:ext>
              </a:extLst>
            </p:cNvPr>
            <p:cNvSpPr/>
            <p:nvPr/>
          </p:nvSpPr>
          <p:spPr>
            <a:xfrm>
              <a:off x="-34003850" y="3279250"/>
              <a:ext cx="189050" cy="188275"/>
            </a:xfrm>
            <a:custGeom>
              <a:avLst/>
              <a:gdLst/>
              <a:ahLst/>
              <a:cxnLst/>
              <a:rect l="l" t="t" r="r" b="b"/>
              <a:pathLst>
                <a:path w="7562" h="7531" extrusionOk="0">
                  <a:moveTo>
                    <a:pt x="3781" y="2017"/>
                  </a:moveTo>
                  <a:cubicBezTo>
                    <a:pt x="3970" y="2017"/>
                    <a:pt x="4128" y="2175"/>
                    <a:pt x="4128" y="2364"/>
                  </a:cubicBezTo>
                  <a:cubicBezTo>
                    <a:pt x="4128" y="2584"/>
                    <a:pt x="3970" y="2742"/>
                    <a:pt x="3781" y="2742"/>
                  </a:cubicBezTo>
                  <a:lnTo>
                    <a:pt x="1702" y="2742"/>
                  </a:lnTo>
                  <a:cubicBezTo>
                    <a:pt x="1482" y="2742"/>
                    <a:pt x="1324" y="2584"/>
                    <a:pt x="1324" y="2364"/>
                  </a:cubicBezTo>
                  <a:cubicBezTo>
                    <a:pt x="1324" y="2175"/>
                    <a:pt x="1482" y="2017"/>
                    <a:pt x="1702" y="2017"/>
                  </a:cubicBezTo>
                  <a:close/>
                  <a:moveTo>
                    <a:pt x="3057" y="3403"/>
                  </a:moveTo>
                  <a:cubicBezTo>
                    <a:pt x="3277" y="3403"/>
                    <a:pt x="3435" y="3561"/>
                    <a:pt x="3435" y="3750"/>
                  </a:cubicBezTo>
                  <a:cubicBezTo>
                    <a:pt x="3466" y="3939"/>
                    <a:pt x="3277" y="4096"/>
                    <a:pt x="3057" y="4096"/>
                  </a:cubicBezTo>
                  <a:lnTo>
                    <a:pt x="1702" y="4096"/>
                  </a:lnTo>
                  <a:cubicBezTo>
                    <a:pt x="1482" y="4096"/>
                    <a:pt x="1324" y="3939"/>
                    <a:pt x="1324" y="3750"/>
                  </a:cubicBezTo>
                  <a:cubicBezTo>
                    <a:pt x="1324" y="3561"/>
                    <a:pt x="1482" y="3403"/>
                    <a:pt x="1702" y="3403"/>
                  </a:cubicBezTo>
                  <a:close/>
                  <a:moveTo>
                    <a:pt x="2395" y="4790"/>
                  </a:moveTo>
                  <a:cubicBezTo>
                    <a:pt x="2584" y="4790"/>
                    <a:pt x="2742" y="4947"/>
                    <a:pt x="2742" y="5136"/>
                  </a:cubicBezTo>
                  <a:cubicBezTo>
                    <a:pt x="2742" y="5325"/>
                    <a:pt x="2584" y="5483"/>
                    <a:pt x="2395" y="5483"/>
                  </a:cubicBezTo>
                  <a:lnTo>
                    <a:pt x="1702" y="5483"/>
                  </a:lnTo>
                  <a:cubicBezTo>
                    <a:pt x="1482" y="5483"/>
                    <a:pt x="1324" y="5325"/>
                    <a:pt x="1324" y="5136"/>
                  </a:cubicBezTo>
                  <a:cubicBezTo>
                    <a:pt x="1324" y="4947"/>
                    <a:pt x="1482" y="4790"/>
                    <a:pt x="1702" y="4790"/>
                  </a:cubicBezTo>
                  <a:close/>
                  <a:moveTo>
                    <a:pt x="1" y="1"/>
                  </a:moveTo>
                  <a:lnTo>
                    <a:pt x="1" y="7530"/>
                  </a:lnTo>
                  <a:lnTo>
                    <a:pt x="7562" y="7530"/>
                  </a:lnTo>
                  <a:lnTo>
                    <a:pt x="7562" y="6837"/>
                  </a:lnTo>
                  <a:lnTo>
                    <a:pt x="6522" y="6837"/>
                  </a:lnTo>
                  <a:cubicBezTo>
                    <a:pt x="5577" y="6837"/>
                    <a:pt x="4853" y="6081"/>
                    <a:pt x="4853" y="5136"/>
                  </a:cubicBezTo>
                  <a:lnTo>
                    <a:pt x="4853" y="2395"/>
                  </a:lnTo>
                  <a:cubicBezTo>
                    <a:pt x="4853" y="1450"/>
                    <a:pt x="5577" y="725"/>
                    <a:pt x="6522" y="725"/>
                  </a:cubicBezTo>
                  <a:lnTo>
                    <a:pt x="7562" y="725"/>
                  </a:lnTo>
                  <a:lnTo>
                    <a:pt x="7562" y="1"/>
                  </a:ln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7757;p145">
              <a:extLst>
                <a:ext uri="{FF2B5EF4-FFF2-40B4-BE49-F238E27FC236}">
                  <a16:creationId xmlns:a16="http://schemas.microsoft.com/office/drawing/2014/main" id="{38297E32-98EB-63E4-02B9-988D75320C25}"/>
                </a:ext>
              </a:extLst>
            </p:cNvPr>
            <p:cNvSpPr/>
            <p:nvPr/>
          </p:nvSpPr>
          <p:spPr>
            <a:xfrm>
              <a:off x="-34003850" y="3227275"/>
              <a:ext cx="189050" cy="34675"/>
            </a:xfrm>
            <a:custGeom>
              <a:avLst/>
              <a:gdLst/>
              <a:ahLst/>
              <a:cxnLst/>
              <a:rect l="l" t="t" r="r" b="b"/>
              <a:pathLst>
                <a:path w="7562" h="1387" extrusionOk="0">
                  <a:moveTo>
                    <a:pt x="1009" y="1"/>
                  </a:moveTo>
                  <a:cubicBezTo>
                    <a:pt x="473" y="1"/>
                    <a:pt x="1" y="473"/>
                    <a:pt x="1" y="1040"/>
                  </a:cubicBezTo>
                  <a:lnTo>
                    <a:pt x="1" y="1387"/>
                  </a:lnTo>
                  <a:lnTo>
                    <a:pt x="7562" y="1387"/>
                  </a:lnTo>
                  <a:lnTo>
                    <a:pt x="7562" y="1040"/>
                  </a:lnTo>
                  <a:cubicBezTo>
                    <a:pt x="7562" y="473"/>
                    <a:pt x="7089" y="1"/>
                    <a:pt x="6522"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7758;p145">
              <a:extLst>
                <a:ext uri="{FF2B5EF4-FFF2-40B4-BE49-F238E27FC236}">
                  <a16:creationId xmlns:a16="http://schemas.microsoft.com/office/drawing/2014/main" id="{67759791-479D-857C-A918-6804938AB0D0}"/>
                </a:ext>
              </a:extLst>
            </p:cNvPr>
            <p:cNvSpPr/>
            <p:nvPr/>
          </p:nvSpPr>
          <p:spPr>
            <a:xfrm>
              <a:off x="-34003850" y="3484050"/>
              <a:ext cx="189050" cy="34675"/>
            </a:xfrm>
            <a:custGeom>
              <a:avLst/>
              <a:gdLst/>
              <a:ahLst/>
              <a:cxnLst/>
              <a:rect l="l" t="t" r="r" b="b"/>
              <a:pathLst>
                <a:path w="7562" h="1387" extrusionOk="0">
                  <a:moveTo>
                    <a:pt x="1" y="0"/>
                  </a:moveTo>
                  <a:lnTo>
                    <a:pt x="1" y="347"/>
                  </a:lnTo>
                  <a:cubicBezTo>
                    <a:pt x="1" y="945"/>
                    <a:pt x="442" y="1386"/>
                    <a:pt x="1009" y="1386"/>
                  </a:cubicBezTo>
                  <a:lnTo>
                    <a:pt x="6522" y="1386"/>
                  </a:lnTo>
                  <a:cubicBezTo>
                    <a:pt x="7089" y="1386"/>
                    <a:pt x="7562" y="914"/>
                    <a:pt x="7562" y="347"/>
                  </a:cubicBezTo>
                  <a:lnTo>
                    <a:pt x="7562" y="0"/>
                  </a:ln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9554;p148">
            <a:extLst>
              <a:ext uri="{FF2B5EF4-FFF2-40B4-BE49-F238E27FC236}">
                <a16:creationId xmlns:a16="http://schemas.microsoft.com/office/drawing/2014/main" id="{35CEBDEA-852C-4978-0ECB-55F2E674657D}"/>
              </a:ext>
            </a:extLst>
          </p:cNvPr>
          <p:cNvGrpSpPr/>
          <p:nvPr/>
        </p:nvGrpSpPr>
        <p:grpSpPr>
          <a:xfrm>
            <a:off x="8250618" y="3300232"/>
            <a:ext cx="387661" cy="387661"/>
            <a:chOff x="1379798" y="1723250"/>
            <a:chExt cx="397887" cy="397887"/>
          </a:xfrm>
          <a:noFill/>
        </p:grpSpPr>
        <p:sp>
          <p:nvSpPr>
            <p:cNvPr id="17" name="Google Shape;9555;p148">
              <a:extLst>
                <a:ext uri="{FF2B5EF4-FFF2-40B4-BE49-F238E27FC236}">
                  <a16:creationId xmlns:a16="http://schemas.microsoft.com/office/drawing/2014/main" id="{ABBA842B-D38B-9CBF-6B32-A1B5B3BCB44D}"/>
                </a:ext>
              </a:extLst>
            </p:cNvPr>
            <p:cNvSpPr/>
            <p:nvPr/>
          </p:nvSpPr>
          <p:spPr>
            <a:xfrm>
              <a:off x="1462169" y="1793977"/>
              <a:ext cx="23354" cy="23312"/>
            </a:xfrm>
            <a:custGeom>
              <a:avLst/>
              <a:gdLst/>
              <a:ahLst/>
              <a:cxnLst/>
              <a:rect l="l" t="t" r="r" b="b"/>
              <a:pathLst>
                <a:path w="1119" h="1117" extrusionOk="0">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556;p148">
              <a:extLst>
                <a:ext uri="{FF2B5EF4-FFF2-40B4-BE49-F238E27FC236}">
                  <a16:creationId xmlns:a16="http://schemas.microsoft.com/office/drawing/2014/main" id="{859102B8-9AEC-CF48-E6EF-96781E109E55}"/>
                </a:ext>
              </a:extLst>
            </p:cNvPr>
            <p:cNvSpPr/>
            <p:nvPr/>
          </p:nvSpPr>
          <p:spPr>
            <a:xfrm>
              <a:off x="1379798" y="1723250"/>
              <a:ext cx="397887" cy="397887"/>
            </a:xfrm>
            <a:custGeom>
              <a:avLst/>
              <a:gdLst/>
              <a:ahLst/>
              <a:cxnLst/>
              <a:rect l="l" t="t" r="r" b="b"/>
              <a:pathLst>
                <a:path w="19065" h="19065" extrusionOk="0">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557;p148">
              <a:extLst>
                <a:ext uri="{FF2B5EF4-FFF2-40B4-BE49-F238E27FC236}">
                  <a16:creationId xmlns:a16="http://schemas.microsoft.com/office/drawing/2014/main" id="{D0A620FF-0AEF-6C6F-6D15-77AF8B1E208B}"/>
                </a:ext>
              </a:extLst>
            </p:cNvPr>
            <p:cNvSpPr/>
            <p:nvPr/>
          </p:nvSpPr>
          <p:spPr>
            <a:xfrm>
              <a:off x="1555413" y="1886846"/>
              <a:ext cx="139912" cy="163558"/>
            </a:xfrm>
            <a:custGeom>
              <a:avLst/>
              <a:gdLst/>
              <a:ahLst/>
              <a:cxnLst/>
              <a:rect l="l" t="t" r="r" b="b"/>
              <a:pathLst>
                <a:path w="6704" h="7837" extrusionOk="0">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558;p148">
              <a:extLst>
                <a:ext uri="{FF2B5EF4-FFF2-40B4-BE49-F238E27FC236}">
                  <a16:creationId xmlns:a16="http://schemas.microsoft.com/office/drawing/2014/main" id="{8A90AE23-2624-10AD-97AC-4613F0A490C7}"/>
                </a:ext>
              </a:extLst>
            </p:cNvPr>
            <p:cNvSpPr/>
            <p:nvPr/>
          </p:nvSpPr>
          <p:spPr>
            <a:xfrm>
              <a:off x="1462169" y="1887200"/>
              <a:ext cx="23354" cy="163203"/>
            </a:xfrm>
            <a:custGeom>
              <a:avLst/>
              <a:gdLst/>
              <a:ahLst/>
              <a:cxnLst/>
              <a:rect l="l" t="t" r="r" b="b"/>
              <a:pathLst>
                <a:path w="1119" h="7820" extrusionOk="0">
                  <a:moveTo>
                    <a:pt x="0" y="0"/>
                  </a:moveTo>
                  <a:lnTo>
                    <a:pt x="0" y="7819"/>
                  </a:lnTo>
                  <a:lnTo>
                    <a:pt x="1118" y="7819"/>
                  </a:lnTo>
                  <a:lnTo>
                    <a:pt x="1118" y="0"/>
                  </a:ln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936;p48">
            <a:extLst>
              <a:ext uri="{FF2B5EF4-FFF2-40B4-BE49-F238E27FC236}">
                <a16:creationId xmlns:a16="http://schemas.microsoft.com/office/drawing/2014/main" id="{08DBF510-7F77-B0DA-D1B1-B52DD3DFA985}"/>
              </a:ext>
            </a:extLst>
          </p:cNvPr>
          <p:cNvGrpSpPr/>
          <p:nvPr/>
        </p:nvGrpSpPr>
        <p:grpSpPr>
          <a:xfrm>
            <a:off x="7690325" y="2736847"/>
            <a:ext cx="387933" cy="367467"/>
            <a:chOff x="2583100" y="2973775"/>
            <a:chExt cx="461550" cy="437200"/>
          </a:xfrm>
          <a:noFill/>
        </p:grpSpPr>
        <p:sp>
          <p:nvSpPr>
            <p:cNvPr id="25" name="Google Shape;937;p48">
              <a:extLst>
                <a:ext uri="{FF2B5EF4-FFF2-40B4-BE49-F238E27FC236}">
                  <a16:creationId xmlns:a16="http://schemas.microsoft.com/office/drawing/2014/main" id="{6594925A-3528-7E73-2F99-CB789C009EC1}"/>
                </a:ext>
              </a:extLst>
            </p:cNvPr>
            <p:cNvSpPr/>
            <p:nvPr/>
          </p:nvSpPr>
          <p:spPr>
            <a:xfrm>
              <a:off x="2701225" y="3315975"/>
              <a:ext cx="225300" cy="95000"/>
            </a:xfrm>
            <a:custGeom>
              <a:avLst/>
              <a:gdLst/>
              <a:ahLst/>
              <a:cxnLst/>
              <a:rect l="l" t="t" r="r" b="b"/>
              <a:pathLst>
                <a:path w="9012" h="3800" fill="none" extrusionOk="0">
                  <a:moveTo>
                    <a:pt x="2947" y="0"/>
                  </a:moveTo>
                  <a:lnTo>
                    <a:pt x="2947" y="2947"/>
                  </a:lnTo>
                  <a:lnTo>
                    <a:pt x="853" y="2947"/>
                  </a:lnTo>
                  <a:lnTo>
                    <a:pt x="853" y="2947"/>
                  </a:lnTo>
                  <a:lnTo>
                    <a:pt x="682" y="2947"/>
                  </a:lnTo>
                  <a:lnTo>
                    <a:pt x="512" y="2996"/>
                  </a:lnTo>
                  <a:lnTo>
                    <a:pt x="365" y="3093"/>
                  </a:lnTo>
                  <a:lnTo>
                    <a:pt x="244" y="3191"/>
                  </a:lnTo>
                  <a:lnTo>
                    <a:pt x="146" y="3313"/>
                  </a:lnTo>
                  <a:lnTo>
                    <a:pt x="49" y="3459"/>
                  </a:lnTo>
                  <a:lnTo>
                    <a:pt x="0" y="3629"/>
                  </a:lnTo>
                  <a:lnTo>
                    <a:pt x="0" y="3800"/>
                  </a:lnTo>
                  <a:lnTo>
                    <a:pt x="9011" y="3800"/>
                  </a:lnTo>
                  <a:lnTo>
                    <a:pt x="9011" y="3800"/>
                  </a:lnTo>
                  <a:lnTo>
                    <a:pt x="9011" y="3629"/>
                  </a:lnTo>
                  <a:lnTo>
                    <a:pt x="8963" y="3459"/>
                  </a:lnTo>
                  <a:lnTo>
                    <a:pt x="8865" y="3313"/>
                  </a:lnTo>
                  <a:lnTo>
                    <a:pt x="8768" y="3191"/>
                  </a:lnTo>
                  <a:lnTo>
                    <a:pt x="8646" y="3093"/>
                  </a:lnTo>
                  <a:lnTo>
                    <a:pt x="8500" y="2996"/>
                  </a:lnTo>
                  <a:lnTo>
                    <a:pt x="8330" y="2947"/>
                  </a:lnTo>
                  <a:lnTo>
                    <a:pt x="8159" y="2947"/>
                  </a:lnTo>
                  <a:lnTo>
                    <a:pt x="6065" y="2947"/>
                  </a:lnTo>
                  <a:lnTo>
                    <a:pt x="6065" y="0"/>
                  </a:lnTo>
                </a:path>
              </a:pathLst>
            </a:custGeom>
            <a:grpFill/>
            <a:ln w="952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38;p48">
              <a:extLst>
                <a:ext uri="{FF2B5EF4-FFF2-40B4-BE49-F238E27FC236}">
                  <a16:creationId xmlns:a16="http://schemas.microsoft.com/office/drawing/2014/main" id="{F33E01E6-D473-D73B-1872-D74341267F59}"/>
                </a:ext>
              </a:extLst>
            </p:cNvPr>
            <p:cNvSpPr/>
            <p:nvPr/>
          </p:nvSpPr>
          <p:spPr>
            <a:xfrm>
              <a:off x="2583100" y="2973775"/>
              <a:ext cx="461550" cy="336125"/>
            </a:xfrm>
            <a:custGeom>
              <a:avLst/>
              <a:gdLst/>
              <a:ahLst/>
              <a:cxnLst/>
              <a:rect l="l" t="t" r="r" b="b"/>
              <a:pathLst>
                <a:path w="18462" h="13445" fill="none" extrusionOk="0">
                  <a:moveTo>
                    <a:pt x="17974" y="1"/>
                  </a:moveTo>
                  <a:lnTo>
                    <a:pt x="487" y="1"/>
                  </a:lnTo>
                  <a:lnTo>
                    <a:pt x="487" y="1"/>
                  </a:lnTo>
                  <a:lnTo>
                    <a:pt x="390" y="1"/>
                  </a:lnTo>
                  <a:lnTo>
                    <a:pt x="317" y="50"/>
                  </a:lnTo>
                  <a:lnTo>
                    <a:pt x="220" y="74"/>
                  </a:lnTo>
                  <a:lnTo>
                    <a:pt x="146" y="147"/>
                  </a:lnTo>
                  <a:lnTo>
                    <a:pt x="98" y="220"/>
                  </a:lnTo>
                  <a:lnTo>
                    <a:pt x="49" y="293"/>
                  </a:lnTo>
                  <a:lnTo>
                    <a:pt x="25" y="390"/>
                  </a:lnTo>
                  <a:lnTo>
                    <a:pt x="0" y="488"/>
                  </a:lnTo>
                  <a:lnTo>
                    <a:pt x="0" y="12958"/>
                  </a:lnTo>
                  <a:lnTo>
                    <a:pt x="0" y="12958"/>
                  </a:lnTo>
                  <a:lnTo>
                    <a:pt x="25" y="13055"/>
                  </a:lnTo>
                  <a:lnTo>
                    <a:pt x="49" y="13152"/>
                  </a:lnTo>
                  <a:lnTo>
                    <a:pt x="98" y="13226"/>
                  </a:lnTo>
                  <a:lnTo>
                    <a:pt x="146" y="13299"/>
                  </a:lnTo>
                  <a:lnTo>
                    <a:pt x="220" y="13372"/>
                  </a:lnTo>
                  <a:lnTo>
                    <a:pt x="317" y="13396"/>
                  </a:lnTo>
                  <a:lnTo>
                    <a:pt x="390" y="13445"/>
                  </a:lnTo>
                  <a:lnTo>
                    <a:pt x="487" y="13445"/>
                  </a:lnTo>
                  <a:lnTo>
                    <a:pt x="17974" y="13445"/>
                  </a:lnTo>
                  <a:lnTo>
                    <a:pt x="17974" y="13445"/>
                  </a:lnTo>
                  <a:lnTo>
                    <a:pt x="18072" y="13445"/>
                  </a:lnTo>
                  <a:lnTo>
                    <a:pt x="18145" y="13396"/>
                  </a:lnTo>
                  <a:lnTo>
                    <a:pt x="18242" y="13372"/>
                  </a:lnTo>
                  <a:lnTo>
                    <a:pt x="18315" y="13299"/>
                  </a:lnTo>
                  <a:lnTo>
                    <a:pt x="18364" y="13226"/>
                  </a:lnTo>
                  <a:lnTo>
                    <a:pt x="18413" y="13152"/>
                  </a:lnTo>
                  <a:lnTo>
                    <a:pt x="18437" y="13055"/>
                  </a:lnTo>
                  <a:lnTo>
                    <a:pt x="18461" y="12958"/>
                  </a:lnTo>
                  <a:lnTo>
                    <a:pt x="18461" y="488"/>
                  </a:lnTo>
                  <a:lnTo>
                    <a:pt x="18461" y="488"/>
                  </a:lnTo>
                  <a:lnTo>
                    <a:pt x="18437" y="390"/>
                  </a:lnTo>
                  <a:lnTo>
                    <a:pt x="18413" y="293"/>
                  </a:lnTo>
                  <a:lnTo>
                    <a:pt x="18364" y="220"/>
                  </a:lnTo>
                  <a:lnTo>
                    <a:pt x="18315" y="147"/>
                  </a:lnTo>
                  <a:lnTo>
                    <a:pt x="18242" y="74"/>
                  </a:lnTo>
                  <a:lnTo>
                    <a:pt x="18145" y="50"/>
                  </a:lnTo>
                  <a:lnTo>
                    <a:pt x="18072" y="1"/>
                  </a:lnTo>
                  <a:lnTo>
                    <a:pt x="17974" y="1"/>
                  </a:lnTo>
                  <a:lnTo>
                    <a:pt x="17974" y="1"/>
                  </a:lnTo>
                  <a:close/>
                  <a:moveTo>
                    <a:pt x="17000" y="11983"/>
                  </a:moveTo>
                  <a:lnTo>
                    <a:pt x="1462" y="11983"/>
                  </a:lnTo>
                  <a:lnTo>
                    <a:pt x="1462" y="1462"/>
                  </a:lnTo>
                  <a:lnTo>
                    <a:pt x="17000" y="1462"/>
                  </a:lnTo>
                  <a:lnTo>
                    <a:pt x="17000" y="11983"/>
                  </a:lnTo>
                  <a:close/>
                </a:path>
              </a:pathLst>
            </a:custGeom>
            <a:grpFill/>
            <a:ln w="9525" cap="rnd"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Rectangle 26">
            <a:extLst>
              <a:ext uri="{FF2B5EF4-FFF2-40B4-BE49-F238E27FC236}">
                <a16:creationId xmlns:a16="http://schemas.microsoft.com/office/drawing/2014/main" id="{6098EC7B-5522-C2AB-4766-9921D353F978}"/>
              </a:ext>
            </a:extLst>
          </p:cNvPr>
          <p:cNvSpPr/>
          <p:nvPr/>
        </p:nvSpPr>
        <p:spPr>
          <a:xfrm>
            <a:off x="7542027" y="2557573"/>
            <a:ext cx="1275907" cy="12333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24C7471-75E3-3284-A09E-CF76D9EEFD6B}"/>
              </a:ext>
            </a:extLst>
          </p:cNvPr>
          <p:cNvSpPr/>
          <p:nvPr/>
        </p:nvSpPr>
        <p:spPr>
          <a:xfrm>
            <a:off x="7482035" y="1792226"/>
            <a:ext cx="1395892" cy="553998"/>
          </a:xfrm>
          <a:prstGeom prst="rect">
            <a:avLst/>
          </a:prstGeom>
          <a:noFill/>
        </p:spPr>
        <p:txBody>
          <a:bodyPr wrap="square" lIns="91440" tIns="45720" rIns="91440" bIns="45720">
            <a:spAutoFit/>
          </a:bodyPr>
          <a:lstStyle/>
          <a:p>
            <a:r>
              <a:rPr lang="en-US" sz="1000" b="1" i="1" dirty="0">
                <a:ln w="0"/>
                <a:solidFill>
                  <a:schemeClr val="tx1"/>
                </a:solidFill>
                <a:highlight>
                  <a:srgbClr val="FFE98C"/>
                </a:highlight>
                <a:latin typeface="Lora" pitchFamily="2" charset="0"/>
              </a:rPr>
              <a:t># 9 Technology – Digital Literacy Skills</a:t>
            </a:r>
            <a:endParaRPr lang="en-US" sz="1000" b="1" i="1" cap="none" spc="0" dirty="0">
              <a:ln w="0"/>
              <a:solidFill>
                <a:schemeClr val="tx1"/>
              </a:solidFill>
              <a:highlight>
                <a:srgbClr val="FFE98C"/>
              </a:highlight>
              <a:latin typeface="Lora" pitchFamily="2" charset="0"/>
            </a:endParaRPr>
          </a:p>
        </p:txBody>
      </p:sp>
      <p:sp>
        <p:nvSpPr>
          <p:cNvPr id="29" name="Arrow: Down 28">
            <a:extLst>
              <a:ext uri="{FF2B5EF4-FFF2-40B4-BE49-F238E27FC236}">
                <a16:creationId xmlns:a16="http://schemas.microsoft.com/office/drawing/2014/main" id="{D3469C07-B5B0-C034-3BA3-6DA913EB496F}"/>
              </a:ext>
            </a:extLst>
          </p:cNvPr>
          <p:cNvSpPr/>
          <p:nvPr/>
        </p:nvSpPr>
        <p:spPr>
          <a:xfrm>
            <a:off x="8078258" y="2226611"/>
            <a:ext cx="144034" cy="239225"/>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763F755-8596-8F07-6456-0210D374CA91}"/>
              </a:ext>
            </a:extLst>
          </p:cNvPr>
          <p:cNvSpPr txBox="1"/>
          <p:nvPr/>
        </p:nvSpPr>
        <p:spPr>
          <a:xfrm>
            <a:off x="1443849" y="4730963"/>
            <a:ext cx="5837722" cy="230832"/>
          </a:xfrm>
          <a:prstGeom prst="rect">
            <a:avLst/>
          </a:prstGeom>
          <a:noFill/>
        </p:spPr>
        <p:txBody>
          <a:bodyPr wrap="square" rtlCol="0">
            <a:spAutoFit/>
          </a:bodyPr>
          <a:lstStyle/>
          <a:p>
            <a:r>
              <a:rPr lang="en-US" sz="900" i="1" dirty="0">
                <a:solidFill>
                  <a:schemeClr val="tx1"/>
                </a:solidFill>
                <a:latin typeface="Lora" pitchFamily="2" charset="0"/>
              </a:rPr>
              <a:t>Source: </a:t>
            </a:r>
            <a:r>
              <a:rPr lang="en-US" sz="900" i="1" dirty="0">
                <a:solidFill>
                  <a:schemeClr val="tx1"/>
                </a:solidFill>
                <a:latin typeface="Lora" pitchFamily="2" charset="0"/>
                <a:hlinkClick r:id="rId3">
                  <a:extLst>
                    <a:ext uri="{A12FA001-AC4F-418D-AE19-62706E023703}">
                      <ahyp:hlinkClr xmlns:ahyp="http://schemas.microsoft.com/office/drawing/2018/hyperlinkcolor" val="tx"/>
                    </a:ext>
                  </a:extLst>
                </a:hlinkClick>
              </a:rPr>
              <a:t>https://totalverify.equifax.com/blog/all-blogs/-/post/why-is-recidivism-so-common-</a:t>
            </a:r>
            <a:r>
              <a:rPr lang="en-US" sz="900" i="1" dirty="0">
                <a:solidFill>
                  <a:schemeClr val="tx1"/>
                </a:solidFill>
                <a:latin typeface="Lora" pitchFamily="2" charset="0"/>
              </a:rPr>
              <a:t> </a:t>
            </a:r>
          </a:p>
        </p:txBody>
      </p:sp>
    </p:spTree>
    <p:extLst>
      <p:ext uri="{BB962C8B-B14F-4D97-AF65-F5344CB8AC3E}">
        <p14:creationId xmlns:p14="http://schemas.microsoft.com/office/powerpoint/2010/main" val="795188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graphicFrame>
        <p:nvGraphicFramePr>
          <p:cNvPr id="36" name="Table 30">
            <a:extLst>
              <a:ext uri="{FF2B5EF4-FFF2-40B4-BE49-F238E27FC236}">
                <a16:creationId xmlns:a16="http://schemas.microsoft.com/office/drawing/2014/main" id="{7A8B9CEA-12D8-B470-1F0D-643C64A2E74E}"/>
              </a:ext>
            </a:extLst>
          </p:cNvPr>
          <p:cNvGraphicFramePr>
            <a:graphicFrameLocks noGrp="1"/>
          </p:cNvGraphicFramePr>
          <p:nvPr/>
        </p:nvGraphicFramePr>
        <p:xfrm>
          <a:off x="7055498" y="3470150"/>
          <a:ext cx="1989396" cy="1522197"/>
        </p:xfrm>
        <a:graphic>
          <a:graphicData uri="http://schemas.openxmlformats.org/drawingml/2006/table">
            <a:tbl>
              <a:tblPr firstRow="1" bandRow="1">
                <a:tableStyleId>{DA5B2040-0373-4AB5-8C16-54180E59C3D7}</a:tableStyleId>
              </a:tblPr>
              <a:tblGrid>
                <a:gridCol w="1989396">
                  <a:extLst>
                    <a:ext uri="{9D8B030D-6E8A-4147-A177-3AD203B41FA5}">
                      <a16:colId xmlns:a16="http://schemas.microsoft.com/office/drawing/2014/main" val="2357824538"/>
                    </a:ext>
                  </a:extLst>
                </a:gridCol>
              </a:tblGrid>
              <a:tr h="1522197">
                <a:tc>
                  <a:txBody>
                    <a:bodyPr/>
                    <a:lstStyle/>
                    <a:p>
                      <a:endParaRPr lang="en-US" dirty="0"/>
                    </a:p>
                  </a:txBody>
                  <a:tcPr>
                    <a:noFill/>
                  </a:tcPr>
                </a:tc>
                <a:extLst>
                  <a:ext uri="{0D108BD9-81ED-4DB2-BD59-A6C34878D82A}">
                    <a16:rowId xmlns:a16="http://schemas.microsoft.com/office/drawing/2014/main" val="249127080"/>
                  </a:ext>
                </a:extLst>
              </a:tr>
            </a:tbl>
          </a:graphicData>
        </a:graphic>
      </p:graphicFrame>
      <p:graphicFrame>
        <p:nvGraphicFramePr>
          <p:cNvPr id="34" name="Table 30">
            <a:extLst>
              <a:ext uri="{FF2B5EF4-FFF2-40B4-BE49-F238E27FC236}">
                <a16:creationId xmlns:a16="http://schemas.microsoft.com/office/drawing/2014/main" id="{1841D7C9-E452-80DD-ED8C-B0F5B801DCD6}"/>
              </a:ext>
            </a:extLst>
          </p:cNvPr>
          <p:cNvGraphicFramePr>
            <a:graphicFrameLocks noGrp="1"/>
          </p:cNvGraphicFramePr>
          <p:nvPr>
            <p:extLst>
              <p:ext uri="{D42A27DB-BD31-4B8C-83A1-F6EECF244321}">
                <p14:modId xmlns:p14="http://schemas.microsoft.com/office/powerpoint/2010/main" val="2444274509"/>
              </p:ext>
            </p:extLst>
          </p:nvPr>
        </p:nvGraphicFramePr>
        <p:xfrm>
          <a:off x="4735260" y="3505565"/>
          <a:ext cx="2122704" cy="1504490"/>
        </p:xfrm>
        <a:graphic>
          <a:graphicData uri="http://schemas.openxmlformats.org/drawingml/2006/table">
            <a:tbl>
              <a:tblPr firstRow="1" bandRow="1">
                <a:tableStyleId>{DA5B2040-0373-4AB5-8C16-54180E59C3D7}</a:tableStyleId>
              </a:tblPr>
              <a:tblGrid>
                <a:gridCol w="2122704">
                  <a:extLst>
                    <a:ext uri="{9D8B030D-6E8A-4147-A177-3AD203B41FA5}">
                      <a16:colId xmlns:a16="http://schemas.microsoft.com/office/drawing/2014/main" val="2357824538"/>
                    </a:ext>
                  </a:extLst>
                </a:gridCol>
              </a:tblGrid>
              <a:tr h="1504490">
                <a:tc>
                  <a:txBody>
                    <a:bodyPr/>
                    <a:lstStyle/>
                    <a:p>
                      <a:endParaRPr lang="en-US" dirty="0"/>
                    </a:p>
                  </a:txBody>
                  <a:tcPr>
                    <a:noFill/>
                  </a:tcPr>
                </a:tc>
                <a:extLst>
                  <a:ext uri="{0D108BD9-81ED-4DB2-BD59-A6C34878D82A}">
                    <a16:rowId xmlns:a16="http://schemas.microsoft.com/office/drawing/2014/main" val="249127080"/>
                  </a:ext>
                </a:extLst>
              </a:tr>
            </a:tbl>
          </a:graphicData>
        </a:graphic>
      </p:graphicFrame>
      <p:graphicFrame>
        <p:nvGraphicFramePr>
          <p:cNvPr id="31" name="Table 30">
            <a:extLst>
              <a:ext uri="{FF2B5EF4-FFF2-40B4-BE49-F238E27FC236}">
                <a16:creationId xmlns:a16="http://schemas.microsoft.com/office/drawing/2014/main" id="{3EBC6A4F-DECE-5F06-9BEA-7117233A716C}"/>
              </a:ext>
            </a:extLst>
          </p:cNvPr>
          <p:cNvGraphicFramePr>
            <a:graphicFrameLocks noGrp="1"/>
          </p:cNvGraphicFramePr>
          <p:nvPr/>
        </p:nvGraphicFramePr>
        <p:xfrm>
          <a:off x="2415023" y="3487858"/>
          <a:ext cx="2122704" cy="1522197"/>
        </p:xfrm>
        <a:graphic>
          <a:graphicData uri="http://schemas.openxmlformats.org/drawingml/2006/table">
            <a:tbl>
              <a:tblPr firstRow="1" bandRow="1">
                <a:tableStyleId>{DA5B2040-0373-4AB5-8C16-54180E59C3D7}</a:tableStyleId>
              </a:tblPr>
              <a:tblGrid>
                <a:gridCol w="2122704">
                  <a:extLst>
                    <a:ext uri="{9D8B030D-6E8A-4147-A177-3AD203B41FA5}">
                      <a16:colId xmlns:a16="http://schemas.microsoft.com/office/drawing/2014/main" val="2357824538"/>
                    </a:ext>
                  </a:extLst>
                </a:gridCol>
              </a:tblGrid>
              <a:tr h="1522197">
                <a:tc>
                  <a:txBody>
                    <a:bodyPr/>
                    <a:lstStyle/>
                    <a:p>
                      <a:endParaRPr lang="en-US" dirty="0"/>
                    </a:p>
                  </a:txBody>
                  <a:tcPr>
                    <a:noFill/>
                  </a:tcPr>
                </a:tc>
                <a:extLst>
                  <a:ext uri="{0D108BD9-81ED-4DB2-BD59-A6C34878D82A}">
                    <a16:rowId xmlns:a16="http://schemas.microsoft.com/office/drawing/2014/main" val="249127080"/>
                  </a:ext>
                </a:extLst>
              </a:tr>
            </a:tbl>
          </a:graphicData>
        </a:graphic>
      </p:graphicFrame>
      <p:graphicFrame>
        <p:nvGraphicFramePr>
          <p:cNvPr id="38" name="Table 30">
            <a:extLst>
              <a:ext uri="{FF2B5EF4-FFF2-40B4-BE49-F238E27FC236}">
                <a16:creationId xmlns:a16="http://schemas.microsoft.com/office/drawing/2014/main" id="{00C29440-5C7C-41DB-1608-3F0321DB56F5}"/>
              </a:ext>
            </a:extLst>
          </p:cNvPr>
          <p:cNvGraphicFramePr>
            <a:graphicFrameLocks noGrp="1"/>
          </p:cNvGraphicFramePr>
          <p:nvPr/>
        </p:nvGraphicFramePr>
        <p:xfrm>
          <a:off x="97333" y="3474346"/>
          <a:ext cx="2122704" cy="1522197"/>
        </p:xfrm>
        <a:graphic>
          <a:graphicData uri="http://schemas.openxmlformats.org/drawingml/2006/table">
            <a:tbl>
              <a:tblPr firstRow="1" bandRow="1">
                <a:tableStyleId>{DA5B2040-0373-4AB5-8C16-54180E59C3D7}</a:tableStyleId>
              </a:tblPr>
              <a:tblGrid>
                <a:gridCol w="2122704">
                  <a:extLst>
                    <a:ext uri="{9D8B030D-6E8A-4147-A177-3AD203B41FA5}">
                      <a16:colId xmlns:a16="http://schemas.microsoft.com/office/drawing/2014/main" val="2357824538"/>
                    </a:ext>
                  </a:extLst>
                </a:gridCol>
              </a:tblGrid>
              <a:tr h="1522197">
                <a:tc>
                  <a:txBody>
                    <a:bodyPr/>
                    <a:lstStyle/>
                    <a:p>
                      <a:endParaRPr lang="en-US" dirty="0"/>
                    </a:p>
                  </a:txBody>
                  <a:tcPr>
                    <a:noFill/>
                  </a:tcPr>
                </a:tc>
                <a:extLst>
                  <a:ext uri="{0D108BD9-81ED-4DB2-BD59-A6C34878D82A}">
                    <a16:rowId xmlns:a16="http://schemas.microsoft.com/office/drawing/2014/main" val="249127080"/>
                  </a:ext>
                </a:extLst>
              </a:tr>
            </a:tbl>
          </a:graphicData>
        </a:graphic>
      </p:graphicFrame>
      <p:graphicFrame>
        <p:nvGraphicFramePr>
          <p:cNvPr id="37" name="Table 30">
            <a:extLst>
              <a:ext uri="{FF2B5EF4-FFF2-40B4-BE49-F238E27FC236}">
                <a16:creationId xmlns:a16="http://schemas.microsoft.com/office/drawing/2014/main" id="{245B3A32-D0C9-8E86-5062-9C0ACE66E653}"/>
              </a:ext>
            </a:extLst>
          </p:cNvPr>
          <p:cNvGraphicFramePr>
            <a:graphicFrameLocks noGrp="1"/>
          </p:cNvGraphicFramePr>
          <p:nvPr/>
        </p:nvGraphicFramePr>
        <p:xfrm>
          <a:off x="7049118" y="1647843"/>
          <a:ext cx="1989396" cy="1612927"/>
        </p:xfrm>
        <a:graphic>
          <a:graphicData uri="http://schemas.openxmlformats.org/drawingml/2006/table">
            <a:tbl>
              <a:tblPr firstRow="1" bandRow="1">
                <a:tableStyleId>{DA5B2040-0373-4AB5-8C16-54180E59C3D7}</a:tableStyleId>
              </a:tblPr>
              <a:tblGrid>
                <a:gridCol w="1989396">
                  <a:extLst>
                    <a:ext uri="{9D8B030D-6E8A-4147-A177-3AD203B41FA5}">
                      <a16:colId xmlns:a16="http://schemas.microsoft.com/office/drawing/2014/main" val="2357824538"/>
                    </a:ext>
                  </a:extLst>
                </a:gridCol>
              </a:tblGrid>
              <a:tr h="1612927">
                <a:tc>
                  <a:txBody>
                    <a:bodyPr/>
                    <a:lstStyle/>
                    <a:p>
                      <a:endParaRPr lang="en-US" dirty="0"/>
                    </a:p>
                  </a:txBody>
                  <a:tcPr>
                    <a:noFill/>
                  </a:tcPr>
                </a:tc>
                <a:extLst>
                  <a:ext uri="{0D108BD9-81ED-4DB2-BD59-A6C34878D82A}">
                    <a16:rowId xmlns:a16="http://schemas.microsoft.com/office/drawing/2014/main" val="249127080"/>
                  </a:ext>
                </a:extLst>
              </a:tr>
            </a:tbl>
          </a:graphicData>
        </a:graphic>
      </p:graphicFrame>
      <p:graphicFrame>
        <p:nvGraphicFramePr>
          <p:cNvPr id="39" name="Table 30">
            <a:extLst>
              <a:ext uri="{FF2B5EF4-FFF2-40B4-BE49-F238E27FC236}">
                <a16:creationId xmlns:a16="http://schemas.microsoft.com/office/drawing/2014/main" id="{C9AE711A-27AE-9317-4120-E2AADFC9DEB6}"/>
              </a:ext>
            </a:extLst>
          </p:cNvPr>
          <p:cNvGraphicFramePr>
            <a:graphicFrameLocks noGrp="1"/>
          </p:cNvGraphicFramePr>
          <p:nvPr/>
        </p:nvGraphicFramePr>
        <p:xfrm>
          <a:off x="4751134" y="1635536"/>
          <a:ext cx="2122704" cy="1612927"/>
        </p:xfrm>
        <a:graphic>
          <a:graphicData uri="http://schemas.openxmlformats.org/drawingml/2006/table">
            <a:tbl>
              <a:tblPr firstRow="1" bandRow="1">
                <a:tableStyleId>{DA5B2040-0373-4AB5-8C16-54180E59C3D7}</a:tableStyleId>
              </a:tblPr>
              <a:tblGrid>
                <a:gridCol w="2122704">
                  <a:extLst>
                    <a:ext uri="{9D8B030D-6E8A-4147-A177-3AD203B41FA5}">
                      <a16:colId xmlns:a16="http://schemas.microsoft.com/office/drawing/2014/main" val="2357824538"/>
                    </a:ext>
                  </a:extLst>
                </a:gridCol>
              </a:tblGrid>
              <a:tr h="1612927">
                <a:tc>
                  <a:txBody>
                    <a:bodyPr/>
                    <a:lstStyle/>
                    <a:p>
                      <a:endParaRPr lang="en-US" dirty="0"/>
                    </a:p>
                  </a:txBody>
                  <a:tcPr>
                    <a:noFill/>
                  </a:tcPr>
                </a:tc>
                <a:extLst>
                  <a:ext uri="{0D108BD9-81ED-4DB2-BD59-A6C34878D82A}">
                    <a16:rowId xmlns:a16="http://schemas.microsoft.com/office/drawing/2014/main" val="249127080"/>
                  </a:ext>
                </a:extLst>
              </a:tr>
            </a:tbl>
          </a:graphicData>
        </a:graphic>
      </p:graphicFrame>
      <p:graphicFrame>
        <p:nvGraphicFramePr>
          <p:cNvPr id="32" name="Table 30">
            <a:extLst>
              <a:ext uri="{FF2B5EF4-FFF2-40B4-BE49-F238E27FC236}">
                <a16:creationId xmlns:a16="http://schemas.microsoft.com/office/drawing/2014/main" id="{B07BAC47-9E84-2D78-7498-EA9D0001EFCC}"/>
              </a:ext>
            </a:extLst>
          </p:cNvPr>
          <p:cNvGraphicFramePr>
            <a:graphicFrameLocks noGrp="1"/>
          </p:cNvGraphicFramePr>
          <p:nvPr/>
        </p:nvGraphicFramePr>
        <p:xfrm>
          <a:off x="2421798" y="1635536"/>
          <a:ext cx="2122704" cy="1612927"/>
        </p:xfrm>
        <a:graphic>
          <a:graphicData uri="http://schemas.openxmlformats.org/drawingml/2006/table">
            <a:tbl>
              <a:tblPr firstRow="1" bandRow="1">
                <a:tableStyleId>{DA5B2040-0373-4AB5-8C16-54180E59C3D7}</a:tableStyleId>
              </a:tblPr>
              <a:tblGrid>
                <a:gridCol w="2122704">
                  <a:extLst>
                    <a:ext uri="{9D8B030D-6E8A-4147-A177-3AD203B41FA5}">
                      <a16:colId xmlns:a16="http://schemas.microsoft.com/office/drawing/2014/main" val="2357824538"/>
                    </a:ext>
                  </a:extLst>
                </a:gridCol>
              </a:tblGrid>
              <a:tr h="1612927">
                <a:tc>
                  <a:txBody>
                    <a:bodyPr/>
                    <a:lstStyle/>
                    <a:p>
                      <a:endParaRPr lang="en-US" dirty="0"/>
                    </a:p>
                  </a:txBody>
                  <a:tcPr>
                    <a:noFill/>
                  </a:tcPr>
                </a:tc>
                <a:extLst>
                  <a:ext uri="{0D108BD9-81ED-4DB2-BD59-A6C34878D82A}">
                    <a16:rowId xmlns:a16="http://schemas.microsoft.com/office/drawing/2014/main" val="249127080"/>
                  </a:ext>
                </a:extLst>
              </a:tr>
            </a:tbl>
          </a:graphicData>
        </a:graphic>
      </p:graphicFrame>
      <p:graphicFrame>
        <p:nvGraphicFramePr>
          <p:cNvPr id="30" name="Table 30">
            <a:extLst>
              <a:ext uri="{FF2B5EF4-FFF2-40B4-BE49-F238E27FC236}">
                <a16:creationId xmlns:a16="http://schemas.microsoft.com/office/drawing/2014/main" id="{6214EDD9-272A-10F3-99CE-D3C86E985921}"/>
              </a:ext>
            </a:extLst>
          </p:cNvPr>
          <p:cNvGraphicFramePr>
            <a:graphicFrameLocks noGrp="1"/>
          </p:cNvGraphicFramePr>
          <p:nvPr>
            <p:extLst>
              <p:ext uri="{D42A27DB-BD31-4B8C-83A1-F6EECF244321}">
                <p14:modId xmlns:p14="http://schemas.microsoft.com/office/powerpoint/2010/main" val="810967577"/>
              </p:ext>
            </p:extLst>
          </p:nvPr>
        </p:nvGraphicFramePr>
        <p:xfrm>
          <a:off x="97333" y="1627721"/>
          <a:ext cx="2122704" cy="1612927"/>
        </p:xfrm>
        <a:graphic>
          <a:graphicData uri="http://schemas.openxmlformats.org/drawingml/2006/table">
            <a:tbl>
              <a:tblPr firstRow="1" bandRow="1">
                <a:tableStyleId>{DA5B2040-0373-4AB5-8C16-54180E59C3D7}</a:tableStyleId>
              </a:tblPr>
              <a:tblGrid>
                <a:gridCol w="2122704">
                  <a:extLst>
                    <a:ext uri="{9D8B030D-6E8A-4147-A177-3AD203B41FA5}">
                      <a16:colId xmlns:a16="http://schemas.microsoft.com/office/drawing/2014/main" val="2357824538"/>
                    </a:ext>
                  </a:extLst>
                </a:gridCol>
              </a:tblGrid>
              <a:tr h="1612927">
                <a:tc>
                  <a:txBody>
                    <a:bodyPr/>
                    <a:lstStyle/>
                    <a:p>
                      <a:endParaRPr lang="en-US" dirty="0"/>
                    </a:p>
                  </a:txBody>
                  <a:tcPr>
                    <a:noFill/>
                  </a:tcPr>
                </a:tc>
                <a:extLst>
                  <a:ext uri="{0D108BD9-81ED-4DB2-BD59-A6C34878D82A}">
                    <a16:rowId xmlns:a16="http://schemas.microsoft.com/office/drawing/2014/main" val="249127080"/>
                  </a:ext>
                </a:extLst>
              </a:tr>
            </a:tbl>
          </a:graphicData>
        </a:graphic>
      </p:graphicFrame>
      <p:sp>
        <p:nvSpPr>
          <p:cNvPr id="2" name="Title 1">
            <a:extLst>
              <a:ext uri="{FF2B5EF4-FFF2-40B4-BE49-F238E27FC236}">
                <a16:creationId xmlns:a16="http://schemas.microsoft.com/office/drawing/2014/main" id="{27A04831-4E9B-F07A-7C1B-9DDF66E968B9}"/>
              </a:ext>
            </a:extLst>
          </p:cNvPr>
          <p:cNvSpPr>
            <a:spLocks noGrp="1"/>
          </p:cNvSpPr>
          <p:nvPr>
            <p:ph type="title"/>
          </p:nvPr>
        </p:nvSpPr>
        <p:spPr/>
        <p:txBody>
          <a:bodyPr/>
          <a:lstStyle/>
          <a:p>
            <a:r>
              <a:rPr lang="en-US" sz="3600" dirty="0"/>
              <a:t>Outline</a:t>
            </a:r>
          </a:p>
        </p:txBody>
      </p:sp>
      <p:sp>
        <p:nvSpPr>
          <p:cNvPr id="3" name="Slide Number Placeholder 2">
            <a:extLst>
              <a:ext uri="{FF2B5EF4-FFF2-40B4-BE49-F238E27FC236}">
                <a16:creationId xmlns:a16="http://schemas.microsoft.com/office/drawing/2014/main" id="{74B837A9-D60E-C4C2-69D1-CDA8A0B9D4F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
        <p:nvSpPr>
          <p:cNvPr id="9" name="Google Shape;516;p62">
            <a:extLst>
              <a:ext uri="{FF2B5EF4-FFF2-40B4-BE49-F238E27FC236}">
                <a16:creationId xmlns:a16="http://schemas.microsoft.com/office/drawing/2014/main" id="{F785B9AC-018A-04CB-C8A3-897949439D11}"/>
              </a:ext>
            </a:extLst>
          </p:cNvPr>
          <p:cNvSpPr txBox="1">
            <a:spLocks/>
          </p:cNvSpPr>
          <p:nvPr/>
        </p:nvSpPr>
        <p:spPr>
          <a:xfrm>
            <a:off x="97333" y="1711949"/>
            <a:ext cx="2117833" cy="1522197"/>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200000"/>
              </a:lnSpc>
            </a:pPr>
            <a:r>
              <a:rPr lang="en" sz="2400" dirty="0">
                <a:latin typeface="Lora" pitchFamily="2" charset="0"/>
              </a:rPr>
              <a:t>01</a:t>
            </a:r>
          </a:p>
          <a:p>
            <a:pPr algn="ctr"/>
            <a:r>
              <a:rPr lang="en-US" sz="2000" b="1" dirty="0">
                <a:latin typeface="Lora" pitchFamily="2" charset="0"/>
              </a:rPr>
              <a:t>Introduction</a:t>
            </a:r>
          </a:p>
          <a:p>
            <a:pPr algn="ctr"/>
            <a:endParaRPr lang="en" sz="2000" b="1" dirty="0">
              <a:latin typeface="Lora" pitchFamily="2" charset="0"/>
            </a:endParaRPr>
          </a:p>
        </p:txBody>
      </p:sp>
      <p:sp>
        <p:nvSpPr>
          <p:cNvPr id="6" name="Google Shape;516;p62">
            <a:extLst>
              <a:ext uri="{FF2B5EF4-FFF2-40B4-BE49-F238E27FC236}">
                <a16:creationId xmlns:a16="http://schemas.microsoft.com/office/drawing/2014/main" id="{56D338D5-76A5-F961-5713-981BA9F690C3}"/>
              </a:ext>
            </a:extLst>
          </p:cNvPr>
          <p:cNvSpPr txBox="1">
            <a:spLocks/>
          </p:cNvSpPr>
          <p:nvPr/>
        </p:nvSpPr>
        <p:spPr>
          <a:xfrm>
            <a:off x="2448401" y="1735008"/>
            <a:ext cx="2074369" cy="133604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200000"/>
              </a:lnSpc>
            </a:pPr>
            <a:r>
              <a:rPr lang="en" sz="2400" dirty="0">
                <a:latin typeface="Lora" pitchFamily="2" charset="0"/>
              </a:rPr>
              <a:t>02</a:t>
            </a:r>
          </a:p>
          <a:p>
            <a:pPr algn="ctr"/>
            <a:r>
              <a:rPr lang="en-US" sz="2000" b="1" dirty="0">
                <a:latin typeface="Lora" pitchFamily="2" charset="0"/>
              </a:rPr>
              <a:t>GBI</a:t>
            </a:r>
          </a:p>
          <a:p>
            <a:pPr algn="ctr"/>
            <a:endParaRPr lang="en" sz="2000" b="1" dirty="0">
              <a:latin typeface="Lora" pitchFamily="2" charset="0"/>
            </a:endParaRPr>
          </a:p>
        </p:txBody>
      </p:sp>
      <p:sp>
        <p:nvSpPr>
          <p:cNvPr id="11" name="Google Shape;516;p62">
            <a:extLst>
              <a:ext uri="{FF2B5EF4-FFF2-40B4-BE49-F238E27FC236}">
                <a16:creationId xmlns:a16="http://schemas.microsoft.com/office/drawing/2014/main" id="{A09FF30B-2B5D-313A-E000-FF36E6FB7120}"/>
              </a:ext>
            </a:extLst>
          </p:cNvPr>
          <p:cNvSpPr txBox="1">
            <a:spLocks/>
          </p:cNvSpPr>
          <p:nvPr/>
        </p:nvSpPr>
        <p:spPr>
          <a:xfrm>
            <a:off x="4994454" y="1711950"/>
            <a:ext cx="1752710" cy="133604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200000"/>
              </a:lnSpc>
            </a:pPr>
            <a:r>
              <a:rPr lang="en" sz="2400" dirty="0">
                <a:latin typeface="Lora" pitchFamily="2" charset="0"/>
              </a:rPr>
              <a:t>03</a:t>
            </a:r>
          </a:p>
          <a:p>
            <a:pPr algn="ctr"/>
            <a:r>
              <a:rPr lang="en-US" sz="2000" b="1" dirty="0">
                <a:latin typeface="Lora" pitchFamily="2" charset="0"/>
              </a:rPr>
              <a:t>EcSA</a:t>
            </a:r>
          </a:p>
          <a:p>
            <a:pPr algn="ctr"/>
            <a:endParaRPr lang="en" sz="2000" b="1" dirty="0">
              <a:latin typeface="Lora" pitchFamily="2" charset="0"/>
            </a:endParaRPr>
          </a:p>
        </p:txBody>
      </p:sp>
      <p:sp>
        <p:nvSpPr>
          <p:cNvPr id="15" name="Google Shape;516;p62">
            <a:extLst>
              <a:ext uri="{FF2B5EF4-FFF2-40B4-BE49-F238E27FC236}">
                <a16:creationId xmlns:a16="http://schemas.microsoft.com/office/drawing/2014/main" id="{9FFCE9E6-2742-7A5C-D6CD-A275054E8A56}"/>
              </a:ext>
            </a:extLst>
          </p:cNvPr>
          <p:cNvSpPr txBox="1">
            <a:spLocks/>
          </p:cNvSpPr>
          <p:nvPr/>
        </p:nvSpPr>
        <p:spPr>
          <a:xfrm>
            <a:off x="7027386" y="1735008"/>
            <a:ext cx="1970159" cy="138898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200000"/>
              </a:lnSpc>
            </a:pPr>
            <a:r>
              <a:rPr lang="en" sz="2400" dirty="0">
                <a:latin typeface="Lora" pitchFamily="2" charset="0"/>
              </a:rPr>
              <a:t>04</a:t>
            </a:r>
          </a:p>
          <a:p>
            <a:pPr algn="ctr"/>
            <a:r>
              <a:rPr lang="en-US" sz="2000" b="1" dirty="0">
                <a:latin typeface="Lora" pitchFamily="2" charset="0"/>
              </a:rPr>
              <a:t>Customization</a:t>
            </a:r>
          </a:p>
          <a:p>
            <a:pPr algn="ctr"/>
            <a:r>
              <a:rPr lang="en-US" sz="800" b="1" i="1" dirty="0">
                <a:latin typeface="Lora" pitchFamily="2" charset="0"/>
              </a:rPr>
              <a:t>Justice Involved Adults Program</a:t>
            </a:r>
          </a:p>
          <a:p>
            <a:pPr algn="ctr"/>
            <a:endParaRPr lang="en" sz="2000" b="1" dirty="0">
              <a:latin typeface="Lora" pitchFamily="2" charset="0"/>
            </a:endParaRPr>
          </a:p>
        </p:txBody>
      </p:sp>
      <p:sp>
        <p:nvSpPr>
          <p:cNvPr id="18" name="Google Shape;516;p62">
            <a:extLst>
              <a:ext uri="{FF2B5EF4-FFF2-40B4-BE49-F238E27FC236}">
                <a16:creationId xmlns:a16="http://schemas.microsoft.com/office/drawing/2014/main" id="{81A0E66B-C0B5-E822-D7A8-1724AB39EC72}"/>
              </a:ext>
            </a:extLst>
          </p:cNvPr>
          <p:cNvSpPr txBox="1">
            <a:spLocks/>
          </p:cNvSpPr>
          <p:nvPr/>
        </p:nvSpPr>
        <p:spPr>
          <a:xfrm>
            <a:off x="22471" y="3240648"/>
            <a:ext cx="2267334" cy="156974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200000"/>
              </a:lnSpc>
            </a:pPr>
            <a:r>
              <a:rPr lang="en" sz="2400" dirty="0">
                <a:latin typeface="Lora" pitchFamily="2" charset="0"/>
              </a:rPr>
              <a:t>05</a:t>
            </a:r>
          </a:p>
          <a:p>
            <a:pPr algn="ctr"/>
            <a:r>
              <a:rPr lang="en-US" sz="2000" b="1" dirty="0">
                <a:latin typeface="Lora" pitchFamily="2" charset="0"/>
              </a:rPr>
              <a:t>Money Mechanics</a:t>
            </a:r>
          </a:p>
          <a:p>
            <a:pPr algn="ctr"/>
            <a:endParaRPr lang="en" sz="2000" b="1" dirty="0">
              <a:latin typeface="Lora" pitchFamily="2" charset="0"/>
            </a:endParaRPr>
          </a:p>
        </p:txBody>
      </p:sp>
      <p:sp>
        <p:nvSpPr>
          <p:cNvPr id="21" name="Google Shape;516;p62">
            <a:extLst>
              <a:ext uri="{FF2B5EF4-FFF2-40B4-BE49-F238E27FC236}">
                <a16:creationId xmlns:a16="http://schemas.microsoft.com/office/drawing/2014/main" id="{5CA97B66-6F26-49A1-064C-786588D1313B}"/>
              </a:ext>
            </a:extLst>
          </p:cNvPr>
          <p:cNvSpPr txBox="1">
            <a:spLocks/>
          </p:cNvSpPr>
          <p:nvPr/>
        </p:nvSpPr>
        <p:spPr>
          <a:xfrm>
            <a:off x="2379496" y="3260770"/>
            <a:ext cx="2114621" cy="133604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200000"/>
              </a:lnSpc>
            </a:pPr>
            <a:r>
              <a:rPr lang="en" sz="2400" dirty="0">
                <a:latin typeface="Lora" pitchFamily="2" charset="0"/>
              </a:rPr>
              <a:t>06</a:t>
            </a:r>
          </a:p>
          <a:p>
            <a:pPr algn="ctr"/>
            <a:r>
              <a:rPr lang="en-US" sz="2000" b="1" dirty="0">
                <a:latin typeface="Lora" pitchFamily="2" charset="0"/>
              </a:rPr>
              <a:t>CLIFF Tools Demo</a:t>
            </a:r>
          </a:p>
          <a:p>
            <a:pPr algn="ctr"/>
            <a:endParaRPr lang="en" sz="2000" b="1" dirty="0">
              <a:latin typeface="Lora" pitchFamily="2" charset="0"/>
            </a:endParaRPr>
          </a:p>
        </p:txBody>
      </p:sp>
      <p:sp>
        <p:nvSpPr>
          <p:cNvPr id="22" name="Google Shape;516;p62">
            <a:extLst>
              <a:ext uri="{FF2B5EF4-FFF2-40B4-BE49-F238E27FC236}">
                <a16:creationId xmlns:a16="http://schemas.microsoft.com/office/drawing/2014/main" id="{9DDFD3D3-B73F-AC22-0899-CEB1657F23C0}"/>
              </a:ext>
            </a:extLst>
          </p:cNvPr>
          <p:cNvSpPr txBox="1">
            <a:spLocks/>
          </p:cNvSpPr>
          <p:nvPr/>
        </p:nvSpPr>
        <p:spPr>
          <a:xfrm>
            <a:off x="4743469" y="3260953"/>
            <a:ext cx="2062676" cy="133604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200000"/>
              </a:lnSpc>
            </a:pPr>
            <a:r>
              <a:rPr lang="en" sz="2400" dirty="0">
                <a:latin typeface="Lora" pitchFamily="2" charset="0"/>
              </a:rPr>
              <a:t>07</a:t>
            </a:r>
          </a:p>
          <a:p>
            <a:pPr algn="ctr"/>
            <a:r>
              <a:rPr lang="en-US" sz="2000" b="1" dirty="0">
                <a:latin typeface="Lora" pitchFamily="2" charset="0"/>
              </a:rPr>
              <a:t>Program Evaluation</a:t>
            </a:r>
          </a:p>
          <a:p>
            <a:pPr algn="ctr"/>
            <a:endParaRPr lang="en" sz="2000" b="1" dirty="0">
              <a:latin typeface="Lora" pitchFamily="2" charset="0"/>
            </a:endParaRPr>
          </a:p>
        </p:txBody>
      </p:sp>
      <p:sp>
        <p:nvSpPr>
          <p:cNvPr id="23" name="Google Shape;516;p62">
            <a:extLst>
              <a:ext uri="{FF2B5EF4-FFF2-40B4-BE49-F238E27FC236}">
                <a16:creationId xmlns:a16="http://schemas.microsoft.com/office/drawing/2014/main" id="{F85C2964-E0E2-5752-EF7C-E2A0573A5F2F}"/>
              </a:ext>
            </a:extLst>
          </p:cNvPr>
          <p:cNvSpPr txBox="1">
            <a:spLocks/>
          </p:cNvSpPr>
          <p:nvPr/>
        </p:nvSpPr>
        <p:spPr>
          <a:xfrm>
            <a:off x="7167461" y="3257372"/>
            <a:ext cx="1752710" cy="133604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200000"/>
              </a:lnSpc>
            </a:pPr>
            <a:r>
              <a:rPr lang="en" sz="2400" dirty="0">
                <a:latin typeface="Lora" pitchFamily="2" charset="0"/>
              </a:rPr>
              <a:t>08</a:t>
            </a:r>
          </a:p>
          <a:p>
            <a:pPr algn="ctr"/>
            <a:r>
              <a:rPr lang="en-US" sz="2000" b="1" dirty="0">
                <a:latin typeface="Lora" pitchFamily="2" charset="0"/>
              </a:rPr>
              <a:t>GBI Role Play</a:t>
            </a:r>
          </a:p>
          <a:p>
            <a:pPr algn="ctr"/>
            <a:endParaRPr lang="en" sz="2000" b="1" dirty="0">
              <a:latin typeface="Lora" pitchFamily="2" charset="0"/>
            </a:endParaRPr>
          </a:p>
        </p:txBody>
      </p:sp>
    </p:spTree>
    <p:extLst>
      <p:ext uri="{BB962C8B-B14F-4D97-AF65-F5344CB8AC3E}">
        <p14:creationId xmlns:p14="http://schemas.microsoft.com/office/powerpoint/2010/main" val="63913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1+#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1+#ppt_w/2"/>
                                          </p:val>
                                        </p:tav>
                                        <p:tav tm="100000">
                                          <p:val>
                                            <p:strVal val="#ppt_x"/>
                                          </p:val>
                                        </p:tav>
                                      </p:tavLst>
                                    </p:anim>
                                    <p:anim calcmode="lin" valueType="num">
                                      <p:cBhvr additive="base">
                                        <p:cTn id="3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1+#ppt_w/2"/>
                                          </p:val>
                                        </p:tav>
                                        <p:tav tm="100000">
                                          <p:val>
                                            <p:strVal val="#ppt_x"/>
                                          </p:val>
                                        </p:tav>
                                      </p:tavLst>
                                    </p:anim>
                                    <p:anim calcmode="lin" valueType="num">
                                      <p:cBhvr additive="base">
                                        <p:cTn id="4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1+#ppt_w/2"/>
                                          </p:val>
                                        </p:tav>
                                        <p:tav tm="100000">
                                          <p:val>
                                            <p:strVal val="#ppt_x"/>
                                          </p:val>
                                        </p:tav>
                                      </p:tavLst>
                                    </p:anim>
                                    <p:anim calcmode="lin" valueType="num">
                                      <p:cBhvr additive="base">
                                        <p:cTn id="50"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11" grpId="0"/>
      <p:bldP spid="15" grpId="0"/>
      <p:bldP spid="18" grpId="0"/>
      <p:bldP spid="21" grpId="0"/>
      <p:bldP spid="22"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4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7B34F-DE51-C41E-BFEC-8FBF4480096B}"/>
              </a:ext>
            </a:extLst>
          </p:cNvPr>
          <p:cNvSpPr>
            <a:spLocks noGrp="1"/>
          </p:cNvSpPr>
          <p:nvPr>
            <p:ph type="title"/>
          </p:nvPr>
        </p:nvSpPr>
        <p:spPr>
          <a:xfrm>
            <a:off x="1381250" y="693431"/>
            <a:ext cx="3878400" cy="770603"/>
          </a:xfrm>
        </p:spPr>
        <p:txBody>
          <a:bodyPr/>
          <a:lstStyle/>
          <a:p>
            <a:r>
              <a:rPr lang="en-US" sz="1600" dirty="0"/>
              <a:t>Successful reentry requires cooperation and efficiency from many government programs </a:t>
            </a:r>
          </a:p>
        </p:txBody>
      </p:sp>
      <p:sp>
        <p:nvSpPr>
          <p:cNvPr id="3" name="Slide Number Placeholder 2">
            <a:extLst>
              <a:ext uri="{FF2B5EF4-FFF2-40B4-BE49-F238E27FC236}">
                <a16:creationId xmlns:a16="http://schemas.microsoft.com/office/drawing/2014/main" id="{FE93FA59-C29C-E1B8-6D58-A904156B44C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pic>
        <p:nvPicPr>
          <p:cNvPr id="4" name="Picture 2">
            <a:extLst>
              <a:ext uri="{FF2B5EF4-FFF2-40B4-BE49-F238E27FC236}">
                <a16:creationId xmlns:a16="http://schemas.microsoft.com/office/drawing/2014/main" id="{E648632F-1E5D-75FD-EA80-D10680CEB9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250" y="1711035"/>
            <a:ext cx="6276110" cy="2635476"/>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C761AC4-0B45-E1C6-50BF-2A4FB0A0011A}"/>
              </a:ext>
            </a:extLst>
          </p:cNvPr>
          <p:cNvSpPr txBox="1"/>
          <p:nvPr/>
        </p:nvSpPr>
        <p:spPr>
          <a:xfrm>
            <a:off x="1381250" y="4450069"/>
            <a:ext cx="6161091" cy="246221"/>
          </a:xfrm>
          <a:prstGeom prst="rect">
            <a:avLst/>
          </a:prstGeom>
          <a:noFill/>
        </p:spPr>
        <p:txBody>
          <a:bodyPr wrap="square" rtlCol="0">
            <a:spAutoFit/>
          </a:bodyPr>
          <a:lstStyle/>
          <a:p>
            <a:r>
              <a:rPr lang="en-US" sz="1000" i="1" dirty="0">
                <a:latin typeface="Lora" pitchFamily="2" charset="0"/>
              </a:rPr>
              <a:t>Source: </a:t>
            </a:r>
            <a:r>
              <a:rPr lang="en-US" sz="1000" i="1" dirty="0">
                <a:latin typeface="Lora" pitchFamily="2" charset="0"/>
                <a:hlinkClick r:id="rId3"/>
              </a:rPr>
              <a:t>https://totalverify.equifax.com/blog/all-blogs/-/post/why-is-recidivism-so-common-</a:t>
            </a:r>
            <a:r>
              <a:rPr lang="en-US" sz="1000" i="1" dirty="0">
                <a:latin typeface="Lora" pitchFamily="2" charset="0"/>
              </a:rPr>
              <a:t> </a:t>
            </a:r>
          </a:p>
        </p:txBody>
      </p:sp>
    </p:spTree>
    <p:extLst>
      <p:ext uri="{BB962C8B-B14F-4D97-AF65-F5344CB8AC3E}">
        <p14:creationId xmlns:p14="http://schemas.microsoft.com/office/powerpoint/2010/main" val="1073228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pattFill prst="pct5">
          <a:fgClr>
            <a:schemeClr val="lt1"/>
          </a:fgClr>
          <a:bgClr>
            <a:schemeClr val="bg1"/>
          </a:bgClr>
        </a:patt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CAA848-5C21-0AA8-9365-8A3D686577E6}"/>
              </a:ext>
            </a:extLst>
          </p:cNvPr>
          <p:cNvSpPr>
            <a:spLocks noGrp="1"/>
          </p:cNvSpPr>
          <p:nvPr>
            <p:ph type="ctrTitle"/>
          </p:nvPr>
        </p:nvSpPr>
        <p:spPr/>
        <p:txBody>
          <a:bodyPr/>
          <a:lstStyle/>
          <a:p>
            <a:r>
              <a:rPr lang="en-US" dirty="0"/>
              <a:t>Financial Education &amp; Coaching </a:t>
            </a:r>
          </a:p>
        </p:txBody>
      </p:sp>
      <p:sp>
        <p:nvSpPr>
          <p:cNvPr id="4" name="Slide Number Placeholder 3">
            <a:extLst>
              <a:ext uri="{FF2B5EF4-FFF2-40B4-BE49-F238E27FC236}">
                <a16:creationId xmlns:a16="http://schemas.microsoft.com/office/drawing/2014/main" id="{50C0F944-8CCD-FD69-0BBA-D6F8E76ADC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grpSp>
        <p:nvGrpSpPr>
          <p:cNvPr id="15" name="Google Shape;7293;p144">
            <a:extLst>
              <a:ext uri="{FF2B5EF4-FFF2-40B4-BE49-F238E27FC236}">
                <a16:creationId xmlns:a16="http://schemas.microsoft.com/office/drawing/2014/main" id="{4DFB768C-9F27-A065-AC6B-31ECFCFD10A7}"/>
              </a:ext>
            </a:extLst>
          </p:cNvPr>
          <p:cNvGrpSpPr/>
          <p:nvPr/>
        </p:nvGrpSpPr>
        <p:grpSpPr>
          <a:xfrm>
            <a:off x="6380018" y="2722419"/>
            <a:ext cx="1981202" cy="1814946"/>
            <a:chOff x="-62884425" y="4111775"/>
            <a:chExt cx="317425" cy="316650"/>
          </a:xfrm>
          <a:noFill/>
        </p:grpSpPr>
        <p:sp>
          <p:nvSpPr>
            <p:cNvPr id="16" name="Google Shape;7294;p144">
              <a:extLst>
                <a:ext uri="{FF2B5EF4-FFF2-40B4-BE49-F238E27FC236}">
                  <a16:creationId xmlns:a16="http://schemas.microsoft.com/office/drawing/2014/main" id="{DA2A5F39-DF27-4ED5-09C0-2F2BC24BBEC7}"/>
                </a:ext>
              </a:extLst>
            </p:cNvPr>
            <p:cNvSpPr/>
            <p:nvPr/>
          </p:nvSpPr>
          <p:spPr>
            <a:xfrm>
              <a:off x="-62884425" y="4325225"/>
              <a:ext cx="317425" cy="103200"/>
            </a:xfrm>
            <a:custGeom>
              <a:avLst/>
              <a:gdLst/>
              <a:ahLst/>
              <a:cxnLst/>
              <a:rect l="l" t="t" r="r" b="b"/>
              <a:pathLst>
                <a:path w="12697" h="4128" extrusionOk="0">
                  <a:moveTo>
                    <a:pt x="0" y="0"/>
                  </a:moveTo>
                  <a:lnTo>
                    <a:pt x="0" y="378"/>
                  </a:lnTo>
                  <a:cubicBezTo>
                    <a:pt x="0" y="1071"/>
                    <a:pt x="567" y="1638"/>
                    <a:pt x="1260" y="1638"/>
                  </a:cubicBezTo>
                  <a:lnTo>
                    <a:pt x="4001" y="1638"/>
                  </a:lnTo>
                  <a:lnTo>
                    <a:pt x="3434" y="3308"/>
                  </a:lnTo>
                  <a:lnTo>
                    <a:pt x="2930" y="3308"/>
                  </a:lnTo>
                  <a:cubicBezTo>
                    <a:pt x="2678" y="3308"/>
                    <a:pt x="2520" y="3497"/>
                    <a:pt x="2520" y="3749"/>
                  </a:cubicBezTo>
                  <a:cubicBezTo>
                    <a:pt x="2520" y="3970"/>
                    <a:pt x="2741" y="4127"/>
                    <a:pt x="2930" y="4127"/>
                  </a:cubicBezTo>
                  <a:lnTo>
                    <a:pt x="9830" y="4127"/>
                  </a:lnTo>
                  <a:cubicBezTo>
                    <a:pt x="10050" y="4127"/>
                    <a:pt x="10239" y="3938"/>
                    <a:pt x="10239" y="3749"/>
                  </a:cubicBezTo>
                  <a:cubicBezTo>
                    <a:pt x="10239" y="3497"/>
                    <a:pt x="10050" y="3308"/>
                    <a:pt x="9830" y="3308"/>
                  </a:cubicBezTo>
                  <a:lnTo>
                    <a:pt x="9294" y="3308"/>
                  </a:lnTo>
                  <a:lnTo>
                    <a:pt x="8758" y="1638"/>
                  </a:lnTo>
                  <a:lnTo>
                    <a:pt x="11468" y="1638"/>
                  </a:lnTo>
                  <a:cubicBezTo>
                    <a:pt x="12129" y="1638"/>
                    <a:pt x="12697" y="1103"/>
                    <a:pt x="12697" y="378"/>
                  </a:cubicBezTo>
                  <a:lnTo>
                    <a:pt x="12697" y="0"/>
                  </a:ln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7295;p144">
              <a:extLst>
                <a:ext uri="{FF2B5EF4-FFF2-40B4-BE49-F238E27FC236}">
                  <a16:creationId xmlns:a16="http://schemas.microsoft.com/office/drawing/2014/main" id="{A0F7F9E5-F344-1A0E-0C41-D02A3E92A722}"/>
                </a:ext>
              </a:extLst>
            </p:cNvPr>
            <p:cNvSpPr/>
            <p:nvPr/>
          </p:nvSpPr>
          <p:spPr>
            <a:xfrm>
              <a:off x="-62884425" y="4111775"/>
              <a:ext cx="317425" cy="193000"/>
            </a:xfrm>
            <a:custGeom>
              <a:avLst/>
              <a:gdLst/>
              <a:ahLst/>
              <a:cxnLst/>
              <a:rect l="l" t="t" r="r" b="b"/>
              <a:pathLst>
                <a:path w="12697" h="7720" extrusionOk="0">
                  <a:moveTo>
                    <a:pt x="6301" y="946"/>
                  </a:moveTo>
                  <a:cubicBezTo>
                    <a:pt x="6522" y="946"/>
                    <a:pt x="6742" y="1135"/>
                    <a:pt x="6742" y="1324"/>
                  </a:cubicBezTo>
                  <a:lnTo>
                    <a:pt x="6742" y="1607"/>
                  </a:lnTo>
                  <a:cubicBezTo>
                    <a:pt x="7215" y="1765"/>
                    <a:pt x="7593" y="2237"/>
                    <a:pt x="7593" y="2773"/>
                  </a:cubicBezTo>
                  <a:cubicBezTo>
                    <a:pt x="7593" y="3025"/>
                    <a:pt x="7372" y="3182"/>
                    <a:pt x="7183" y="3182"/>
                  </a:cubicBezTo>
                  <a:cubicBezTo>
                    <a:pt x="6994" y="3182"/>
                    <a:pt x="6805" y="2993"/>
                    <a:pt x="6805" y="2773"/>
                  </a:cubicBezTo>
                  <a:cubicBezTo>
                    <a:pt x="6805" y="2552"/>
                    <a:pt x="6585" y="2363"/>
                    <a:pt x="6364" y="2363"/>
                  </a:cubicBezTo>
                  <a:cubicBezTo>
                    <a:pt x="6112" y="2363"/>
                    <a:pt x="5954" y="2552"/>
                    <a:pt x="5954" y="2773"/>
                  </a:cubicBezTo>
                  <a:cubicBezTo>
                    <a:pt x="5954" y="3025"/>
                    <a:pt x="6269" y="3245"/>
                    <a:pt x="6585" y="3497"/>
                  </a:cubicBezTo>
                  <a:cubicBezTo>
                    <a:pt x="7026" y="3812"/>
                    <a:pt x="7561" y="4191"/>
                    <a:pt x="7561" y="4884"/>
                  </a:cubicBezTo>
                  <a:cubicBezTo>
                    <a:pt x="7561" y="5419"/>
                    <a:pt x="7215" y="5860"/>
                    <a:pt x="6742" y="6049"/>
                  </a:cubicBezTo>
                  <a:lnTo>
                    <a:pt x="6742" y="6333"/>
                  </a:lnTo>
                  <a:cubicBezTo>
                    <a:pt x="6742" y="6553"/>
                    <a:pt x="6553" y="6774"/>
                    <a:pt x="6301" y="6774"/>
                  </a:cubicBezTo>
                  <a:cubicBezTo>
                    <a:pt x="6080" y="6774"/>
                    <a:pt x="5923" y="6553"/>
                    <a:pt x="5923" y="6333"/>
                  </a:cubicBezTo>
                  <a:lnTo>
                    <a:pt x="5923" y="6049"/>
                  </a:lnTo>
                  <a:cubicBezTo>
                    <a:pt x="5450" y="5892"/>
                    <a:pt x="5104" y="5419"/>
                    <a:pt x="5104" y="4884"/>
                  </a:cubicBezTo>
                  <a:cubicBezTo>
                    <a:pt x="5104" y="4632"/>
                    <a:pt x="5293" y="4443"/>
                    <a:pt x="5482" y="4443"/>
                  </a:cubicBezTo>
                  <a:cubicBezTo>
                    <a:pt x="5734" y="4443"/>
                    <a:pt x="5923" y="4632"/>
                    <a:pt x="5923" y="4884"/>
                  </a:cubicBezTo>
                  <a:cubicBezTo>
                    <a:pt x="5923" y="5104"/>
                    <a:pt x="6112" y="5262"/>
                    <a:pt x="6301" y="5262"/>
                  </a:cubicBezTo>
                  <a:cubicBezTo>
                    <a:pt x="6522" y="5262"/>
                    <a:pt x="6742" y="5073"/>
                    <a:pt x="6742" y="4884"/>
                  </a:cubicBezTo>
                  <a:cubicBezTo>
                    <a:pt x="6742" y="4632"/>
                    <a:pt x="6427" y="4411"/>
                    <a:pt x="6080" y="4159"/>
                  </a:cubicBezTo>
                  <a:cubicBezTo>
                    <a:pt x="5639" y="3844"/>
                    <a:pt x="5104" y="3466"/>
                    <a:pt x="5104" y="2773"/>
                  </a:cubicBezTo>
                  <a:cubicBezTo>
                    <a:pt x="5104" y="2237"/>
                    <a:pt x="5450" y="1796"/>
                    <a:pt x="5923" y="1607"/>
                  </a:cubicBezTo>
                  <a:lnTo>
                    <a:pt x="5923" y="1324"/>
                  </a:lnTo>
                  <a:cubicBezTo>
                    <a:pt x="5923" y="1103"/>
                    <a:pt x="6112" y="946"/>
                    <a:pt x="6301" y="946"/>
                  </a:cubicBezTo>
                  <a:close/>
                  <a:moveTo>
                    <a:pt x="1260" y="0"/>
                  </a:moveTo>
                  <a:cubicBezTo>
                    <a:pt x="599" y="0"/>
                    <a:pt x="0" y="536"/>
                    <a:pt x="0" y="1261"/>
                  </a:cubicBezTo>
                  <a:lnTo>
                    <a:pt x="0" y="7719"/>
                  </a:lnTo>
                  <a:lnTo>
                    <a:pt x="12697" y="7719"/>
                  </a:lnTo>
                  <a:lnTo>
                    <a:pt x="12697" y="1261"/>
                  </a:lnTo>
                  <a:cubicBezTo>
                    <a:pt x="12697" y="536"/>
                    <a:pt x="12129" y="0"/>
                    <a:pt x="11468"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36707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19F0C-EEFB-AD38-8A9F-9B330FE5DC04}"/>
              </a:ext>
            </a:extLst>
          </p:cNvPr>
          <p:cNvSpPr>
            <a:spLocks noGrp="1"/>
          </p:cNvSpPr>
          <p:nvPr>
            <p:ph type="title"/>
          </p:nvPr>
        </p:nvSpPr>
        <p:spPr/>
        <p:txBody>
          <a:bodyPr/>
          <a:lstStyle/>
          <a:p>
            <a:r>
              <a:rPr lang="en-US" dirty="0"/>
              <a:t>Financial Education</a:t>
            </a:r>
          </a:p>
        </p:txBody>
      </p:sp>
      <p:sp>
        <p:nvSpPr>
          <p:cNvPr id="3" name="Text Placeholder 2">
            <a:extLst>
              <a:ext uri="{FF2B5EF4-FFF2-40B4-BE49-F238E27FC236}">
                <a16:creationId xmlns:a16="http://schemas.microsoft.com/office/drawing/2014/main" id="{10BCA388-C960-A26B-E8FF-7B10851F08BC}"/>
              </a:ext>
            </a:extLst>
          </p:cNvPr>
          <p:cNvSpPr>
            <a:spLocks noGrp="1"/>
          </p:cNvSpPr>
          <p:nvPr>
            <p:ph type="body" idx="1"/>
          </p:nvPr>
        </p:nvSpPr>
        <p:spPr>
          <a:xfrm>
            <a:off x="789708" y="1651075"/>
            <a:ext cx="2925541" cy="3122400"/>
          </a:xfrm>
          <a:solidFill>
            <a:schemeClr val="accent2">
              <a:lumMod val="20000"/>
              <a:lumOff val="80000"/>
            </a:schemeClr>
          </a:solidFill>
          <a:ln>
            <a:solidFill>
              <a:schemeClr val="tx1"/>
            </a:solidFill>
          </a:ln>
        </p:spPr>
        <p:txBody>
          <a:bodyPr/>
          <a:lstStyle/>
          <a:p>
            <a:r>
              <a:rPr lang="en-US" sz="1400" b="1" dirty="0">
                <a:latin typeface="Lora" pitchFamily="2" charset="0"/>
              </a:rPr>
              <a:t>Money Mechanics</a:t>
            </a:r>
          </a:p>
          <a:p>
            <a:pPr marL="114300" indent="0">
              <a:buNone/>
            </a:pPr>
            <a:r>
              <a:rPr lang="en-US" sz="1100" i="1" dirty="0">
                <a:latin typeface="Lora" pitchFamily="2" charset="0"/>
              </a:rPr>
              <a:t>A 5-session interactive covering the basics of personal finance topics like goal-setting, banking, budgeting, savings &amp; investing, credit and debt, income tax and insurance.</a:t>
            </a:r>
          </a:p>
          <a:p>
            <a:pPr marL="114300" indent="0">
              <a:buNone/>
            </a:pPr>
            <a:r>
              <a:rPr lang="en-US" sz="1100" i="1" dirty="0">
                <a:latin typeface="Lora" pitchFamily="2" charset="0"/>
              </a:rPr>
              <a:t>Supplemental topics include benefits planning, entrepreneurship, healthcare, family law, financial abuse, immigration, housing, and tenant and worker’s rights.</a:t>
            </a:r>
          </a:p>
          <a:p>
            <a:pPr marL="114300" indent="0">
              <a:buNone/>
            </a:pPr>
            <a:r>
              <a:rPr lang="en-US" sz="1100" i="1" dirty="0">
                <a:latin typeface="Lora" pitchFamily="2" charset="0"/>
              </a:rPr>
              <a:t>Guest speakers such as bankers and credit repair specialists.</a:t>
            </a:r>
          </a:p>
        </p:txBody>
      </p:sp>
      <p:sp>
        <p:nvSpPr>
          <p:cNvPr id="4" name="Text Placeholder 3">
            <a:extLst>
              <a:ext uri="{FF2B5EF4-FFF2-40B4-BE49-F238E27FC236}">
                <a16:creationId xmlns:a16="http://schemas.microsoft.com/office/drawing/2014/main" id="{92F14BE8-0FFE-5F49-8897-FE9E2EAFA614}"/>
              </a:ext>
            </a:extLst>
          </p:cNvPr>
          <p:cNvSpPr>
            <a:spLocks noGrp="1"/>
          </p:cNvSpPr>
          <p:nvPr>
            <p:ph type="body" idx="2"/>
          </p:nvPr>
        </p:nvSpPr>
        <p:spPr>
          <a:xfrm>
            <a:off x="3968455" y="1653459"/>
            <a:ext cx="2236271" cy="3122400"/>
          </a:xfrm>
          <a:solidFill>
            <a:srgbClr val="FFCCFF"/>
          </a:solidFill>
          <a:ln>
            <a:solidFill>
              <a:schemeClr val="tx1"/>
            </a:solidFill>
          </a:ln>
        </p:spPr>
        <p:txBody>
          <a:bodyPr/>
          <a:lstStyle/>
          <a:p>
            <a:r>
              <a:rPr lang="en-US" sz="1400" b="1" dirty="0">
                <a:latin typeface="Lora" pitchFamily="2" charset="0"/>
              </a:rPr>
              <a:t>1:1 Coaching </a:t>
            </a:r>
          </a:p>
          <a:p>
            <a:pPr marL="114300" indent="0">
              <a:buNone/>
            </a:pPr>
            <a:r>
              <a:rPr lang="en-US" sz="1100" i="1" dirty="0">
                <a:latin typeface="Lora" pitchFamily="2" charset="0"/>
              </a:rPr>
              <a:t>One-on-One Financial Coaching is offered to graduates to help them meet financial goals. Coaching builds on what participants have learned so they can apply their new knowledge to specific situation in their lives.</a:t>
            </a:r>
          </a:p>
        </p:txBody>
      </p:sp>
      <p:sp>
        <p:nvSpPr>
          <p:cNvPr id="5" name="Text Placeholder 4">
            <a:extLst>
              <a:ext uri="{FF2B5EF4-FFF2-40B4-BE49-F238E27FC236}">
                <a16:creationId xmlns:a16="http://schemas.microsoft.com/office/drawing/2014/main" id="{B51C6F8C-BD17-E42D-09F3-44D1283A3B3D}"/>
              </a:ext>
            </a:extLst>
          </p:cNvPr>
          <p:cNvSpPr>
            <a:spLocks noGrp="1"/>
          </p:cNvSpPr>
          <p:nvPr>
            <p:ph type="body" idx="3"/>
          </p:nvPr>
        </p:nvSpPr>
        <p:spPr>
          <a:xfrm>
            <a:off x="6457932" y="1651075"/>
            <a:ext cx="2334000" cy="3122400"/>
          </a:xfrm>
          <a:solidFill>
            <a:srgbClr val="00B0F0"/>
          </a:solidFill>
          <a:ln>
            <a:solidFill>
              <a:schemeClr val="tx1"/>
            </a:solidFill>
          </a:ln>
        </p:spPr>
        <p:txBody>
          <a:bodyPr/>
          <a:lstStyle/>
          <a:p>
            <a:r>
              <a:rPr lang="en-US" sz="1400" b="1" dirty="0">
                <a:latin typeface="Lora" pitchFamily="2" charset="0"/>
              </a:rPr>
              <a:t>2:1 Savings Match</a:t>
            </a:r>
          </a:p>
          <a:p>
            <a:pPr marL="114300" indent="0">
              <a:buNone/>
            </a:pPr>
            <a:r>
              <a:rPr lang="en-US" sz="1100" i="1" dirty="0">
                <a:effectLst/>
                <a:latin typeface="Lora" pitchFamily="2" charset="0"/>
                <a:ea typeface="Calibri" panose="020F0502020204030204" pitchFamily="34" charset="0"/>
              </a:rPr>
              <a:t>Coaching is paired with incentivized matched funds to build savings and credit, reduce debt and reward progress towards financial goals. Coaching incentives are provided at a 2:1 ratio: if a participant saves $200 or reduces debt by $200, YWCA provides a matched incentive of $400.</a:t>
            </a:r>
            <a:endParaRPr lang="en-US" sz="1100" i="1" dirty="0">
              <a:latin typeface="Lora" pitchFamily="2" charset="0"/>
            </a:endParaRPr>
          </a:p>
        </p:txBody>
      </p:sp>
      <p:sp>
        <p:nvSpPr>
          <p:cNvPr id="6" name="Slide Number Placeholder 5">
            <a:extLst>
              <a:ext uri="{FF2B5EF4-FFF2-40B4-BE49-F238E27FC236}">
                <a16:creationId xmlns:a16="http://schemas.microsoft.com/office/drawing/2014/main" id="{3B24EE40-6D11-932A-BCA8-D46839BE3A5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grpSp>
        <p:nvGrpSpPr>
          <p:cNvPr id="7" name="Google Shape;874;p48">
            <a:extLst>
              <a:ext uri="{FF2B5EF4-FFF2-40B4-BE49-F238E27FC236}">
                <a16:creationId xmlns:a16="http://schemas.microsoft.com/office/drawing/2014/main" id="{76181591-75B6-8C16-7FAA-195F2F0EC43F}"/>
              </a:ext>
            </a:extLst>
          </p:cNvPr>
          <p:cNvGrpSpPr/>
          <p:nvPr/>
        </p:nvGrpSpPr>
        <p:grpSpPr>
          <a:xfrm>
            <a:off x="4579200" y="3752724"/>
            <a:ext cx="831273" cy="854549"/>
            <a:chOff x="5961125" y="1623900"/>
            <a:chExt cx="427450" cy="448175"/>
          </a:xfrm>
        </p:grpSpPr>
        <p:sp>
          <p:nvSpPr>
            <p:cNvPr id="8" name="Google Shape;875;p48">
              <a:extLst>
                <a:ext uri="{FF2B5EF4-FFF2-40B4-BE49-F238E27FC236}">
                  <a16:creationId xmlns:a16="http://schemas.microsoft.com/office/drawing/2014/main" id="{975AE865-EA62-F4EC-60AD-C7CDD1D13BBD}"/>
                </a:ext>
              </a:extLst>
            </p:cNvPr>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76;p48">
              <a:extLst>
                <a:ext uri="{FF2B5EF4-FFF2-40B4-BE49-F238E27FC236}">
                  <a16:creationId xmlns:a16="http://schemas.microsoft.com/office/drawing/2014/main" id="{6305D415-6805-D614-6913-7AF5A85C97D8}"/>
                </a:ext>
              </a:extLst>
            </p:cNvPr>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77;p48">
              <a:extLst>
                <a:ext uri="{FF2B5EF4-FFF2-40B4-BE49-F238E27FC236}">
                  <a16:creationId xmlns:a16="http://schemas.microsoft.com/office/drawing/2014/main" id="{39C8FF7C-6924-EFE4-AD82-0CC7CBC3AB06}"/>
                </a:ext>
              </a:extLst>
            </p:cNvPr>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78;p48">
              <a:extLst>
                <a:ext uri="{FF2B5EF4-FFF2-40B4-BE49-F238E27FC236}">
                  <a16:creationId xmlns:a16="http://schemas.microsoft.com/office/drawing/2014/main" id="{07D829AB-B03E-7491-7AE0-6A6BD34073A8}"/>
                </a:ext>
              </a:extLst>
            </p:cNvPr>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79;p48">
              <a:extLst>
                <a:ext uri="{FF2B5EF4-FFF2-40B4-BE49-F238E27FC236}">
                  <a16:creationId xmlns:a16="http://schemas.microsoft.com/office/drawing/2014/main" id="{2F0B6822-DAA6-9EA5-2E2F-AE051F047DA0}"/>
                </a:ext>
              </a:extLst>
            </p:cNvPr>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80;p48">
              <a:extLst>
                <a:ext uri="{FF2B5EF4-FFF2-40B4-BE49-F238E27FC236}">
                  <a16:creationId xmlns:a16="http://schemas.microsoft.com/office/drawing/2014/main" id="{2F76EA8A-E3BA-049F-8873-B7D2E7DBA820}"/>
                </a:ext>
              </a:extLst>
            </p:cNvPr>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81;p48">
              <a:extLst>
                <a:ext uri="{FF2B5EF4-FFF2-40B4-BE49-F238E27FC236}">
                  <a16:creationId xmlns:a16="http://schemas.microsoft.com/office/drawing/2014/main" id="{406467BF-443B-BE0D-B0EA-F3CF84D8B099}"/>
                </a:ext>
              </a:extLst>
            </p:cNvPr>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948;p48">
            <a:extLst>
              <a:ext uri="{FF2B5EF4-FFF2-40B4-BE49-F238E27FC236}">
                <a16:creationId xmlns:a16="http://schemas.microsoft.com/office/drawing/2014/main" id="{A3C9C076-DF21-B3E5-7A27-2AC65DD77D01}"/>
              </a:ext>
            </a:extLst>
          </p:cNvPr>
          <p:cNvGrpSpPr/>
          <p:nvPr/>
        </p:nvGrpSpPr>
        <p:grpSpPr>
          <a:xfrm>
            <a:off x="7287491" y="3918234"/>
            <a:ext cx="955963" cy="709179"/>
            <a:chOff x="568950" y="3686775"/>
            <a:chExt cx="472500" cy="362900"/>
          </a:xfrm>
        </p:grpSpPr>
        <p:sp>
          <p:nvSpPr>
            <p:cNvPr id="16" name="Google Shape;949;p48">
              <a:extLst>
                <a:ext uri="{FF2B5EF4-FFF2-40B4-BE49-F238E27FC236}">
                  <a16:creationId xmlns:a16="http://schemas.microsoft.com/office/drawing/2014/main" id="{C5B94F32-0541-647F-E454-49270AF7828F}"/>
                </a:ext>
              </a:extLst>
            </p:cNvPr>
            <p:cNvSpPr/>
            <p:nvPr/>
          </p:nvSpPr>
          <p:spPr>
            <a:xfrm>
              <a:off x="568950" y="3686775"/>
              <a:ext cx="472500" cy="362900"/>
            </a:xfrm>
            <a:custGeom>
              <a:avLst/>
              <a:gdLst/>
              <a:ahLst/>
              <a:cxnLst/>
              <a:rect l="l" t="t" r="r" b="b"/>
              <a:pathLst>
                <a:path w="18900" h="14516" fill="none" extrusionOk="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50;p48">
              <a:extLst>
                <a:ext uri="{FF2B5EF4-FFF2-40B4-BE49-F238E27FC236}">
                  <a16:creationId xmlns:a16="http://schemas.microsoft.com/office/drawing/2014/main" id="{CF30B825-4A14-A9B9-42B0-47C23B74C73E}"/>
                </a:ext>
              </a:extLst>
            </p:cNvPr>
            <p:cNvSpPr/>
            <p:nvPr/>
          </p:nvSpPr>
          <p:spPr>
            <a:xfrm>
              <a:off x="645650" y="3820725"/>
              <a:ext cx="34125" cy="34125"/>
            </a:xfrm>
            <a:custGeom>
              <a:avLst/>
              <a:gdLst/>
              <a:ahLst/>
              <a:cxnLst/>
              <a:rect l="l" t="t" r="r" b="b"/>
              <a:pathLst>
                <a:path w="1365" h="1365" fill="none" extrusionOk="0">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51;p48">
              <a:extLst>
                <a:ext uri="{FF2B5EF4-FFF2-40B4-BE49-F238E27FC236}">
                  <a16:creationId xmlns:a16="http://schemas.microsoft.com/office/drawing/2014/main" id="{27B2676C-2279-8967-7D84-0F85A121F7CF}"/>
                </a:ext>
              </a:extLst>
            </p:cNvPr>
            <p:cNvSpPr/>
            <p:nvPr/>
          </p:nvSpPr>
          <p:spPr>
            <a:xfrm>
              <a:off x="747950" y="3753750"/>
              <a:ext cx="85275" cy="12200"/>
            </a:xfrm>
            <a:custGeom>
              <a:avLst/>
              <a:gdLst/>
              <a:ahLst/>
              <a:cxnLst/>
              <a:rect l="l" t="t" r="r" b="b"/>
              <a:pathLst>
                <a:path w="3411" h="488" fill="none" extrusionOk="0">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822;p48">
            <a:extLst>
              <a:ext uri="{FF2B5EF4-FFF2-40B4-BE49-F238E27FC236}">
                <a16:creationId xmlns:a16="http://schemas.microsoft.com/office/drawing/2014/main" id="{69A59427-FB96-1F57-5805-22E2F048DF96}"/>
              </a:ext>
            </a:extLst>
          </p:cNvPr>
          <p:cNvGrpSpPr/>
          <p:nvPr/>
        </p:nvGrpSpPr>
        <p:grpSpPr>
          <a:xfrm>
            <a:off x="2838586" y="4048658"/>
            <a:ext cx="685800" cy="681475"/>
            <a:chOff x="1934025" y="1001650"/>
            <a:chExt cx="415300" cy="355600"/>
          </a:xfrm>
        </p:grpSpPr>
        <p:sp>
          <p:nvSpPr>
            <p:cNvPr id="20" name="Google Shape;823;p48">
              <a:extLst>
                <a:ext uri="{FF2B5EF4-FFF2-40B4-BE49-F238E27FC236}">
                  <a16:creationId xmlns:a16="http://schemas.microsoft.com/office/drawing/2014/main" id="{02FA3C70-53C7-C827-C61F-10BA6D3ED1AF}"/>
                </a:ext>
              </a:extLst>
            </p:cNvPr>
            <p:cNvSpPr/>
            <p:nvPr/>
          </p:nvSpPr>
          <p:spPr>
            <a:xfrm>
              <a:off x="1934025" y="1303650"/>
              <a:ext cx="207650" cy="53600"/>
            </a:xfrm>
            <a:custGeom>
              <a:avLst/>
              <a:gdLst/>
              <a:ahLst/>
              <a:cxnLst/>
              <a:rect l="l" t="t" r="r" b="b"/>
              <a:pathLst>
                <a:path w="8306" h="2144" fill="none" extrusionOk="0">
                  <a:moveTo>
                    <a:pt x="1" y="0"/>
                  </a:moveTo>
                  <a:lnTo>
                    <a:pt x="1" y="487"/>
                  </a:lnTo>
                  <a:lnTo>
                    <a:pt x="1" y="487"/>
                  </a:lnTo>
                  <a:lnTo>
                    <a:pt x="25" y="633"/>
                  </a:lnTo>
                  <a:lnTo>
                    <a:pt x="74" y="755"/>
                  </a:lnTo>
                  <a:lnTo>
                    <a:pt x="147" y="853"/>
                  </a:lnTo>
                  <a:lnTo>
                    <a:pt x="245" y="950"/>
                  </a:lnTo>
                  <a:lnTo>
                    <a:pt x="245" y="950"/>
                  </a:lnTo>
                  <a:lnTo>
                    <a:pt x="391" y="1023"/>
                  </a:lnTo>
                  <a:lnTo>
                    <a:pt x="561" y="1047"/>
                  </a:lnTo>
                  <a:lnTo>
                    <a:pt x="561" y="1047"/>
                  </a:lnTo>
                  <a:lnTo>
                    <a:pt x="732" y="1023"/>
                  </a:lnTo>
                  <a:lnTo>
                    <a:pt x="732" y="1023"/>
                  </a:lnTo>
                  <a:lnTo>
                    <a:pt x="1292" y="853"/>
                  </a:lnTo>
                  <a:lnTo>
                    <a:pt x="1657" y="780"/>
                  </a:lnTo>
                  <a:lnTo>
                    <a:pt x="2071" y="682"/>
                  </a:lnTo>
                  <a:lnTo>
                    <a:pt x="2534" y="609"/>
                  </a:lnTo>
                  <a:lnTo>
                    <a:pt x="3021" y="560"/>
                  </a:lnTo>
                  <a:lnTo>
                    <a:pt x="3581" y="512"/>
                  </a:lnTo>
                  <a:lnTo>
                    <a:pt x="4166" y="487"/>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24;p48">
              <a:extLst>
                <a:ext uri="{FF2B5EF4-FFF2-40B4-BE49-F238E27FC236}">
                  <a16:creationId xmlns:a16="http://schemas.microsoft.com/office/drawing/2014/main" id="{AF524D88-A447-FDEC-A30E-FBC0FD249CC8}"/>
                </a:ext>
              </a:extLst>
            </p:cNvPr>
            <p:cNvSpPr/>
            <p:nvPr/>
          </p:nvSpPr>
          <p:spPr>
            <a:xfrm>
              <a:off x="2141650" y="1303650"/>
              <a:ext cx="207675" cy="53600"/>
            </a:xfrm>
            <a:custGeom>
              <a:avLst/>
              <a:gdLst/>
              <a:ahLst/>
              <a:cxnLst/>
              <a:rect l="l" t="t" r="r" b="b"/>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141" y="487"/>
                  </a:lnTo>
                  <a:lnTo>
                    <a:pt x="4726" y="512"/>
                  </a:lnTo>
                  <a:lnTo>
                    <a:pt x="5286" y="560"/>
                  </a:lnTo>
                  <a:lnTo>
                    <a:pt x="5773" y="609"/>
                  </a:lnTo>
                  <a:lnTo>
                    <a:pt x="6236" y="682"/>
                  </a:lnTo>
                  <a:lnTo>
                    <a:pt x="6650" y="780"/>
                  </a:lnTo>
                  <a:lnTo>
                    <a:pt x="7015" y="853"/>
                  </a:lnTo>
                  <a:lnTo>
                    <a:pt x="7575" y="1023"/>
                  </a:lnTo>
                  <a:lnTo>
                    <a:pt x="7575" y="1023"/>
                  </a:lnTo>
                  <a:lnTo>
                    <a:pt x="7746" y="1047"/>
                  </a:lnTo>
                  <a:lnTo>
                    <a:pt x="7746" y="1047"/>
                  </a:lnTo>
                  <a:lnTo>
                    <a:pt x="7916" y="1023"/>
                  </a:lnTo>
                  <a:lnTo>
                    <a:pt x="8062" y="950"/>
                  </a:lnTo>
                  <a:lnTo>
                    <a:pt x="8062" y="950"/>
                  </a:lnTo>
                  <a:lnTo>
                    <a:pt x="8160" y="853"/>
                  </a:lnTo>
                  <a:lnTo>
                    <a:pt x="8233" y="755"/>
                  </a:lnTo>
                  <a:lnTo>
                    <a:pt x="8282" y="633"/>
                  </a:lnTo>
                  <a:lnTo>
                    <a:pt x="8306" y="487"/>
                  </a:lnTo>
                  <a:lnTo>
                    <a:pt x="8306"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25;p48">
              <a:extLst>
                <a:ext uri="{FF2B5EF4-FFF2-40B4-BE49-F238E27FC236}">
                  <a16:creationId xmlns:a16="http://schemas.microsoft.com/office/drawing/2014/main" id="{CD0C0F10-3D7E-619C-8BCD-00D0C6762B42}"/>
                </a:ext>
              </a:extLst>
            </p:cNvPr>
            <p:cNvSpPr/>
            <p:nvPr/>
          </p:nvSpPr>
          <p:spPr>
            <a:xfrm>
              <a:off x="1934025" y="1001650"/>
              <a:ext cx="207650" cy="331250"/>
            </a:xfrm>
            <a:custGeom>
              <a:avLst/>
              <a:gdLst/>
              <a:ahLst/>
              <a:cxnLst/>
              <a:rect l="l" t="t" r="r" b="b"/>
              <a:pathLst>
                <a:path w="8306" h="13250" fill="none" extrusionOk="0">
                  <a:moveTo>
                    <a:pt x="8306" y="2192"/>
                  </a:moveTo>
                  <a:lnTo>
                    <a:pt x="8306" y="13249"/>
                  </a:ln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4166" y="11593"/>
                  </a:lnTo>
                  <a:lnTo>
                    <a:pt x="3581" y="11617"/>
                  </a:lnTo>
                  <a:lnTo>
                    <a:pt x="3021" y="11666"/>
                  </a:lnTo>
                  <a:lnTo>
                    <a:pt x="2534" y="11715"/>
                  </a:lnTo>
                  <a:lnTo>
                    <a:pt x="2071" y="11788"/>
                  </a:lnTo>
                  <a:lnTo>
                    <a:pt x="1657" y="11885"/>
                  </a:lnTo>
                  <a:lnTo>
                    <a:pt x="1292" y="11958"/>
                  </a:lnTo>
                  <a:lnTo>
                    <a:pt x="732" y="12129"/>
                  </a:lnTo>
                  <a:lnTo>
                    <a:pt x="732" y="12129"/>
                  </a:lnTo>
                  <a:lnTo>
                    <a:pt x="561" y="12153"/>
                  </a:lnTo>
                  <a:lnTo>
                    <a:pt x="561" y="12153"/>
                  </a:lnTo>
                  <a:lnTo>
                    <a:pt x="391" y="12129"/>
                  </a:lnTo>
                  <a:lnTo>
                    <a:pt x="245" y="12056"/>
                  </a:lnTo>
                  <a:lnTo>
                    <a:pt x="245" y="12056"/>
                  </a:lnTo>
                  <a:lnTo>
                    <a:pt x="147" y="11958"/>
                  </a:lnTo>
                  <a:lnTo>
                    <a:pt x="74" y="11861"/>
                  </a:lnTo>
                  <a:lnTo>
                    <a:pt x="25" y="11739"/>
                  </a:lnTo>
                  <a:lnTo>
                    <a:pt x="1" y="11593"/>
                  </a:lnTo>
                  <a:lnTo>
                    <a:pt x="1" y="1656"/>
                  </a:lnTo>
                  <a:lnTo>
                    <a:pt x="1" y="1656"/>
                  </a:lnTo>
                  <a:lnTo>
                    <a:pt x="25" y="1534"/>
                  </a:lnTo>
                  <a:lnTo>
                    <a:pt x="50" y="1437"/>
                  </a:lnTo>
                  <a:lnTo>
                    <a:pt x="123" y="1315"/>
                  </a:lnTo>
                  <a:lnTo>
                    <a:pt x="196" y="1242"/>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014" y="1681"/>
                  </a:lnTo>
                  <a:lnTo>
                    <a:pt x="8136" y="1802"/>
                  </a:lnTo>
                  <a:lnTo>
                    <a:pt x="8136" y="1802"/>
                  </a:lnTo>
                  <a:lnTo>
                    <a:pt x="8209" y="1875"/>
                  </a:lnTo>
                  <a:lnTo>
                    <a:pt x="8257" y="1973"/>
                  </a:lnTo>
                  <a:lnTo>
                    <a:pt x="8306" y="2095"/>
                  </a:lnTo>
                  <a:lnTo>
                    <a:pt x="8306" y="2192"/>
                  </a:lnTo>
                  <a:lnTo>
                    <a:pt x="8306" y="2192"/>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26;p48">
              <a:extLst>
                <a:ext uri="{FF2B5EF4-FFF2-40B4-BE49-F238E27FC236}">
                  <a16:creationId xmlns:a16="http://schemas.microsoft.com/office/drawing/2014/main" id="{1A9E8A8C-82DC-A5C6-245D-57BF7A0D49CA}"/>
                </a:ext>
              </a:extLst>
            </p:cNvPr>
            <p:cNvSpPr/>
            <p:nvPr/>
          </p:nvSpPr>
          <p:spPr>
            <a:xfrm>
              <a:off x="2141650" y="1001650"/>
              <a:ext cx="207675" cy="331250"/>
            </a:xfrm>
            <a:custGeom>
              <a:avLst/>
              <a:gdLst/>
              <a:ahLst/>
              <a:cxnLst/>
              <a:rect l="l" t="t" r="r" b="b"/>
              <a:pathLst>
                <a:path w="8307" h="13250" fill="none" extrusionOk="0">
                  <a:moveTo>
                    <a:pt x="1" y="2192"/>
                  </a:moveTo>
                  <a:lnTo>
                    <a:pt x="1" y="13249"/>
                  </a:ln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141" y="11593"/>
                  </a:lnTo>
                  <a:lnTo>
                    <a:pt x="4726" y="11617"/>
                  </a:lnTo>
                  <a:lnTo>
                    <a:pt x="5286" y="11666"/>
                  </a:lnTo>
                  <a:lnTo>
                    <a:pt x="5773" y="11715"/>
                  </a:lnTo>
                  <a:lnTo>
                    <a:pt x="6236" y="11788"/>
                  </a:lnTo>
                  <a:lnTo>
                    <a:pt x="6650" y="11885"/>
                  </a:lnTo>
                  <a:lnTo>
                    <a:pt x="7015" y="11958"/>
                  </a:lnTo>
                  <a:lnTo>
                    <a:pt x="7575" y="12129"/>
                  </a:lnTo>
                  <a:lnTo>
                    <a:pt x="7575" y="12129"/>
                  </a:lnTo>
                  <a:lnTo>
                    <a:pt x="7746" y="12153"/>
                  </a:lnTo>
                  <a:lnTo>
                    <a:pt x="7746" y="12153"/>
                  </a:lnTo>
                  <a:lnTo>
                    <a:pt x="7916" y="12129"/>
                  </a:lnTo>
                  <a:lnTo>
                    <a:pt x="8062" y="12056"/>
                  </a:lnTo>
                  <a:lnTo>
                    <a:pt x="8062" y="12056"/>
                  </a:lnTo>
                  <a:lnTo>
                    <a:pt x="8160" y="11958"/>
                  </a:lnTo>
                  <a:lnTo>
                    <a:pt x="8233" y="11861"/>
                  </a:lnTo>
                  <a:lnTo>
                    <a:pt x="8282" y="11739"/>
                  </a:lnTo>
                  <a:lnTo>
                    <a:pt x="8306" y="11593"/>
                  </a:lnTo>
                  <a:lnTo>
                    <a:pt x="8306" y="1656"/>
                  </a:lnTo>
                  <a:lnTo>
                    <a:pt x="8306" y="1656"/>
                  </a:lnTo>
                  <a:lnTo>
                    <a:pt x="8282" y="1534"/>
                  </a:lnTo>
                  <a:lnTo>
                    <a:pt x="8257" y="1437"/>
                  </a:lnTo>
                  <a:lnTo>
                    <a:pt x="8184" y="1315"/>
                  </a:lnTo>
                  <a:lnTo>
                    <a:pt x="8111" y="1242"/>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293" y="1681"/>
                  </a:lnTo>
                  <a:lnTo>
                    <a:pt x="171" y="1802"/>
                  </a:lnTo>
                  <a:lnTo>
                    <a:pt x="171" y="1802"/>
                  </a:lnTo>
                  <a:lnTo>
                    <a:pt x="98" y="1875"/>
                  </a:lnTo>
                  <a:lnTo>
                    <a:pt x="50" y="1973"/>
                  </a:lnTo>
                  <a:lnTo>
                    <a:pt x="1" y="2095"/>
                  </a:lnTo>
                  <a:lnTo>
                    <a:pt x="1" y="2192"/>
                  </a:lnTo>
                  <a:lnTo>
                    <a:pt x="1" y="2192"/>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363745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23AD7-5FC1-F32C-0D60-2ABABA3592F5}"/>
              </a:ext>
            </a:extLst>
          </p:cNvPr>
          <p:cNvSpPr>
            <a:spLocks noGrp="1"/>
          </p:cNvSpPr>
          <p:nvPr>
            <p:ph type="title"/>
          </p:nvPr>
        </p:nvSpPr>
        <p:spPr/>
        <p:txBody>
          <a:bodyPr/>
          <a:lstStyle/>
          <a:p>
            <a:r>
              <a:rPr lang="en-US" dirty="0"/>
              <a:t>Benefits</a:t>
            </a:r>
          </a:p>
        </p:txBody>
      </p:sp>
      <p:sp>
        <p:nvSpPr>
          <p:cNvPr id="3" name="Text Placeholder 2">
            <a:extLst>
              <a:ext uri="{FF2B5EF4-FFF2-40B4-BE49-F238E27FC236}">
                <a16:creationId xmlns:a16="http://schemas.microsoft.com/office/drawing/2014/main" id="{C2DACD89-8945-ADD1-E650-11FBA92FECC0}"/>
              </a:ext>
            </a:extLst>
          </p:cNvPr>
          <p:cNvSpPr>
            <a:spLocks noGrp="1"/>
          </p:cNvSpPr>
          <p:nvPr>
            <p:ph type="body" idx="1"/>
          </p:nvPr>
        </p:nvSpPr>
        <p:spPr>
          <a:xfrm>
            <a:off x="1381250" y="1477925"/>
            <a:ext cx="6809700" cy="3112200"/>
          </a:xfrm>
        </p:spPr>
        <p:txBody>
          <a:bodyPr/>
          <a:lstStyle/>
          <a:p>
            <a:pPr marL="342900" marR="0" lvl="0" indent="-342900">
              <a:spcAft>
                <a:spcPts val="600"/>
              </a:spcAft>
              <a:buFont typeface="Symbol" panose="05050102010706020507" pitchFamily="18" charset="2"/>
              <a:buChar char=""/>
            </a:pPr>
            <a:r>
              <a:rPr lang="en-US" sz="1400" i="1" dirty="0">
                <a:effectLst/>
                <a:latin typeface="Lora" pitchFamily="2" charset="0"/>
                <a:ea typeface="Calibri" panose="020F0502020204030204" pitchFamily="34" charset="0"/>
              </a:rPr>
              <a:t>Participants gain a deeper understanding of money management and receive useful financial resources to bridge the gap between knowledge, intentions, and actions</a:t>
            </a:r>
          </a:p>
          <a:p>
            <a:pPr marL="342900" marR="0" lvl="0" indent="-342900">
              <a:spcAft>
                <a:spcPts val="600"/>
              </a:spcAft>
              <a:buFont typeface="Symbol" panose="05050102010706020507" pitchFamily="18" charset="2"/>
              <a:buChar char=""/>
            </a:pPr>
            <a:r>
              <a:rPr lang="en-US" sz="1400" i="1" dirty="0">
                <a:effectLst/>
                <a:latin typeface="Lora" pitchFamily="2" charset="0"/>
                <a:ea typeface="Calibri" panose="020F0502020204030204" pitchFamily="34" charset="0"/>
              </a:rPr>
              <a:t>Provides practical tools and resources and empowers participants to take control of their finances</a:t>
            </a:r>
          </a:p>
          <a:p>
            <a:pPr marL="342900" marR="0" lvl="0" indent="-342900">
              <a:spcAft>
                <a:spcPts val="600"/>
              </a:spcAft>
              <a:buFont typeface="Symbol" panose="05050102010706020507" pitchFamily="18" charset="2"/>
              <a:buChar char=""/>
            </a:pPr>
            <a:r>
              <a:rPr lang="en-US" sz="1400" i="1" dirty="0">
                <a:effectLst/>
                <a:latin typeface="Lora" pitchFamily="2" charset="0"/>
                <a:ea typeface="Calibri" panose="020F0502020204030204" pitchFamily="34" charset="0"/>
              </a:rPr>
              <a:t>Improves financial well-being and builds financial stability for participants and their families</a:t>
            </a:r>
          </a:p>
          <a:p>
            <a:pPr marL="342900" marR="0" lvl="0" indent="-342900">
              <a:spcBef>
                <a:spcPts val="0"/>
              </a:spcBef>
              <a:spcAft>
                <a:spcPts val="0"/>
              </a:spcAft>
              <a:buFont typeface="Symbol" panose="05050102010706020507" pitchFamily="18" charset="2"/>
              <a:buChar char=""/>
            </a:pPr>
            <a:r>
              <a:rPr lang="en-US" sz="1400" i="1" dirty="0">
                <a:effectLst/>
                <a:latin typeface="Lora" pitchFamily="2" charset="0"/>
                <a:ea typeface="Calibri" panose="020F0502020204030204" pitchFamily="34" charset="0"/>
              </a:rPr>
              <a:t>Financial coaching builds on what participants have learned so they can apply their new knowledge to specific situations in their lives.</a:t>
            </a:r>
          </a:p>
          <a:p>
            <a:pPr marL="76200" indent="0">
              <a:buNone/>
            </a:pPr>
            <a:endParaRPr lang="en-US" sz="1400" i="1" dirty="0">
              <a:latin typeface="Lora" pitchFamily="2" charset="0"/>
            </a:endParaRPr>
          </a:p>
        </p:txBody>
      </p:sp>
      <p:sp>
        <p:nvSpPr>
          <p:cNvPr id="4" name="Slide Number Placeholder 3">
            <a:extLst>
              <a:ext uri="{FF2B5EF4-FFF2-40B4-BE49-F238E27FC236}">
                <a16:creationId xmlns:a16="http://schemas.microsoft.com/office/drawing/2014/main" id="{8A0AC95E-7409-3CAA-00E1-088B5A33123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Tree>
    <p:extLst>
      <p:ext uri="{BB962C8B-B14F-4D97-AF65-F5344CB8AC3E}">
        <p14:creationId xmlns:p14="http://schemas.microsoft.com/office/powerpoint/2010/main" val="285244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pattFill prst="pct5">
          <a:fgClr>
            <a:srgbClr val="92D050"/>
          </a:fgClr>
          <a:bgClr>
            <a:srgbClr val="E2F0D9"/>
          </a:bgClr>
        </a:patt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417E3C-E29D-D860-C744-D0A85CF24DE6}"/>
              </a:ext>
            </a:extLst>
          </p:cNvPr>
          <p:cNvSpPr>
            <a:spLocks noGrp="1"/>
          </p:cNvSpPr>
          <p:nvPr>
            <p:ph type="ctrTitle"/>
          </p:nvPr>
        </p:nvSpPr>
        <p:spPr/>
        <p:txBody>
          <a:bodyPr/>
          <a:lstStyle/>
          <a:p>
            <a:r>
              <a:rPr lang="en-US" dirty="0"/>
              <a:t>CLIFF Tools </a:t>
            </a:r>
          </a:p>
        </p:txBody>
      </p:sp>
      <p:sp>
        <p:nvSpPr>
          <p:cNvPr id="4" name="Slide Number Placeholder 3">
            <a:extLst>
              <a:ext uri="{FF2B5EF4-FFF2-40B4-BE49-F238E27FC236}">
                <a16:creationId xmlns:a16="http://schemas.microsoft.com/office/drawing/2014/main" id="{5E7CF2F0-509D-94C5-A41D-83B4947314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7" name="Google Shape;934;p48">
            <a:extLst>
              <a:ext uri="{FF2B5EF4-FFF2-40B4-BE49-F238E27FC236}">
                <a16:creationId xmlns:a16="http://schemas.microsoft.com/office/drawing/2014/main" id="{0252FE9D-759F-3F33-C6A7-FCC0E1F7E7D2}"/>
              </a:ext>
            </a:extLst>
          </p:cNvPr>
          <p:cNvSpPr/>
          <p:nvPr/>
        </p:nvSpPr>
        <p:spPr>
          <a:xfrm>
            <a:off x="6203870" y="1112760"/>
            <a:ext cx="1919594" cy="3051026"/>
          </a:xfrm>
          <a:custGeom>
            <a:avLst/>
            <a:gdLst/>
            <a:ahLst/>
            <a:cxnLst/>
            <a:rect l="l" t="t" r="r" b="b"/>
            <a:pathLst>
              <a:path w="15978" h="20508" fill="none" extrusionOk="0">
                <a:moveTo>
                  <a:pt x="15977" y="1292"/>
                </a:moveTo>
                <a:lnTo>
                  <a:pt x="15977" y="19217"/>
                </a:lnTo>
                <a:lnTo>
                  <a:pt x="15977" y="19217"/>
                </a:lnTo>
                <a:lnTo>
                  <a:pt x="15953" y="19485"/>
                </a:lnTo>
                <a:lnTo>
                  <a:pt x="15880" y="19728"/>
                </a:lnTo>
                <a:lnTo>
                  <a:pt x="15758" y="19948"/>
                </a:lnTo>
                <a:lnTo>
                  <a:pt x="15612" y="20142"/>
                </a:lnTo>
                <a:lnTo>
                  <a:pt x="15417" y="20289"/>
                </a:lnTo>
                <a:lnTo>
                  <a:pt x="15198" y="20410"/>
                </a:lnTo>
                <a:lnTo>
                  <a:pt x="14955" y="20483"/>
                </a:lnTo>
                <a:lnTo>
                  <a:pt x="14711" y="20508"/>
                </a:lnTo>
                <a:lnTo>
                  <a:pt x="1267" y="20508"/>
                </a:lnTo>
                <a:lnTo>
                  <a:pt x="1267" y="20508"/>
                </a:lnTo>
                <a:lnTo>
                  <a:pt x="1023" y="20483"/>
                </a:lnTo>
                <a:lnTo>
                  <a:pt x="780" y="20410"/>
                </a:lnTo>
                <a:lnTo>
                  <a:pt x="561" y="20289"/>
                </a:lnTo>
                <a:lnTo>
                  <a:pt x="366" y="20142"/>
                </a:lnTo>
                <a:lnTo>
                  <a:pt x="220" y="19948"/>
                </a:lnTo>
                <a:lnTo>
                  <a:pt x="98" y="19728"/>
                </a:lnTo>
                <a:lnTo>
                  <a:pt x="25" y="19485"/>
                </a:lnTo>
                <a:lnTo>
                  <a:pt x="1" y="19217"/>
                </a:lnTo>
                <a:lnTo>
                  <a:pt x="1" y="1292"/>
                </a:lnTo>
                <a:lnTo>
                  <a:pt x="1" y="1292"/>
                </a:lnTo>
                <a:lnTo>
                  <a:pt x="25" y="1024"/>
                </a:lnTo>
                <a:lnTo>
                  <a:pt x="98" y="780"/>
                </a:lnTo>
                <a:lnTo>
                  <a:pt x="220" y="561"/>
                </a:lnTo>
                <a:lnTo>
                  <a:pt x="366" y="366"/>
                </a:lnTo>
                <a:lnTo>
                  <a:pt x="561" y="220"/>
                </a:lnTo>
                <a:lnTo>
                  <a:pt x="780" y="98"/>
                </a:lnTo>
                <a:lnTo>
                  <a:pt x="1023" y="25"/>
                </a:lnTo>
                <a:lnTo>
                  <a:pt x="1267" y="1"/>
                </a:lnTo>
                <a:lnTo>
                  <a:pt x="14711" y="1"/>
                </a:lnTo>
                <a:lnTo>
                  <a:pt x="14711" y="1"/>
                </a:lnTo>
                <a:lnTo>
                  <a:pt x="14955" y="25"/>
                </a:lnTo>
                <a:lnTo>
                  <a:pt x="15198" y="98"/>
                </a:lnTo>
                <a:lnTo>
                  <a:pt x="15417" y="220"/>
                </a:lnTo>
                <a:lnTo>
                  <a:pt x="15612" y="366"/>
                </a:lnTo>
                <a:lnTo>
                  <a:pt x="15758" y="561"/>
                </a:lnTo>
                <a:lnTo>
                  <a:pt x="15880" y="780"/>
                </a:lnTo>
                <a:lnTo>
                  <a:pt x="15953" y="1024"/>
                </a:lnTo>
                <a:lnTo>
                  <a:pt x="15977" y="1292"/>
                </a:lnTo>
                <a:lnTo>
                  <a:pt x="15977" y="1292"/>
                </a:lnTo>
                <a:close/>
                <a:moveTo>
                  <a:pt x="7989" y="19899"/>
                </a:moveTo>
                <a:lnTo>
                  <a:pt x="7989" y="19899"/>
                </a:lnTo>
                <a:lnTo>
                  <a:pt x="8159" y="19875"/>
                </a:lnTo>
                <a:lnTo>
                  <a:pt x="8306" y="19826"/>
                </a:lnTo>
                <a:lnTo>
                  <a:pt x="8452" y="19753"/>
                </a:lnTo>
                <a:lnTo>
                  <a:pt x="8574" y="19655"/>
                </a:lnTo>
                <a:lnTo>
                  <a:pt x="8671" y="19534"/>
                </a:lnTo>
                <a:lnTo>
                  <a:pt x="8744" y="19387"/>
                </a:lnTo>
                <a:lnTo>
                  <a:pt x="8793" y="19241"/>
                </a:lnTo>
                <a:lnTo>
                  <a:pt x="8817" y="19071"/>
                </a:lnTo>
                <a:lnTo>
                  <a:pt x="8817" y="19071"/>
                </a:lnTo>
                <a:lnTo>
                  <a:pt x="8793" y="18900"/>
                </a:lnTo>
                <a:lnTo>
                  <a:pt x="8744" y="18754"/>
                </a:lnTo>
                <a:lnTo>
                  <a:pt x="8671" y="18608"/>
                </a:lnTo>
                <a:lnTo>
                  <a:pt x="8574" y="18486"/>
                </a:lnTo>
                <a:lnTo>
                  <a:pt x="8452" y="18389"/>
                </a:lnTo>
                <a:lnTo>
                  <a:pt x="8306" y="18316"/>
                </a:lnTo>
                <a:lnTo>
                  <a:pt x="8159" y="18267"/>
                </a:lnTo>
                <a:lnTo>
                  <a:pt x="7989" y="18243"/>
                </a:lnTo>
                <a:lnTo>
                  <a:pt x="7989" y="18243"/>
                </a:lnTo>
                <a:lnTo>
                  <a:pt x="7819" y="18267"/>
                </a:lnTo>
                <a:lnTo>
                  <a:pt x="7672" y="18316"/>
                </a:lnTo>
                <a:lnTo>
                  <a:pt x="7526" y="18389"/>
                </a:lnTo>
                <a:lnTo>
                  <a:pt x="7404" y="18486"/>
                </a:lnTo>
                <a:lnTo>
                  <a:pt x="7307" y="18608"/>
                </a:lnTo>
                <a:lnTo>
                  <a:pt x="7234" y="18754"/>
                </a:lnTo>
                <a:lnTo>
                  <a:pt x="7185" y="18900"/>
                </a:lnTo>
                <a:lnTo>
                  <a:pt x="7161" y="19071"/>
                </a:lnTo>
                <a:lnTo>
                  <a:pt x="7161" y="19071"/>
                </a:lnTo>
                <a:lnTo>
                  <a:pt x="7185" y="19241"/>
                </a:lnTo>
                <a:lnTo>
                  <a:pt x="7234" y="19387"/>
                </a:lnTo>
                <a:lnTo>
                  <a:pt x="7307" y="19534"/>
                </a:lnTo>
                <a:lnTo>
                  <a:pt x="7404" y="19655"/>
                </a:lnTo>
                <a:lnTo>
                  <a:pt x="7526" y="19753"/>
                </a:lnTo>
                <a:lnTo>
                  <a:pt x="7672" y="19826"/>
                </a:lnTo>
                <a:lnTo>
                  <a:pt x="7819" y="19875"/>
                </a:lnTo>
                <a:lnTo>
                  <a:pt x="7989" y="19899"/>
                </a:lnTo>
                <a:lnTo>
                  <a:pt x="7989" y="19899"/>
                </a:lnTo>
                <a:close/>
                <a:moveTo>
                  <a:pt x="14394" y="1584"/>
                </a:moveTo>
                <a:lnTo>
                  <a:pt x="1584" y="1584"/>
                </a:lnTo>
                <a:lnTo>
                  <a:pt x="1584" y="17634"/>
                </a:lnTo>
                <a:lnTo>
                  <a:pt x="14394" y="17634"/>
                </a:lnTo>
                <a:lnTo>
                  <a:pt x="14394" y="1584"/>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1">
            <a:extLst>
              <a:ext uri="{FF2B5EF4-FFF2-40B4-BE49-F238E27FC236}">
                <a16:creationId xmlns:a16="http://schemas.microsoft.com/office/drawing/2014/main" id="{701B72B0-7FE7-1B85-AA4C-796BCB16F9ED}"/>
              </a:ext>
            </a:extLst>
          </p:cNvPr>
          <p:cNvSpPr/>
          <p:nvPr/>
        </p:nvSpPr>
        <p:spPr>
          <a:xfrm>
            <a:off x="2022225" y="2790978"/>
            <a:ext cx="3575011" cy="276999"/>
          </a:xfrm>
          <a:prstGeom prst="rect">
            <a:avLst/>
          </a:prstGeom>
          <a:noFill/>
        </p:spPr>
        <p:txBody>
          <a:bodyPr wrap="square" lIns="91440" tIns="45720" rIns="91440" bIns="45720">
            <a:spAutoFit/>
          </a:bodyPr>
          <a:lstStyle/>
          <a:p>
            <a:r>
              <a:rPr lang="en-US" sz="1200" b="1" i="1" dirty="0">
                <a:ln w="0"/>
                <a:solidFill>
                  <a:schemeClr val="tx1"/>
                </a:solidFill>
                <a:latin typeface="Lora" pitchFamily="2" charset="0"/>
              </a:rPr>
              <a:t>Career Ladder Identifier &amp; Financial Forecaster</a:t>
            </a:r>
            <a:endParaRPr lang="en-US" sz="1200" b="1" i="1" cap="none" spc="0" dirty="0">
              <a:ln w="0"/>
              <a:solidFill>
                <a:schemeClr val="tx1"/>
              </a:solidFill>
              <a:latin typeface="Lora" pitchFamily="2" charset="0"/>
            </a:endParaRPr>
          </a:p>
        </p:txBody>
      </p:sp>
    </p:spTree>
    <p:extLst>
      <p:ext uri="{BB962C8B-B14F-4D97-AF65-F5344CB8AC3E}">
        <p14:creationId xmlns:p14="http://schemas.microsoft.com/office/powerpoint/2010/main" val="4286627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3FE0F-EBFF-8121-7B5F-C50E6E8FC7C0}"/>
              </a:ext>
            </a:extLst>
          </p:cNvPr>
          <p:cNvSpPr>
            <a:spLocks noGrp="1"/>
          </p:cNvSpPr>
          <p:nvPr>
            <p:ph type="title"/>
          </p:nvPr>
        </p:nvSpPr>
        <p:spPr/>
        <p:txBody>
          <a:bodyPr/>
          <a:lstStyle/>
          <a:p>
            <a:r>
              <a:rPr lang="en-US" dirty="0">
                <a:latin typeface="Lora" pitchFamily="2" charset="0"/>
              </a:rPr>
              <a:t>CLIFF Tools – Use Case </a:t>
            </a:r>
          </a:p>
        </p:txBody>
      </p:sp>
      <p:sp>
        <p:nvSpPr>
          <p:cNvPr id="3" name="Slide Number Placeholder 2">
            <a:extLst>
              <a:ext uri="{FF2B5EF4-FFF2-40B4-BE49-F238E27FC236}">
                <a16:creationId xmlns:a16="http://schemas.microsoft.com/office/drawing/2014/main" id="{A2A62D1E-B55B-1E25-4728-819D9FD37A6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pic>
        <p:nvPicPr>
          <p:cNvPr id="5" name="Picture 4">
            <a:extLst>
              <a:ext uri="{FF2B5EF4-FFF2-40B4-BE49-F238E27FC236}">
                <a16:creationId xmlns:a16="http://schemas.microsoft.com/office/drawing/2014/main" id="{6230CE9C-C679-CE3E-CDDF-5DCD8DC0544D}"/>
              </a:ext>
            </a:extLst>
          </p:cNvPr>
          <p:cNvPicPr>
            <a:picLocks noChangeAspect="1"/>
          </p:cNvPicPr>
          <p:nvPr/>
        </p:nvPicPr>
        <p:blipFill rotWithShape="1">
          <a:blip r:embed="rId2"/>
          <a:srcRect l="2478" t="10334" r="5043" b="6790"/>
          <a:stretch/>
        </p:blipFill>
        <p:spPr>
          <a:xfrm>
            <a:off x="612922" y="1305128"/>
            <a:ext cx="8059449" cy="3641523"/>
          </a:xfrm>
          <a:prstGeom prst="rect">
            <a:avLst/>
          </a:prstGeom>
          <a:pattFill prst="pct5">
            <a:fgClr>
              <a:srgbClr val="92D050"/>
            </a:fgClr>
            <a:bgClr>
              <a:schemeClr val="bg1"/>
            </a:bgClr>
          </a:pattFill>
        </p:spPr>
      </p:pic>
      <p:sp>
        <p:nvSpPr>
          <p:cNvPr id="7" name="Google Shape;939;p48">
            <a:extLst>
              <a:ext uri="{FF2B5EF4-FFF2-40B4-BE49-F238E27FC236}">
                <a16:creationId xmlns:a16="http://schemas.microsoft.com/office/drawing/2014/main" id="{BCF78166-4C7A-CDFD-D1E4-FB759DB92E34}"/>
              </a:ext>
            </a:extLst>
          </p:cNvPr>
          <p:cNvSpPr/>
          <p:nvPr/>
        </p:nvSpPr>
        <p:spPr>
          <a:xfrm>
            <a:off x="844524" y="935810"/>
            <a:ext cx="356204" cy="356204"/>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8708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pattFill prst="pct90">
          <a:fgClr>
            <a:schemeClr val="bg1"/>
          </a:fgClr>
          <a:bgClr>
            <a:srgbClr val="92D050"/>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45A88-D32F-C420-465F-F224C2FA4851}"/>
              </a:ext>
            </a:extLst>
          </p:cNvPr>
          <p:cNvSpPr>
            <a:spLocks noGrp="1"/>
          </p:cNvSpPr>
          <p:nvPr>
            <p:ph type="title"/>
          </p:nvPr>
        </p:nvSpPr>
        <p:spPr/>
        <p:txBody>
          <a:bodyPr/>
          <a:lstStyle/>
          <a:p>
            <a:r>
              <a:rPr lang="en-US" dirty="0"/>
              <a:t>Other available tools</a:t>
            </a:r>
          </a:p>
        </p:txBody>
      </p:sp>
      <p:sp>
        <p:nvSpPr>
          <p:cNvPr id="3" name="Slide Number Placeholder 2">
            <a:extLst>
              <a:ext uri="{FF2B5EF4-FFF2-40B4-BE49-F238E27FC236}">
                <a16:creationId xmlns:a16="http://schemas.microsoft.com/office/drawing/2014/main" id="{418F5992-1689-B26C-E646-7AB80D12B04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pic>
        <p:nvPicPr>
          <p:cNvPr id="5" name="Picture 4">
            <a:extLst>
              <a:ext uri="{FF2B5EF4-FFF2-40B4-BE49-F238E27FC236}">
                <a16:creationId xmlns:a16="http://schemas.microsoft.com/office/drawing/2014/main" id="{9EBDA668-9FE4-87DB-3126-6F560AC0BCE0}"/>
              </a:ext>
            </a:extLst>
          </p:cNvPr>
          <p:cNvPicPr>
            <a:picLocks noChangeAspect="1"/>
          </p:cNvPicPr>
          <p:nvPr/>
        </p:nvPicPr>
        <p:blipFill rotWithShape="1">
          <a:blip r:embed="rId2"/>
          <a:srcRect l="2279" t="4216" r="6382" b="8575"/>
          <a:stretch/>
        </p:blipFill>
        <p:spPr>
          <a:xfrm>
            <a:off x="1142159" y="1374675"/>
            <a:ext cx="7675418" cy="3571976"/>
          </a:xfrm>
          <a:prstGeom prst="rect">
            <a:avLst/>
          </a:prstGeom>
        </p:spPr>
      </p:pic>
      <p:sp>
        <p:nvSpPr>
          <p:cNvPr id="6" name="TextBox 5">
            <a:extLst>
              <a:ext uri="{FF2B5EF4-FFF2-40B4-BE49-F238E27FC236}">
                <a16:creationId xmlns:a16="http://schemas.microsoft.com/office/drawing/2014/main" id="{F04268DD-1038-C83E-3F1A-CEABB1BE2CF3}"/>
              </a:ext>
            </a:extLst>
          </p:cNvPr>
          <p:cNvSpPr txBox="1"/>
          <p:nvPr/>
        </p:nvSpPr>
        <p:spPr>
          <a:xfrm>
            <a:off x="3320450" y="1794163"/>
            <a:ext cx="1528641" cy="215444"/>
          </a:xfrm>
          <a:prstGeom prst="rect">
            <a:avLst/>
          </a:prstGeom>
          <a:noFill/>
        </p:spPr>
        <p:txBody>
          <a:bodyPr wrap="square" rtlCol="0">
            <a:spAutoFit/>
          </a:bodyPr>
          <a:lstStyle/>
          <a:p>
            <a:r>
              <a:rPr lang="en-US" sz="800" i="1" dirty="0">
                <a:latin typeface="Lora" pitchFamily="2" charset="0"/>
                <a:hlinkClick r:id="rId3"/>
              </a:rPr>
              <a:t>Click here for Snapshot Link</a:t>
            </a:r>
            <a:endParaRPr lang="en-US" sz="800" i="1" dirty="0">
              <a:latin typeface="Lora" pitchFamily="2" charset="0"/>
            </a:endParaRPr>
          </a:p>
        </p:txBody>
      </p:sp>
      <p:sp>
        <p:nvSpPr>
          <p:cNvPr id="7" name="TextBox 6">
            <a:extLst>
              <a:ext uri="{FF2B5EF4-FFF2-40B4-BE49-F238E27FC236}">
                <a16:creationId xmlns:a16="http://schemas.microsoft.com/office/drawing/2014/main" id="{ADAF7A26-4348-62A1-FAB3-92612E3167C8}"/>
              </a:ext>
            </a:extLst>
          </p:cNvPr>
          <p:cNvSpPr txBox="1"/>
          <p:nvPr/>
        </p:nvSpPr>
        <p:spPr>
          <a:xfrm>
            <a:off x="3112630" y="3154963"/>
            <a:ext cx="1674114" cy="215444"/>
          </a:xfrm>
          <a:prstGeom prst="rect">
            <a:avLst/>
          </a:prstGeom>
          <a:noFill/>
        </p:spPr>
        <p:txBody>
          <a:bodyPr wrap="square" rtlCol="0">
            <a:spAutoFit/>
          </a:bodyPr>
          <a:lstStyle/>
          <a:p>
            <a:r>
              <a:rPr lang="en-US" sz="800" i="1" dirty="0">
                <a:latin typeface="Lora" pitchFamily="2" charset="0"/>
                <a:hlinkClick r:id="rId4"/>
              </a:rPr>
              <a:t>Click here for Dashboard Link</a:t>
            </a:r>
            <a:endParaRPr lang="en-US" sz="800" i="1" dirty="0">
              <a:latin typeface="Lora" pitchFamily="2" charset="0"/>
            </a:endParaRPr>
          </a:p>
        </p:txBody>
      </p:sp>
      <p:sp>
        <p:nvSpPr>
          <p:cNvPr id="8" name="TextBox 7">
            <a:extLst>
              <a:ext uri="{FF2B5EF4-FFF2-40B4-BE49-F238E27FC236}">
                <a16:creationId xmlns:a16="http://schemas.microsoft.com/office/drawing/2014/main" id="{03E45CBF-5980-7FA2-1167-A068608E1EA4}"/>
              </a:ext>
            </a:extLst>
          </p:cNvPr>
          <p:cNvSpPr txBox="1"/>
          <p:nvPr/>
        </p:nvSpPr>
        <p:spPr>
          <a:xfrm>
            <a:off x="3320449" y="4304349"/>
            <a:ext cx="1528641" cy="215444"/>
          </a:xfrm>
          <a:prstGeom prst="rect">
            <a:avLst/>
          </a:prstGeom>
          <a:noFill/>
        </p:spPr>
        <p:txBody>
          <a:bodyPr wrap="square" rtlCol="0">
            <a:spAutoFit/>
          </a:bodyPr>
          <a:lstStyle/>
          <a:p>
            <a:r>
              <a:rPr lang="en-US" sz="800" i="1" dirty="0">
                <a:latin typeface="Lora" pitchFamily="2" charset="0"/>
                <a:hlinkClick r:id="rId5"/>
              </a:rPr>
              <a:t>Click here for Planner Link</a:t>
            </a:r>
            <a:endParaRPr lang="en-US" sz="800" i="1" dirty="0">
              <a:latin typeface="Lora" pitchFamily="2" charset="0"/>
            </a:endParaRPr>
          </a:p>
        </p:txBody>
      </p:sp>
    </p:spTree>
    <p:extLst>
      <p:ext uri="{BB962C8B-B14F-4D97-AF65-F5344CB8AC3E}">
        <p14:creationId xmlns:p14="http://schemas.microsoft.com/office/powerpoint/2010/main" val="1269979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90609-AB50-5679-A8CC-11909F3AA2BB}"/>
              </a:ext>
            </a:extLst>
          </p:cNvPr>
          <p:cNvSpPr>
            <a:spLocks noGrp="1"/>
          </p:cNvSpPr>
          <p:nvPr>
            <p:ph type="title"/>
          </p:nvPr>
        </p:nvSpPr>
        <p:spPr/>
        <p:txBody>
          <a:bodyPr/>
          <a:lstStyle/>
          <a:p>
            <a:r>
              <a:rPr lang="en-US" dirty="0"/>
              <a:t>CLIFF Snapshot</a:t>
            </a:r>
          </a:p>
        </p:txBody>
      </p:sp>
      <p:sp>
        <p:nvSpPr>
          <p:cNvPr id="3" name="Slide Number Placeholder 2">
            <a:extLst>
              <a:ext uri="{FF2B5EF4-FFF2-40B4-BE49-F238E27FC236}">
                <a16:creationId xmlns:a16="http://schemas.microsoft.com/office/drawing/2014/main" id="{4F07647B-BAB1-E8FA-5DC0-883F596E63D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pic>
        <p:nvPicPr>
          <p:cNvPr id="5" name="Picture 4">
            <a:extLst>
              <a:ext uri="{FF2B5EF4-FFF2-40B4-BE49-F238E27FC236}">
                <a16:creationId xmlns:a16="http://schemas.microsoft.com/office/drawing/2014/main" id="{709D9971-47F8-E86C-1AFE-965CA1A6AF41}"/>
              </a:ext>
            </a:extLst>
          </p:cNvPr>
          <p:cNvPicPr>
            <a:picLocks noChangeAspect="1"/>
          </p:cNvPicPr>
          <p:nvPr/>
        </p:nvPicPr>
        <p:blipFill>
          <a:blip r:embed="rId2"/>
          <a:stretch>
            <a:fillRect/>
          </a:stretch>
        </p:blipFill>
        <p:spPr>
          <a:xfrm>
            <a:off x="299174" y="1573119"/>
            <a:ext cx="2164152" cy="3373532"/>
          </a:xfrm>
          <a:prstGeom prst="rect">
            <a:avLst/>
          </a:prstGeom>
          <a:ln>
            <a:solidFill>
              <a:schemeClr val="tx1"/>
            </a:solidFill>
          </a:ln>
        </p:spPr>
      </p:pic>
      <p:pic>
        <p:nvPicPr>
          <p:cNvPr id="7" name="Picture 6">
            <a:extLst>
              <a:ext uri="{FF2B5EF4-FFF2-40B4-BE49-F238E27FC236}">
                <a16:creationId xmlns:a16="http://schemas.microsoft.com/office/drawing/2014/main" id="{8B51E2CB-2DD6-71D0-6328-90815724EBDC}"/>
              </a:ext>
            </a:extLst>
          </p:cNvPr>
          <p:cNvPicPr>
            <a:picLocks noChangeAspect="1"/>
          </p:cNvPicPr>
          <p:nvPr/>
        </p:nvPicPr>
        <p:blipFill>
          <a:blip r:embed="rId3"/>
          <a:stretch>
            <a:fillRect/>
          </a:stretch>
        </p:blipFill>
        <p:spPr>
          <a:xfrm>
            <a:off x="2762433" y="1575106"/>
            <a:ext cx="2898796" cy="3371545"/>
          </a:xfrm>
          <a:prstGeom prst="rect">
            <a:avLst/>
          </a:prstGeom>
          <a:ln>
            <a:solidFill>
              <a:schemeClr val="tx1"/>
            </a:solidFill>
          </a:ln>
        </p:spPr>
      </p:pic>
      <p:pic>
        <p:nvPicPr>
          <p:cNvPr id="9" name="Picture 8">
            <a:extLst>
              <a:ext uri="{FF2B5EF4-FFF2-40B4-BE49-F238E27FC236}">
                <a16:creationId xmlns:a16="http://schemas.microsoft.com/office/drawing/2014/main" id="{3504E13A-6C7F-044D-2913-EC218EB38F81}"/>
              </a:ext>
            </a:extLst>
          </p:cNvPr>
          <p:cNvPicPr>
            <a:picLocks noChangeAspect="1"/>
          </p:cNvPicPr>
          <p:nvPr/>
        </p:nvPicPr>
        <p:blipFill>
          <a:blip r:embed="rId4"/>
          <a:stretch>
            <a:fillRect/>
          </a:stretch>
        </p:blipFill>
        <p:spPr>
          <a:xfrm>
            <a:off x="5804927" y="1573119"/>
            <a:ext cx="3224772" cy="3373608"/>
          </a:xfrm>
          <a:prstGeom prst="rect">
            <a:avLst/>
          </a:prstGeom>
          <a:ln>
            <a:solidFill>
              <a:schemeClr val="tx1"/>
            </a:solidFill>
          </a:ln>
        </p:spPr>
      </p:pic>
      <p:sp>
        <p:nvSpPr>
          <p:cNvPr id="11" name="Rectangle 10">
            <a:extLst>
              <a:ext uri="{FF2B5EF4-FFF2-40B4-BE49-F238E27FC236}">
                <a16:creationId xmlns:a16="http://schemas.microsoft.com/office/drawing/2014/main" id="{063DAD0C-07F6-30DF-D8F1-9C5199240108}"/>
              </a:ext>
            </a:extLst>
          </p:cNvPr>
          <p:cNvSpPr/>
          <p:nvPr/>
        </p:nvSpPr>
        <p:spPr>
          <a:xfrm>
            <a:off x="4004787" y="975412"/>
            <a:ext cx="974947" cy="276999"/>
          </a:xfrm>
          <a:prstGeom prst="rect">
            <a:avLst/>
          </a:prstGeom>
          <a:solidFill>
            <a:schemeClr val="accent1"/>
          </a:solidFill>
          <a:ln>
            <a:solidFill>
              <a:schemeClr val="tx1"/>
            </a:solidFill>
          </a:ln>
        </p:spPr>
        <p:txBody>
          <a:bodyPr wrap="none" lIns="91440" tIns="45720" rIns="91440" bIns="45720">
            <a:spAutoFit/>
          </a:bodyPr>
          <a:lstStyle/>
          <a:p>
            <a:r>
              <a:rPr lang="en-US" sz="1200" b="1" dirty="0">
                <a:ln w="0"/>
                <a:solidFill>
                  <a:schemeClr val="tx1"/>
                </a:solidFill>
                <a:latin typeface="Lora" pitchFamily="2" charset="0"/>
              </a:rPr>
              <a:t>Input Data</a:t>
            </a:r>
            <a:endParaRPr lang="en-US" sz="1200" b="1" cap="none" spc="0" dirty="0">
              <a:ln w="0"/>
              <a:solidFill>
                <a:schemeClr val="tx1"/>
              </a:solidFill>
              <a:latin typeface="Lora" pitchFamily="2" charset="0"/>
            </a:endParaRPr>
          </a:p>
        </p:txBody>
      </p:sp>
      <p:sp>
        <p:nvSpPr>
          <p:cNvPr id="12" name="Rectangle 11">
            <a:extLst>
              <a:ext uri="{FF2B5EF4-FFF2-40B4-BE49-F238E27FC236}">
                <a16:creationId xmlns:a16="http://schemas.microsoft.com/office/drawing/2014/main" id="{8B2488C7-5538-9312-F908-5F70BF26A885}"/>
              </a:ext>
            </a:extLst>
          </p:cNvPr>
          <p:cNvSpPr/>
          <p:nvPr/>
        </p:nvSpPr>
        <p:spPr>
          <a:xfrm>
            <a:off x="7071705" y="1193212"/>
            <a:ext cx="691215" cy="276999"/>
          </a:xfrm>
          <a:prstGeom prst="rect">
            <a:avLst/>
          </a:prstGeom>
          <a:solidFill>
            <a:srgbClr val="92D050"/>
          </a:solidFill>
          <a:ln>
            <a:solidFill>
              <a:schemeClr val="tx1"/>
            </a:solidFill>
          </a:ln>
        </p:spPr>
        <p:txBody>
          <a:bodyPr wrap="none" lIns="91440" tIns="45720" rIns="91440" bIns="45720">
            <a:spAutoFit/>
          </a:bodyPr>
          <a:lstStyle/>
          <a:p>
            <a:r>
              <a:rPr lang="en-US" sz="1200" b="1" dirty="0">
                <a:ln w="0"/>
                <a:solidFill>
                  <a:schemeClr val="tx1"/>
                </a:solidFill>
                <a:latin typeface="Lora" pitchFamily="2" charset="0"/>
              </a:rPr>
              <a:t>Report</a:t>
            </a:r>
            <a:endParaRPr lang="en-US" sz="1200" b="1" cap="none" spc="0" dirty="0">
              <a:ln w="0"/>
              <a:solidFill>
                <a:schemeClr val="tx1"/>
              </a:solidFill>
              <a:latin typeface="Lora" pitchFamily="2" charset="0"/>
            </a:endParaRPr>
          </a:p>
        </p:txBody>
      </p:sp>
      <p:cxnSp>
        <p:nvCxnSpPr>
          <p:cNvPr id="14" name="Straight Arrow Connector 13">
            <a:extLst>
              <a:ext uri="{FF2B5EF4-FFF2-40B4-BE49-F238E27FC236}">
                <a16:creationId xmlns:a16="http://schemas.microsoft.com/office/drawing/2014/main" id="{4EB63E75-91C9-7E34-867A-38B51E942171}"/>
              </a:ext>
            </a:extLst>
          </p:cNvPr>
          <p:cNvCxnSpPr/>
          <p:nvPr/>
        </p:nvCxnSpPr>
        <p:spPr>
          <a:xfrm flipH="1">
            <a:off x="1857375" y="1252411"/>
            <a:ext cx="2207419" cy="17622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A73BC58-3B26-9B7F-1280-F2EEE09D0FE3}"/>
              </a:ext>
            </a:extLst>
          </p:cNvPr>
          <p:cNvCxnSpPr/>
          <p:nvPr/>
        </p:nvCxnSpPr>
        <p:spPr>
          <a:xfrm>
            <a:off x="4664869" y="1313916"/>
            <a:ext cx="0" cy="17507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18019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pattFill prst="pct90">
          <a:fgClr>
            <a:schemeClr val="bg1"/>
          </a:fgClr>
          <a:bgClr>
            <a:srgbClr val="92D050"/>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45A88-D32F-C420-465F-F224C2FA4851}"/>
              </a:ext>
            </a:extLst>
          </p:cNvPr>
          <p:cNvSpPr>
            <a:spLocks noGrp="1"/>
          </p:cNvSpPr>
          <p:nvPr>
            <p:ph type="title"/>
          </p:nvPr>
        </p:nvSpPr>
        <p:spPr/>
        <p:txBody>
          <a:bodyPr/>
          <a:lstStyle/>
          <a:p>
            <a:r>
              <a:rPr lang="en-US" dirty="0"/>
              <a:t>Dashboard Report - Coaches</a:t>
            </a:r>
          </a:p>
        </p:txBody>
      </p:sp>
      <p:sp>
        <p:nvSpPr>
          <p:cNvPr id="3" name="Slide Number Placeholder 2">
            <a:extLst>
              <a:ext uri="{FF2B5EF4-FFF2-40B4-BE49-F238E27FC236}">
                <a16:creationId xmlns:a16="http://schemas.microsoft.com/office/drawing/2014/main" id="{418F5992-1689-B26C-E646-7AB80D12B04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pic>
        <p:nvPicPr>
          <p:cNvPr id="8" name="Picture 7">
            <a:extLst>
              <a:ext uri="{FF2B5EF4-FFF2-40B4-BE49-F238E27FC236}">
                <a16:creationId xmlns:a16="http://schemas.microsoft.com/office/drawing/2014/main" id="{71428518-2350-2A91-DE3E-0237CC743A8A}"/>
              </a:ext>
            </a:extLst>
          </p:cNvPr>
          <p:cNvPicPr>
            <a:picLocks noChangeAspect="1"/>
          </p:cNvPicPr>
          <p:nvPr/>
        </p:nvPicPr>
        <p:blipFill rotWithShape="1">
          <a:blip r:embed="rId2"/>
          <a:srcRect t="2319" r="1820"/>
          <a:stretch/>
        </p:blipFill>
        <p:spPr>
          <a:xfrm>
            <a:off x="1381250" y="1396961"/>
            <a:ext cx="5742647" cy="3549690"/>
          </a:xfrm>
          <a:prstGeom prst="rect">
            <a:avLst/>
          </a:prstGeom>
        </p:spPr>
      </p:pic>
      <p:sp>
        <p:nvSpPr>
          <p:cNvPr id="4" name="TextBox 3">
            <a:extLst>
              <a:ext uri="{FF2B5EF4-FFF2-40B4-BE49-F238E27FC236}">
                <a16:creationId xmlns:a16="http://schemas.microsoft.com/office/drawing/2014/main" id="{5480A65A-28B2-532B-1DAE-310D985C9C62}"/>
              </a:ext>
            </a:extLst>
          </p:cNvPr>
          <p:cNvSpPr txBox="1"/>
          <p:nvPr/>
        </p:nvSpPr>
        <p:spPr>
          <a:xfrm>
            <a:off x="5906530" y="3466070"/>
            <a:ext cx="2903838" cy="923330"/>
          </a:xfrm>
          <a:prstGeom prst="rect">
            <a:avLst/>
          </a:prstGeom>
          <a:noFill/>
          <a:ln>
            <a:solidFill>
              <a:schemeClr val="tx1"/>
            </a:solidFill>
          </a:ln>
        </p:spPr>
        <p:txBody>
          <a:bodyPr wrap="square" rtlCol="0">
            <a:spAutoFit/>
          </a:bodyPr>
          <a:lstStyle/>
          <a:p>
            <a:pPr>
              <a:lnSpc>
                <a:spcPct val="150000"/>
              </a:lnSpc>
            </a:pPr>
            <a:r>
              <a:rPr lang="en-US" b="1" i="1" dirty="0">
                <a:latin typeface="Lora" pitchFamily="2" charset="0"/>
              </a:rPr>
              <a:t>Self Sufficiency Target </a:t>
            </a:r>
            <a:r>
              <a:rPr lang="en-US" i="1" dirty="0">
                <a:latin typeface="Lora" pitchFamily="2" charset="0"/>
              </a:rPr>
              <a:t>–</a:t>
            </a:r>
          </a:p>
          <a:p>
            <a:r>
              <a:rPr lang="en-US" sz="1100" i="1" dirty="0">
                <a:latin typeface="Lora" pitchFamily="2" charset="0"/>
              </a:rPr>
              <a:t>The amount of income needed to pay basic expenses without the need for public assistance.</a:t>
            </a:r>
          </a:p>
        </p:txBody>
      </p:sp>
    </p:spTree>
    <p:extLst>
      <p:ext uri="{BB962C8B-B14F-4D97-AF65-F5344CB8AC3E}">
        <p14:creationId xmlns:p14="http://schemas.microsoft.com/office/powerpoint/2010/main" val="805151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pattFill prst="pct90">
          <a:fgClr>
            <a:schemeClr val="bg1"/>
          </a:fgClr>
          <a:bgClr>
            <a:srgbClr val="92D050"/>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45A88-D32F-C420-465F-F224C2FA4851}"/>
              </a:ext>
            </a:extLst>
          </p:cNvPr>
          <p:cNvSpPr>
            <a:spLocks noGrp="1"/>
          </p:cNvSpPr>
          <p:nvPr>
            <p:ph type="title"/>
          </p:nvPr>
        </p:nvSpPr>
        <p:spPr/>
        <p:txBody>
          <a:bodyPr/>
          <a:lstStyle/>
          <a:p>
            <a:r>
              <a:rPr lang="en-US" dirty="0"/>
              <a:t>Dashboard Report  - Policy Makers</a:t>
            </a:r>
          </a:p>
        </p:txBody>
      </p:sp>
      <p:sp>
        <p:nvSpPr>
          <p:cNvPr id="3" name="Slide Number Placeholder 2">
            <a:extLst>
              <a:ext uri="{FF2B5EF4-FFF2-40B4-BE49-F238E27FC236}">
                <a16:creationId xmlns:a16="http://schemas.microsoft.com/office/drawing/2014/main" id="{418F5992-1689-B26C-E646-7AB80D12B04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pic>
        <p:nvPicPr>
          <p:cNvPr id="5" name="Picture 4">
            <a:extLst>
              <a:ext uri="{FF2B5EF4-FFF2-40B4-BE49-F238E27FC236}">
                <a16:creationId xmlns:a16="http://schemas.microsoft.com/office/drawing/2014/main" id="{7D8A352E-ECA3-B7BD-8037-21C46FFF8143}"/>
              </a:ext>
            </a:extLst>
          </p:cNvPr>
          <p:cNvPicPr>
            <a:picLocks noChangeAspect="1"/>
          </p:cNvPicPr>
          <p:nvPr/>
        </p:nvPicPr>
        <p:blipFill>
          <a:blip r:embed="rId2"/>
          <a:stretch>
            <a:fillRect/>
          </a:stretch>
        </p:blipFill>
        <p:spPr>
          <a:xfrm>
            <a:off x="1018309" y="2078410"/>
            <a:ext cx="3425548" cy="267155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4A22B9A4-1DE5-968B-9607-9F0F60EB7B2B}"/>
              </a:ext>
            </a:extLst>
          </p:cNvPr>
          <p:cNvPicPr>
            <a:picLocks noChangeAspect="1"/>
          </p:cNvPicPr>
          <p:nvPr/>
        </p:nvPicPr>
        <p:blipFill>
          <a:blip r:embed="rId3"/>
          <a:stretch>
            <a:fillRect/>
          </a:stretch>
        </p:blipFill>
        <p:spPr>
          <a:xfrm>
            <a:off x="5259650" y="2078296"/>
            <a:ext cx="3603717" cy="267155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0F66377D-AB02-FBEF-7345-40F09266C236}"/>
              </a:ext>
            </a:extLst>
          </p:cNvPr>
          <p:cNvSpPr txBox="1"/>
          <p:nvPr/>
        </p:nvSpPr>
        <p:spPr>
          <a:xfrm>
            <a:off x="1018309" y="1711037"/>
            <a:ext cx="3082637" cy="307777"/>
          </a:xfrm>
          <a:prstGeom prst="rect">
            <a:avLst/>
          </a:prstGeom>
          <a:noFill/>
        </p:spPr>
        <p:txBody>
          <a:bodyPr wrap="square" rtlCol="0">
            <a:spAutoFit/>
          </a:bodyPr>
          <a:lstStyle/>
          <a:p>
            <a:r>
              <a:rPr lang="en-US" b="1" i="1" dirty="0">
                <a:latin typeface="Lora" pitchFamily="2" charset="0"/>
              </a:rPr>
              <a:t>Projected Taxes Along Career Path</a:t>
            </a:r>
          </a:p>
        </p:txBody>
      </p:sp>
      <p:sp>
        <p:nvSpPr>
          <p:cNvPr id="10" name="TextBox 9">
            <a:extLst>
              <a:ext uri="{FF2B5EF4-FFF2-40B4-BE49-F238E27FC236}">
                <a16:creationId xmlns:a16="http://schemas.microsoft.com/office/drawing/2014/main" id="{E2FF34F3-A712-00B1-BFEA-636332B61404}"/>
              </a:ext>
            </a:extLst>
          </p:cNvPr>
          <p:cNvSpPr txBox="1"/>
          <p:nvPr/>
        </p:nvSpPr>
        <p:spPr>
          <a:xfrm>
            <a:off x="5259650" y="1706847"/>
            <a:ext cx="3603717" cy="307777"/>
          </a:xfrm>
          <a:prstGeom prst="rect">
            <a:avLst/>
          </a:prstGeom>
          <a:noFill/>
        </p:spPr>
        <p:txBody>
          <a:bodyPr wrap="square" rtlCol="0">
            <a:spAutoFit/>
          </a:bodyPr>
          <a:lstStyle/>
          <a:p>
            <a:r>
              <a:rPr lang="en-US" b="1" i="1" dirty="0">
                <a:latin typeface="Lora" pitchFamily="2" charset="0"/>
              </a:rPr>
              <a:t>Taxpayer Savings to Career Advancement</a:t>
            </a:r>
          </a:p>
        </p:txBody>
      </p:sp>
    </p:spTree>
    <p:extLst>
      <p:ext uri="{BB962C8B-B14F-4D97-AF65-F5344CB8AC3E}">
        <p14:creationId xmlns:p14="http://schemas.microsoft.com/office/powerpoint/2010/main" val="1571464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Google Shape;136;p18"/>
          <p:cNvSpPr txBox="1">
            <a:spLocks noGrp="1"/>
          </p:cNvSpPr>
          <p:nvPr>
            <p:ph type="ctrTitle" idx="4294967295"/>
          </p:nvPr>
        </p:nvSpPr>
        <p:spPr>
          <a:xfrm>
            <a:off x="763126" y="3067269"/>
            <a:ext cx="7608805"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t>Guaranteed Basic Income (GBI) </a:t>
            </a:r>
            <a:endParaRPr sz="2800" dirty="0"/>
          </a:p>
        </p:txBody>
      </p:sp>
      <p:cxnSp>
        <p:nvCxnSpPr>
          <p:cNvPr id="138" name="Google Shape;138;p18"/>
          <p:cNvCxnSpPr/>
          <p:nvPr/>
        </p:nvCxnSpPr>
        <p:spPr>
          <a:xfrm>
            <a:off x="-9000" y="1668738"/>
            <a:ext cx="9162000" cy="0"/>
          </a:xfrm>
          <a:prstGeom prst="straightConnector1">
            <a:avLst/>
          </a:prstGeom>
          <a:noFill/>
          <a:ln w="9525" cap="flat" cmpd="sng">
            <a:solidFill>
              <a:srgbClr val="CCCCCC"/>
            </a:solidFill>
            <a:prstDash val="solid"/>
            <a:round/>
            <a:headEnd type="none" w="med" len="med"/>
            <a:tailEnd type="none" w="med" len="med"/>
          </a:ln>
        </p:spPr>
      </p:cxnSp>
      <p:sp>
        <p:nvSpPr>
          <p:cNvPr id="139" name="Google Shape;139;p18"/>
          <p:cNvSpPr/>
          <p:nvPr/>
        </p:nvSpPr>
        <p:spPr>
          <a:xfrm>
            <a:off x="3633835" y="566988"/>
            <a:ext cx="2203500" cy="2203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148;p18"/>
          <p:cNvSpPr/>
          <p:nvPr/>
        </p:nvSpPr>
        <p:spPr>
          <a:xfrm>
            <a:off x="3936800" y="1094079"/>
            <a:ext cx="161807" cy="154500"/>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8"/>
          <p:cNvSpPr/>
          <p:nvPr/>
        </p:nvSpPr>
        <p:spPr>
          <a:xfrm rot="1280154">
            <a:off x="3824697" y="1560092"/>
            <a:ext cx="98367" cy="93971"/>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21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8"/>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grpSp>
        <p:nvGrpSpPr>
          <p:cNvPr id="9" name="Google Shape;948;p48">
            <a:extLst>
              <a:ext uri="{FF2B5EF4-FFF2-40B4-BE49-F238E27FC236}">
                <a16:creationId xmlns:a16="http://schemas.microsoft.com/office/drawing/2014/main" id="{F6905C10-DD91-48BD-42DA-4CC91B45685D}"/>
              </a:ext>
            </a:extLst>
          </p:cNvPr>
          <p:cNvGrpSpPr/>
          <p:nvPr/>
        </p:nvGrpSpPr>
        <p:grpSpPr>
          <a:xfrm>
            <a:off x="3970895" y="1607057"/>
            <a:ext cx="1190018" cy="932928"/>
            <a:chOff x="568950" y="3686775"/>
            <a:chExt cx="472500" cy="362900"/>
          </a:xfrm>
        </p:grpSpPr>
        <p:sp>
          <p:nvSpPr>
            <p:cNvPr id="10" name="Google Shape;949;p48">
              <a:extLst>
                <a:ext uri="{FF2B5EF4-FFF2-40B4-BE49-F238E27FC236}">
                  <a16:creationId xmlns:a16="http://schemas.microsoft.com/office/drawing/2014/main" id="{C711E604-738C-EE09-F75D-1B01DF7D3FD2}"/>
                </a:ext>
              </a:extLst>
            </p:cNvPr>
            <p:cNvSpPr/>
            <p:nvPr/>
          </p:nvSpPr>
          <p:spPr>
            <a:xfrm>
              <a:off x="568950" y="3686775"/>
              <a:ext cx="472500" cy="362900"/>
            </a:xfrm>
            <a:custGeom>
              <a:avLst/>
              <a:gdLst/>
              <a:ahLst/>
              <a:cxnLst/>
              <a:rect l="l" t="t" r="r" b="b"/>
              <a:pathLst>
                <a:path w="18900" h="14516" fill="none" extrusionOk="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50;p48">
              <a:extLst>
                <a:ext uri="{FF2B5EF4-FFF2-40B4-BE49-F238E27FC236}">
                  <a16:creationId xmlns:a16="http://schemas.microsoft.com/office/drawing/2014/main" id="{5D81E04A-931B-75FB-E9B8-D64A083A154B}"/>
                </a:ext>
              </a:extLst>
            </p:cNvPr>
            <p:cNvSpPr/>
            <p:nvPr/>
          </p:nvSpPr>
          <p:spPr>
            <a:xfrm>
              <a:off x="645650" y="3820725"/>
              <a:ext cx="34125" cy="34125"/>
            </a:xfrm>
            <a:custGeom>
              <a:avLst/>
              <a:gdLst/>
              <a:ahLst/>
              <a:cxnLst/>
              <a:rect l="l" t="t" r="r" b="b"/>
              <a:pathLst>
                <a:path w="1365" h="1365" fill="none" extrusionOk="0">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51;p48">
              <a:extLst>
                <a:ext uri="{FF2B5EF4-FFF2-40B4-BE49-F238E27FC236}">
                  <a16:creationId xmlns:a16="http://schemas.microsoft.com/office/drawing/2014/main" id="{2467439E-FDDE-1E77-05D5-06CEB08EFEBD}"/>
                </a:ext>
              </a:extLst>
            </p:cNvPr>
            <p:cNvSpPr/>
            <p:nvPr/>
          </p:nvSpPr>
          <p:spPr>
            <a:xfrm>
              <a:off x="747950" y="3753750"/>
              <a:ext cx="85275" cy="12200"/>
            </a:xfrm>
            <a:custGeom>
              <a:avLst/>
              <a:gdLst/>
              <a:ahLst/>
              <a:cxnLst/>
              <a:rect l="l" t="t" r="r" b="b"/>
              <a:pathLst>
                <a:path w="3411" h="488" fill="none" extrusionOk="0">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14;p48">
            <a:extLst>
              <a:ext uri="{FF2B5EF4-FFF2-40B4-BE49-F238E27FC236}">
                <a16:creationId xmlns:a16="http://schemas.microsoft.com/office/drawing/2014/main" id="{4076E281-61B8-AA95-13AC-5D590C0C35F5}"/>
              </a:ext>
            </a:extLst>
          </p:cNvPr>
          <p:cNvGrpSpPr/>
          <p:nvPr/>
        </p:nvGrpSpPr>
        <p:grpSpPr>
          <a:xfrm>
            <a:off x="4998893" y="1053708"/>
            <a:ext cx="394068" cy="325505"/>
            <a:chOff x="5268225" y="4341925"/>
            <a:chExt cx="468850" cy="387275"/>
          </a:xfrm>
        </p:grpSpPr>
        <p:sp>
          <p:nvSpPr>
            <p:cNvPr id="14" name="Google Shape;1015;p48">
              <a:extLst>
                <a:ext uri="{FF2B5EF4-FFF2-40B4-BE49-F238E27FC236}">
                  <a16:creationId xmlns:a16="http://schemas.microsoft.com/office/drawing/2014/main" id="{B36F67FD-C542-BE64-7803-1A4188EF8816}"/>
                </a:ext>
              </a:extLst>
            </p:cNvPr>
            <p:cNvSpPr/>
            <p:nvPr/>
          </p:nvSpPr>
          <p:spPr>
            <a:xfrm>
              <a:off x="5652425" y="4676800"/>
              <a:ext cx="65775" cy="52400"/>
            </a:xfrm>
            <a:custGeom>
              <a:avLst/>
              <a:gdLst/>
              <a:ahLst/>
              <a:cxnLst/>
              <a:rect l="l" t="t" r="r" b="b"/>
              <a:pathLst>
                <a:path w="2631" h="2096" fill="none" extrusionOk="0">
                  <a:moveTo>
                    <a:pt x="1" y="1"/>
                  </a:moveTo>
                  <a:lnTo>
                    <a:pt x="1" y="780"/>
                  </a:lnTo>
                  <a:lnTo>
                    <a:pt x="1" y="780"/>
                  </a:lnTo>
                  <a:lnTo>
                    <a:pt x="25" y="1048"/>
                  </a:lnTo>
                  <a:lnTo>
                    <a:pt x="122" y="1291"/>
                  </a:lnTo>
                  <a:lnTo>
                    <a:pt x="244"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412" y="1511"/>
                  </a:lnTo>
                  <a:lnTo>
                    <a:pt x="2533" y="1291"/>
                  </a:lnTo>
                  <a:lnTo>
                    <a:pt x="2607" y="1048"/>
                  </a:lnTo>
                  <a:lnTo>
                    <a:pt x="2631" y="780"/>
                  </a:lnTo>
                  <a:lnTo>
                    <a:pt x="2631"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16;p48">
              <a:extLst>
                <a:ext uri="{FF2B5EF4-FFF2-40B4-BE49-F238E27FC236}">
                  <a16:creationId xmlns:a16="http://schemas.microsoft.com/office/drawing/2014/main" id="{35B9FA65-31EE-E9C1-00DE-D94ADF84F35E}"/>
                </a:ext>
              </a:extLst>
            </p:cNvPr>
            <p:cNvSpPr/>
            <p:nvPr/>
          </p:nvSpPr>
          <p:spPr>
            <a:xfrm>
              <a:off x="5287100" y="4676800"/>
              <a:ext cx="65775" cy="52400"/>
            </a:xfrm>
            <a:custGeom>
              <a:avLst/>
              <a:gdLst/>
              <a:ahLst/>
              <a:cxnLst/>
              <a:rect l="l" t="t" r="r" b="b"/>
              <a:pathLst>
                <a:path w="2631" h="2096" fill="none" extrusionOk="0">
                  <a:moveTo>
                    <a:pt x="1" y="1"/>
                  </a:moveTo>
                  <a:lnTo>
                    <a:pt x="1" y="780"/>
                  </a:lnTo>
                  <a:lnTo>
                    <a:pt x="1" y="780"/>
                  </a:lnTo>
                  <a:lnTo>
                    <a:pt x="25" y="1048"/>
                  </a:lnTo>
                  <a:lnTo>
                    <a:pt x="98" y="1291"/>
                  </a:lnTo>
                  <a:lnTo>
                    <a:pt x="220"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387" y="1511"/>
                  </a:lnTo>
                  <a:lnTo>
                    <a:pt x="2509" y="1291"/>
                  </a:lnTo>
                  <a:lnTo>
                    <a:pt x="2607" y="1048"/>
                  </a:lnTo>
                  <a:lnTo>
                    <a:pt x="2631" y="780"/>
                  </a:lnTo>
                  <a:lnTo>
                    <a:pt x="2631"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17;p48">
              <a:extLst>
                <a:ext uri="{FF2B5EF4-FFF2-40B4-BE49-F238E27FC236}">
                  <a16:creationId xmlns:a16="http://schemas.microsoft.com/office/drawing/2014/main" id="{163D6362-2E03-2333-F019-F7953FB374D1}"/>
                </a:ext>
              </a:extLst>
            </p:cNvPr>
            <p:cNvSpPr/>
            <p:nvPr/>
          </p:nvSpPr>
          <p:spPr>
            <a:xfrm>
              <a:off x="5268225" y="4341925"/>
              <a:ext cx="468850" cy="333075"/>
            </a:xfrm>
            <a:custGeom>
              <a:avLst/>
              <a:gdLst/>
              <a:ahLst/>
              <a:cxnLst/>
              <a:rect l="l" t="t" r="r" b="b"/>
              <a:pathLst>
                <a:path w="18754" h="13323" fill="none" extrusionOk="0">
                  <a:moveTo>
                    <a:pt x="18754" y="5553"/>
                  </a:moveTo>
                  <a:lnTo>
                    <a:pt x="18754" y="5553"/>
                  </a:lnTo>
                  <a:lnTo>
                    <a:pt x="18730" y="5334"/>
                  </a:lnTo>
                  <a:lnTo>
                    <a:pt x="18681" y="5091"/>
                  </a:lnTo>
                  <a:lnTo>
                    <a:pt x="18583" y="4847"/>
                  </a:lnTo>
                  <a:lnTo>
                    <a:pt x="18462" y="4628"/>
                  </a:lnTo>
                  <a:lnTo>
                    <a:pt x="18291" y="4433"/>
                  </a:lnTo>
                  <a:lnTo>
                    <a:pt x="18121" y="4287"/>
                  </a:lnTo>
                  <a:lnTo>
                    <a:pt x="18023" y="4214"/>
                  </a:lnTo>
                  <a:lnTo>
                    <a:pt x="17926" y="4165"/>
                  </a:lnTo>
                  <a:lnTo>
                    <a:pt x="17828" y="4141"/>
                  </a:lnTo>
                  <a:lnTo>
                    <a:pt x="17731" y="4141"/>
                  </a:lnTo>
                  <a:lnTo>
                    <a:pt x="16489" y="4141"/>
                  </a:lnTo>
                  <a:lnTo>
                    <a:pt x="15588" y="1803"/>
                  </a:lnTo>
                  <a:lnTo>
                    <a:pt x="15588" y="1803"/>
                  </a:lnTo>
                  <a:lnTo>
                    <a:pt x="15490" y="1583"/>
                  </a:lnTo>
                  <a:lnTo>
                    <a:pt x="15344" y="1364"/>
                  </a:lnTo>
                  <a:lnTo>
                    <a:pt x="15174" y="1169"/>
                  </a:lnTo>
                  <a:lnTo>
                    <a:pt x="15003" y="975"/>
                  </a:lnTo>
                  <a:lnTo>
                    <a:pt x="14784" y="804"/>
                  </a:lnTo>
                  <a:lnTo>
                    <a:pt x="14565" y="658"/>
                  </a:lnTo>
                  <a:lnTo>
                    <a:pt x="14346" y="536"/>
                  </a:lnTo>
                  <a:lnTo>
                    <a:pt x="14102" y="439"/>
                  </a:lnTo>
                  <a:lnTo>
                    <a:pt x="14102" y="439"/>
                  </a:lnTo>
                  <a:lnTo>
                    <a:pt x="13810" y="390"/>
                  </a:lnTo>
                  <a:lnTo>
                    <a:pt x="13444" y="317"/>
                  </a:lnTo>
                  <a:lnTo>
                    <a:pt x="12933" y="220"/>
                  </a:lnTo>
                  <a:lnTo>
                    <a:pt x="12275" y="147"/>
                  </a:lnTo>
                  <a:lnTo>
                    <a:pt x="11472" y="73"/>
                  </a:lnTo>
                  <a:lnTo>
                    <a:pt x="10498" y="25"/>
                  </a:lnTo>
                  <a:lnTo>
                    <a:pt x="9377" y="0"/>
                  </a:lnTo>
                  <a:lnTo>
                    <a:pt x="9377" y="0"/>
                  </a:lnTo>
                  <a:lnTo>
                    <a:pt x="8257" y="25"/>
                  </a:lnTo>
                  <a:lnTo>
                    <a:pt x="7283" y="73"/>
                  </a:lnTo>
                  <a:lnTo>
                    <a:pt x="6479" y="147"/>
                  </a:lnTo>
                  <a:lnTo>
                    <a:pt x="5821" y="220"/>
                  </a:lnTo>
                  <a:lnTo>
                    <a:pt x="5310" y="317"/>
                  </a:lnTo>
                  <a:lnTo>
                    <a:pt x="4945" y="390"/>
                  </a:lnTo>
                  <a:lnTo>
                    <a:pt x="4652" y="439"/>
                  </a:lnTo>
                  <a:lnTo>
                    <a:pt x="4652" y="439"/>
                  </a:lnTo>
                  <a:lnTo>
                    <a:pt x="4409" y="536"/>
                  </a:lnTo>
                  <a:lnTo>
                    <a:pt x="4190" y="658"/>
                  </a:lnTo>
                  <a:lnTo>
                    <a:pt x="3970" y="804"/>
                  </a:lnTo>
                  <a:lnTo>
                    <a:pt x="3751" y="975"/>
                  </a:lnTo>
                  <a:lnTo>
                    <a:pt x="3581" y="1169"/>
                  </a:lnTo>
                  <a:lnTo>
                    <a:pt x="3410" y="1364"/>
                  </a:lnTo>
                  <a:lnTo>
                    <a:pt x="3264" y="1583"/>
                  </a:lnTo>
                  <a:lnTo>
                    <a:pt x="3167" y="1803"/>
                  </a:lnTo>
                  <a:lnTo>
                    <a:pt x="2266" y="4141"/>
                  </a:lnTo>
                  <a:lnTo>
                    <a:pt x="1023" y="4141"/>
                  </a:lnTo>
                  <a:lnTo>
                    <a:pt x="1023" y="4141"/>
                  </a:lnTo>
                  <a:lnTo>
                    <a:pt x="926" y="4141"/>
                  </a:lnTo>
                  <a:lnTo>
                    <a:pt x="829" y="4165"/>
                  </a:lnTo>
                  <a:lnTo>
                    <a:pt x="731" y="4214"/>
                  </a:lnTo>
                  <a:lnTo>
                    <a:pt x="634" y="4287"/>
                  </a:lnTo>
                  <a:lnTo>
                    <a:pt x="463" y="4433"/>
                  </a:lnTo>
                  <a:lnTo>
                    <a:pt x="293" y="4628"/>
                  </a:lnTo>
                  <a:lnTo>
                    <a:pt x="171" y="4847"/>
                  </a:lnTo>
                  <a:lnTo>
                    <a:pt x="74" y="5091"/>
                  </a:lnTo>
                  <a:lnTo>
                    <a:pt x="25" y="5334"/>
                  </a:lnTo>
                  <a:lnTo>
                    <a:pt x="1" y="5553"/>
                  </a:lnTo>
                  <a:lnTo>
                    <a:pt x="1" y="5553"/>
                  </a:lnTo>
                  <a:lnTo>
                    <a:pt x="25" y="5748"/>
                  </a:lnTo>
                  <a:lnTo>
                    <a:pt x="74" y="5894"/>
                  </a:lnTo>
                  <a:lnTo>
                    <a:pt x="171" y="6016"/>
                  </a:lnTo>
                  <a:lnTo>
                    <a:pt x="293" y="6089"/>
                  </a:lnTo>
                  <a:lnTo>
                    <a:pt x="463" y="6138"/>
                  </a:lnTo>
                  <a:lnTo>
                    <a:pt x="634" y="6187"/>
                  </a:lnTo>
                  <a:lnTo>
                    <a:pt x="1023" y="6187"/>
                  </a:lnTo>
                  <a:lnTo>
                    <a:pt x="1462" y="6187"/>
                  </a:lnTo>
                  <a:lnTo>
                    <a:pt x="1145" y="7015"/>
                  </a:lnTo>
                  <a:lnTo>
                    <a:pt x="1145" y="7015"/>
                  </a:lnTo>
                  <a:lnTo>
                    <a:pt x="999" y="7526"/>
                  </a:lnTo>
                  <a:lnTo>
                    <a:pt x="877" y="8086"/>
                  </a:lnTo>
                  <a:lnTo>
                    <a:pt x="780" y="8671"/>
                  </a:lnTo>
                  <a:lnTo>
                    <a:pt x="756" y="9207"/>
                  </a:lnTo>
                  <a:lnTo>
                    <a:pt x="756" y="13323"/>
                  </a:lnTo>
                  <a:lnTo>
                    <a:pt x="17999" y="13323"/>
                  </a:lnTo>
                  <a:lnTo>
                    <a:pt x="17999" y="9207"/>
                  </a:lnTo>
                  <a:lnTo>
                    <a:pt x="17999" y="9207"/>
                  </a:lnTo>
                  <a:lnTo>
                    <a:pt x="17975" y="8671"/>
                  </a:lnTo>
                  <a:lnTo>
                    <a:pt x="17877" y="8086"/>
                  </a:lnTo>
                  <a:lnTo>
                    <a:pt x="17755" y="7526"/>
                  </a:lnTo>
                  <a:lnTo>
                    <a:pt x="17609" y="7015"/>
                  </a:lnTo>
                  <a:lnTo>
                    <a:pt x="17293" y="6187"/>
                  </a:lnTo>
                  <a:lnTo>
                    <a:pt x="17731" y="6187"/>
                  </a:lnTo>
                  <a:lnTo>
                    <a:pt x="17731" y="6187"/>
                  </a:lnTo>
                  <a:lnTo>
                    <a:pt x="18121" y="6187"/>
                  </a:lnTo>
                  <a:lnTo>
                    <a:pt x="18291" y="6138"/>
                  </a:lnTo>
                  <a:lnTo>
                    <a:pt x="18462" y="6089"/>
                  </a:lnTo>
                  <a:lnTo>
                    <a:pt x="18583" y="6016"/>
                  </a:lnTo>
                  <a:lnTo>
                    <a:pt x="18681" y="5894"/>
                  </a:lnTo>
                  <a:lnTo>
                    <a:pt x="18730" y="5748"/>
                  </a:lnTo>
                  <a:lnTo>
                    <a:pt x="18754" y="5553"/>
                  </a:lnTo>
                  <a:lnTo>
                    <a:pt x="18754" y="5553"/>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8;p48">
              <a:extLst>
                <a:ext uri="{FF2B5EF4-FFF2-40B4-BE49-F238E27FC236}">
                  <a16:creationId xmlns:a16="http://schemas.microsoft.com/office/drawing/2014/main" id="{F9126912-B8E2-2250-839F-334DB186F32E}"/>
                </a:ext>
              </a:extLst>
            </p:cNvPr>
            <p:cNvSpPr/>
            <p:nvPr/>
          </p:nvSpPr>
          <p:spPr>
            <a:xfrm>
              <a:off x="5351025" y="4375400"/>
              <a:ext cx="303250" cy="149825"/>
            </a:xfrm>
            <a:custGeom>
              <a:avLst/>
              <a:gdLst/>
              <a:ahLst/>
              <a:cxnLst/>
              <a:rect l="l" t="t" r="r" b="b"/>
              <a:pathLst>
                <a:path w="12130" h="5993" fill="none" extrusionOk="0">
                  <a:moveTo>
                    <a:pt x="1" y="4628"/>
                  </a:moveTo>
                  <a:lnTo>
                    <a:pt x="1" y="4628"/>
                  </a:lnTo>
                  <a:lnTo>
                    <a:pt x="171" y="4019"/>
                  </a:lnTo>
                  <a:lnTo>
                    <a:pt x="585" y="2656"/>
                  </a:lnTo>
                  <a:lnTo>
                    <a:pt x="805" y="1925"/>
                  </a:lnTo>
                  <a:lnTo>
                    <a:pt x="1024" y="1292"/>
                  </a:lnTo>
                  <a:lnTo>
                    <a:pt x="1194" y="829"/>
                  </a:lnTo>
                  <a:lnTo>
                    <a:pt x="1267" y="707"/>
                  </a:lnTo>
                  <a:lnTo>
                    <a:pt x="1316" y="658"/>
                  </a:lnTo>
                  <a:lnTo>
                    <a:pt x="1316" y="658"/>
                  </a:lnTo>
                  <a:lnTo>
                    <a:pt x="1535" y="561"/>
                  </a:lnTo>
                  <a:lnTo>
                    <a:pt x="1852" y="464"/>
                  </a:lnTo>
                  <a:lnTo>
                    <a:pt x="2315" y="342"/>
                  </a:lnTo>
                  <a:lnTo>
                    <a:pt x="2948" y="220"/>
                  </a:lnTo>
                  <a:lnTo>
                    <a:pt x="3776" y="98"/>
                  </a:lnTo>
                  <a:lnTo>
                    <a:pt x="4799" y="25"/>
                  </a:lnTo>
                  <a:lnTo>
                    <a:pt x="5408" y="1"/>
                  </a:lnTo>
                  <a:lnTo>
                    <a:pt x="6065" y="1"/>
                  </a:lnTo>
                  <a:lnTo>
                    <a:pt x="6065" y="1"/>
                  </a:lnTo>
                  <a:lnTo>
                    <a:pt x="6723" y="1"/>
                  </a:lnTo>
                  <a:lnTo>
                    <a:pt x="7332" y="25"/>
                  </a:lnTo>
                  <a:lnTo>
                    <a:pt x="8355" y="98"/>
                  </a:lnTo>
                  <a:lnTo>
                    <a:pt x="9183" y="220"/>
                  </a:lnTo>
                  <a:lnTo>
                    <a:pt x="9816" y="342"/>
                  </a:lnTo>
                  <a:lnTo>
                    <a:pt x="10279" y="464"/>
                  </a:lnTo>
                  <a:lnTo>
                    <a:pt x="10595" y="561"/>
                  </a:lnTo>
                  <a:lnTo>
                    <a:pt x="10814" y="658"/>
                  </a:lnTo>
                  <a:lnTo>
                    <a:pt x="10814" y="658"/>
                  </a:lnTo>
                  <a:lnTo>
                    <a:pt x="10863" y="707"/>
                  </a:lnTo>
                  <a:lnTo>
                    <a:pt x="10936" y="829"/>
                  </a:lnTo>
                  <a:lnTo>
                    <a:pt x="11107" y="1292"/>
                  </a:lnTo>
                  <a:lnTo>
                    <a:pt x="11326" y="1925"/>
                  </a:lnTo>
                  <a:lnTo>
                    <a:pt x="11545" y="2656"/>
                  </a:lnTo>
                  <a:lnTo>
                    <a:pt x="11959" y="4019"/>
                  </a:lnTo>
                  <a:lnTo>
                    <a:pt x="12130" y="4628"/>
                  </a:lnTo>
                  <a:lnTo>
                    <a:pt x="12130" y="4628"/>
                  </a:lnTo>
                  <a:lnTo>
                    <a:pt x="12105" y="4677"/>
                  </a:lnTo>
                  <a:lnTo>
                    <a:pt x="12057" y="4750"/>
                  </a:lnTo>
                  <a:lnTo>
                    <a:pt x="11959" y="4823"/>
                  </a:lnTo>
                  <a:lnTo>
                    <a:pt x="11813" y="4921"/>
                  </a:lnTo>
                  <a:lnTo>
                    <a:pt x="11618" y="5042"/>
                  </a:lnTo>
                  <a:lnTo>
                    <a:pt x="11375" y="5164"/>
                  </a:lnTo>
                  <a:lnTo>
                    <a:pt x="11058" y="5262"/>
                  </a:lnTo>
                  <a:lnTo>
                    <a:pt x="10717" y="5383"/>
                  </a:lnTo>
                  <a:lnTo>
                    <a:pt x="10327" y="5505"/>
                  </a:lnTo>
                  <a:lnTo>
                    <a:pt x="9865" y="5627"/>
                  </a:lnTo>
                  <a:lnTo>
                    <a:pt x="9377" y="5724"/>
                  </a:lnTo>
                  <a:lnTo>
                    <a:pt x="8817" y="5822"/>
                  </a:lnTo>
                  <a:lnTo>
                    <a:pt x="8208" y="5895"/>
                  </a:lnTo>
                  <a:lnTo>
                    <a:pt x="7551" y="5944"/>
                  </a:lnTo>
                  <a:lnTo>
                    <a:pt x="6845" y="5992"/>
                  </a:lnTo>
                  <a:lnTo>
                    <a:pt x="6065" y="5992"/>
                  </a:lnTo>
                  <a:lnTo>
                    <a:pt x="6065" y="5992"/>
                  </a:lnTo>
                  <a:lnTo>
                    <a:pt x="5286" y="5992"/>
                  </a:lnTo>
                  <a:lnTo>
                    <a:pt x="4580" y="5944"/>
                  </a:lnTo>
                  <a:lnTo>
                    <a:pt x="3922" y="5895"/>
                  </a:lnTo>
                  <a:lnTo>
                    <a:pt x="3313" y="5822"/>
                  </a:lnTo>
                  <a:lnTo>
                    <a:pt x="2753" y="5724"/>
                  </a:lnTo>
                  <a:lnTo>
                    <a:pt x="2266" y="5627"/>
                  </a:lnTo>
                  <a:lnTo>
                    <a:pt x="1803" y="5505"/>
                  </a:lnTo>
                  <a:lnTo>
                    <a:pt x="1413" y="5383"/>
                  </a:lnTo>
                  <a:lnTo>
                    <a:pt x="1072" y="5262"/>
                  </a:lnTo>
                  <a:lnTo>
                    <a:pt x="756" y="5164"/>
                  </a:lnTo>
                  <a:lnTo>
                    <a:pt x="512" y="5042"/>
                  </a:lnTo>
                  <a:lnTo>
                    <a:pt x="317" y="4921"/>
                  </a:lnTo>
                  <a:lnTo>
                    <a:pt x="171" y="4823"/>
                  </a:lnTo>
                  <a:lnTo>
                    <a:pt x="74" y="4750"/>
                  </a:lnTo>
                  <a:lnTo>
                    <a:pt x="25" y="4677"/>
                  </a:lnTo>
                  <a:lnTo>
                    <a:pt x="1" y="4628"/>
                  </a:lnTo>
                  <a:lnTo>
                    <a:pt x="1" y="462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19;p48">
              <a:extLst>
                <a:ext uri="{FF2B5EF4-FFF2-40B4-BE49-F238E27FC236}">
                  <a16:creationId xmlns:a16="http://schemas.microsoft.com/office/drawing/2014/main" id="{89493FED-CD77-60C2-9383-9FB8F3E4F0A1}"/>
                </a:ext>
              </a:extLst>
            </p:cNvPr>
            <p:cNvSpPr/>
            <p:nvPr/>
          </p:nvSpPr>
          <p:spPr>
            <a:xfrm>
              <a:off x="5326675" y="4569025"/>
              <a:ext cx="81000" cy="65175"/>
            </a:xfrm>
            <a:custGeom>
              <a:avLst/>
              <a:gdLst/>
              <a:ahLst/>
              <a:cxnLst/>
              <a:rect l="l" t="t" r="r" b="b"/>
              <a:pathLst>
                <a:path w="3240" h="2607" fill="none" extrusionOk="0">
                  <a:moveTo>
                    <a:pt x="1632" y="2607"/>
                  </a:moveTo>
                  <a:lnTo>
                    <a:pt x="1632" y="2607"/>
                  </a:lnTo>
                  <a:lnTo>
                    <a:pt x="1291" y="2582"/>
                  </a:lnTo>
                  <a:lnTo>
                    <a:pt x="999" y="2509"/>
                  </a:lnTo>
                  <a:lnTo>
                    <a:pt x="731" y="2388"/>
                  </a:lnTo>
                  <a:lnTo>
                    <a:pt x="488" y="2217"/>
                  </a:lnTo>
                  <a:lnTo>
                    <a:pt x="293" y="2047"/>
                  </a:lnTo>
                  <a:lnTo>
                    <a:pt x="122" y="1803"/>
                  </a:lnTo>
                  <a:lnTo>
                    <a:pt x="74" y="1706"/>
                  </a:lnTo>
                  <a:lnTo>
                    <a:pt x="49" y="1559"/>
                  </a:lnTo>
                  <a:lnTo>
                    <a:pt x="25" y="1438"/>
                  </a:lnTo>
                  <a:lnTo>
                    <a:pt x="1" y="1316"/>
                  </a:lnTo>
                  <a:lnTo>
                    <a:pt x="1" y="1316"/>
                  </a:lnTo>
                  <a:lnTo>
                    <a:pt x="25" y="1170"/>
                  </a:lnTo>
                  <a:lnTo>
                    <a:pt x="49" y="1048"/>
                  </a:lnTo>
                  <a:lnTo>
                    <a:pt x="74" y="926"/>
                  </a:lnTo>
                  <a:lnTo>
                    <a:pt x="122" y="804"/>
                  </a:lnTo>
                  <a:lnTo>
                    <a:pt x="293" y="585"/>
                  </a:lnTo>
                  <a:lnTo>
                    <a:pt x="488" y="390"/>
                  </a:lnTo>
                  <a:lnTo>
                    <a:pt x="731" y="220"/>
                  </a:lnTo>
                  <a:lnTo>
                    <a:pt x="999" y="98"/>
                  </a:lnTo>
                  <a:lnTo>
                    <a:pt x="1291" y="25"/>
                  </a:lnTo>
                  <a:lnTo>
                    <a:pt x="1632" y="1"/>
                  </a:lnTo>
                  <a:lnTo>
                    <a:pt x="1632" y="1"/>
                  </a:lnTo>
                  <a:lnTo>
                    <a:pt x="1803" y="1"/>
                  </a:lnTo>
                  <a:lnTo>
                    <a:pt x="1949" y="49"/>
                  </a:lnTo>
                  <a:lnTo>
                    <a:pt x="2120" y="98"/>
                  </a:lnTo>
                  <a:lnTo>
                    <a:pt x="2266" y="171"/>
                  </a:lnTo>
                  <a:lnTo>
                    <a:pt x="2412" y="269"/>
                  </a:lnTo>
                  <a:lnTo>
                    <a:pt x="2534" y="390"/>
                  </a:lnTo>
                  <a:lnTo>
                    <a:pt x="2777" y="634"/>
                  </a:lnTo>
                  <a:lnTo>
                    <a:pt x="2972" y="926"/>
                  </a:lnTo>
                  <a:lnTo>
                    <a:pt x="3118" y="1219"/>
                  </a:lnTo>
                  <a:lnTo>
                    <a:pt x="3215" y="1535"/>
                  </a:lnTo>
                  <a:lnTo>
                    <a:pt x="3240" y="1681"/>
                  </a:lnTo>
                  <a:lnTo>
                    <a:pt x="3240" y="1803"/>
                  </a:lnTo>
                  <a:lnTo>
                    <a:pt x="3240" y="1803"/>
                  </a:lnTo>
                  <a:lnTo>
                    <a:pt x="3240" y="1949"/>
                  </a:lnTo>
                  <a:lnTo>
                    <a:pt x="3215" y="2047"/>
                  </a:lnTo>
                  <a:lnTo>
                    <a:pt x="3167" y="2144"/>
                  </a:lnTo>
                  <a:lnTo>
                    <a:pt x="3118" y="2241"/>
                  </a:lnTo>
                  <a:lnTo>
                    <a:pt x="3045" y="2314"/>
                  </a:lnTo>
                  <a:lnTo>
                    <a:pt x="2972" y="2388"/>
                  </a:lnTo>
                  <a:lnTo>
                    <a:pt x="2777" y="2485"/>
                  </a:lnTo>
                  <a:lnTo>
                    <a:pt x="2534" y="2558"/>
                  </a:lnTo>
                  <a:lnTo>
                    <a:pt x="2266" y="2582"/>
                  </a:lnTo>
                  <a:lnTo>
                    <a:pt x="1949" y="2607"/>
                  </a:lnTo>
                  <a:lnTo>
                    <a:pt x="1632" y="2607"/>
                  </a:lnTo>
                  <a:lnTo>
                    <a:pt x="1632" y="2607"/>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20;p48">
              <a:extLst>
                <a:ext uri="{FF2B5EF4-FFF2-40B4-BE49-F238E27FC236}">
                  <a16:creationId xmlns:a16="http://schemas.microsoft.com/office/drawing/2014/main" id="{A8C60B39-06F6-6D83-1F45-AD4DA4074772}"/>
                </a:ext>
              </a:extLst>
            </p:cNvPr>
            <p:cNvSpPr/>
            <p:nvPr/>
          </p:nvSpPr>
          <p:spPr>
            <a:xfrm>
              <a:off x="5447225" y="4615925"/>
              <a:ext cx="110850" cy="25"/>
            </a:xfrm>
            <a:custGeom>
              <a:avLst/>
              <a:gdLst/>
              <a:ahLst/>
              <a:cxnLst/>
              <a:rect l="l" t="t" r="r" b="b"/>
              <a:pathLst>
                <a:path w="4434" h="1" fill="none" extrusionOk="0">
                  <a:moveTo>
                    <a:pt x="1" y="0"/>
                  </a:moveTo>
                  <a:lnTo>
                    <a:pt x="4434"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21;p48">
              <a:extLst>
                <a:ext uri="{FF2B5EF4-FFF2-40B4-BE49-F238E27FC236}">
                  <a16:creationId xmlns:a16="http://schemas.microsoft.com/office/drawing/2014/main" id="{E3F82FAF-8156-C236-E2EF-339476AAFE51}"/>
                </a:ext>
              </a:extLst>
            </p:cNvPr>
            <p:cNvSpPr/>
            <p:nvPr/>
          </p:nvSpPr>
          <p:spPr>
            <a:xfrm>
              <a:off x="5439925" y="4589125"/>
              <a:ext cx="125450" cy="25"/>
            </a:xfrm>
            <a:custGeom>
              <a:avLst/>
              <a:gdLst/>
              <a:ahLst/>
              <a:cxnLst/>
              <a:rect l="l" t="t" r="r" b="b"/>
              <a:pathLst>
                <a:path w="5018" h="1" fill="none" extrusionOk="0">
                  <a:moveTo>
                    <a:pt x="1" y="0"/>
                  </a:moveTo>
                  <a:lnTo>
                    <a:pt x="5018"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22;p48">
              <a:extLst>
                <a:ext uri="{FF2B5EF4-FFF2-40B4-BE49-F238E27FC236}">
                  <a16:creationId xmlns:a16="http://schemas.microsoft.com/office/drawing/2014/main" id="{AA51FC07-E455-4059-B14C-8FABED3088BC}"/>
                </a:ext>
              </a:extLst>
            </p:cNvPr>
            <p:cNvSpPr/>
            <p:nvPr/>
          </p:nvSpPr>
          <p:spPr>
            <a:xfrm>
              <a:off x="5597625" y="4569025"/>
              <a:ext cx="81000" cy="65175"/>
            </a:xfrm>
            <a:custGeom>
              <a:avLst/>
              <a:gdLst/>
              <a:ahLst/>
              <a:cxnLst/>
              <a:rect l="l" t="t" r="r" b="b"/>
              <a:pathLst>
                <a:path w="3240" h="2607" fill="none" extrusionOk="0">
                  <a:moveTo>
                    <a:pt x="1608" y="2607"/>
                  </a:moveTo>
                  <a:lnTo>
                    <a:pt x="1608" y="2607"/>
                  </a:lnTo>
                  <a:lnTo>
                    <a:pt x="1291" y="2607"/>
                  </a:lnTo>
                  <a:lnTo>
                    <a:pt x="975" y="2582"/>
                  </a:lnTo>
                  <a:lnTo>
                    <a:pt x="707" y="2558"/>
                  </a:lnTo>
                  <a:lnTo>
                    <a:pt x="463" y="2485"/>
                  </a:lnTo>
                  <a:lnTo>
                    <a:pt x="268" y="2388"/>
                  </a:lnTo>
                  <a:lnTo>
                    <a:pt x="195" y="2314"/>
                  </a:lnTo>
                  <a:lnTo>
                    <a:pt x="122" y="2241"/>
                  </a:lnTo>
                  <a:lnTo>
                    <a:pt x="74" y="2144"/>
                  </a:lnTo>
                  <a:lnTo>
                    <a:pt x="25" y="2047"/>
                  </a:lnTo>
                  <a:lnTo>
                    <a:pt x="1" y="1949"/>
                  </a:lnTo>
                  <a:lnTo>
                    <a:pt x="1" y="1803"/>
                  </a:lnTo>
                  <a:lnTo>
                    <a:pt x="1" y="1803"/>
                  </a:lnTo>
                  <a:lnTo>
                    <a:pt x="1" y="1681"/>
                  </a:lnTo>
                  <a:lnTo>
                    <a:pt x="25" y="1535"/>
                  </a:lnTo>
                  <a:lnTo>
                    <a:pt x="122" y="1219"/>
                  </a:lnTo>
                  <a:lnTo>
                    <a:pt x="268" y="926"/>
                  </a:lnTo>
                  <a:lnTo>
                    <a:pt x="463" y="634"/>
                  </a:lnTo>
                  <a:lnTo>
                    <a:pt x="707" y="390"/>
                  </a:lnTo>
                  <a:lnTo>
                    <a:pt x="829" y="269"/>
                  </a:lnTo>
                  <a:lnTo>
                    <a:pt x="975" y="171"/>
                  </a:lnTo>
                  <a:lnTo>
                    <a:pt x="1121" y="98"/>
                  </a:lnTo>
                  <a:lnTo>
                    <a:pt x="1291" y="49"/>
                  </a:lnTo>
                  <a:lnTo>
                    <a:pt x="1438" y="1"/>
                  </a:lnTo>
                  <a:lnTo>
                    <a:pt x="1608" y="1"/>
                  </a:lnTo>
                  <a:lnTo>
                    <a:pt x="1608" y="1"/>
                  </a:lnTo>
                  <a:lnTo>
                    <a:pt x="1949" y="25"/>
                  </a:lnTo>
                  <a:lnTo>
                    <a:pt x="2241" y="98"/>
                  </a:lnTo>
                  <a:lnTo>
                    <a:pt x="2509" y="220"/>
                  </a:lnTo>
                  <a:lnTo>
                    <a:pt x="2753" y="390"/>
                  </a:lnTo>
                  <a:lnTo>
                    <a:pt x="2948" y="585"/>
                  </a:lnTo>
                  <a:lnTo>
                    <a:pt x="3118" y="804"/>
                  </a:lnTo>
                  <a:lnTo>
                    <a:pt x="3167" y="926"/>
                  </a:lnTo>
                  <a:lnTo>
                    <a:pt x="3191" y="1048"/>
                  </a:lnTo>
                  <a:lnTo>
                    <a:pt x="3215" y="1170"/>
                  </a:lnTo>
                  <a:lnTo>
                    <a:pt x="3240" y="1316"/>
                  </a:lnTo>
                  <a:lnTo>
                    <a:pt x="3240" y="1316"/>
                  </a:lnTo>
                  <a:lnTo>
                    <a:pt x="3215" y="1438"/>
                  </a:lnTo>
                  <a:lnTo>
                    <a:pt x="3191" y="1559"/>
                  </a:lnTo>
                  <a:lnTo>
                    <a:pt x="3167" y="1706"/>
                  </a:lnTo>
                  <a:lnTo>
                    <a:pt x="3118" y="1803"/>
                  </a:lnTo>
                  <a:lnTo>
                    <a:pt x="2948" y="2047"/>
                  </a:lnTo>
                  <a:lnTo>
                    <a:pt x="2753" y="2217"/>
                  </a:lnTo>
                  <a:lnTo>
                    <a:pt x="2509" y="2388"/>
                  </a:lnTo>
                  <a:lnTo>
                    <a:pt x="2241" y="2509"/>
                  </a:lnTo>
                  <a:lnTo>
                    <a:pt x="1949" y="2582"/>
                  </a:lnTo>
                  <a:lnTo>
                    <a:pt x="1608" y="2607"/>
                  </a:lnTo>
                  <a:lnTo>
                    <a:pt x="1608" y="2607"/>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1045;p48">
            <a:extLst>
              <a:ext uri="{FF2B5EF4-FFF2-40B4-BE49-F238E27FC236}">
                <a16:creationId xmlns:a16="http://schemas.microsoft.com/office/drawing/2014/main" id="{630B7752-5DDB-F0C3-E70A-D9FA885DB5EA}"/>
              </a:ext>
            </a:extLst>
          </p:cNvPr>
          <p:cNvGrpSpPr/>
          <p:nvPr/>
        </p:nvGrpSpPr>
        <p:grpSpPr>
          <a:xfrm>
            <a:off x="4352779" y="922433"/>
            <a:ext cx="419662" cy="349543"/>
            <a:chOff x="3236425" y="5001950"/>
            <a:chExt cx="499300" cy="415875"/>
          </a:xfrm>
        </p:grpSpPr>
        <p:sp>
          <p:nvSpPr>
            <p:cNvPr id="23" name="Google Shape;1046;p48">
              <a:extLst>
                <a:ext uri="{FF2B5EF4-FFF2-40B4-BE49-F238E27FC236}">
                  <a16:creationId xmlns:a16="http://schemas.microsoft.com/office/drawing/2014/main" id="{24D9E16E-8127-E960-ED84-04733AF7EB83}"/>
                </a:ext>
              </a:extLst>
            </p:cNvPr>
            <p:cNvSpPr/>
            <p:nvPr/>
          </p:nvSpPr>
          <p:spPr>
            <a:xfrm>
              <a:off x="3236425" y="5309425"/>
              <a:ext cx="499300" cy="108400"/>
            </a:xfrm>
            <a:custGeom>
              <a:avLst/>
              <a:gdLst/>
              <a:ahLst/>
              <a:cxnLst/>
              <a:rect l="l" t="t" r="r" b="b"/>
              <a:pathLst>
                <a:path w="19972" h="4336" fill="none" extrusionOk="0">
                  <a:moveTo>
                    <a:pt x="19533" y="0"/>
                  </a:moveTo>
                  <a:lnTo>
                    <a:pt x="439" y="0"/>
                  </a:lnTo>
                  <a:lnTo>
                    <a:pt x="439" y="0"/>
                  </a:lnTo>
                  <a:lnTo>
                    <a:pt x="365" y="0"/>
                  </a:lnTo>
                  <a:lnTo>
                    <a:pt x="268" y="25"/>
                  </a:lnTo>
                  <a:lnTo>
                    <a:pt x="195" y="73"/>
                  </a:lnTo>
                  <a:lnTo>
                    <a:pt x="122" y="122"/>
                  </a:lnTo>
                  <a:lnTo>
                    <a:pt x="73" y="195"/>
                  </a:lnTo>
                  <a:lnTo>
                    <a:pt x="49" y="268"/>
                  </a:lnTo>
                  <a:lnTo>
                    <a:pt x="25" y="341"/>
                  </a:lnTo>
                  <a:lnTo>
                    <a:pt x="0" y="439"/>
                  </a:lnTo>
                  <a:lnTo>
                    <a:pt x="0" y="439"/>
                  </a:lnTo>
                  <a:lnTo>
                    <a:pt x="25" y="512"/>
                  </a:lnTo>
                  <a:lnTo>
                    <a:pt x="49" y="585"/>
                  </a:lnTo>
                  <a:lnTo>
                    <a:pt x="73" y="658"/>
                  </a:lnTo>
                  <a:lnTo>
                    <a:pt x="122" y="731"/>
                  </a:lnTo>
                  <a:lnTo>
                    <a:pt x="195" y="780"/>
                  </a:lnTo>
                  <a:lnTo>
                    <a:pt x="268" y="828"/>
                  </a:lnTo>
                  <a:lnTo>
                    <a:pt x="365" y="853"/>
                  </a:lnTo>
                  <a:lnTo>
                    <a:pt x="439" y="853"/>
                  </a:lnTo>
                  <a:lnTo>
                    <a:pt x="439" y="853"/>
                  </a:lnTo>
                  <a:lnTo>
                    <a:pt x="487" y="877"/>
                  </a:lnTo>
                  <a:lnTo>
                    <a:pt x="560" y="902"/>
                  </a:lnTo>
                  <a:lnTo>
                    <a:pt x="706" y="1048"/>
                  </a:lnTo>
                  <a:lnTo>
                    <a:pt x="853" y="1242"/>
                  </a:lnTo>
                  <a:lnTo>
                    <a:pt x="1023" y="1486"/>
                  </a:lnTo>
                  <a:lnTo>
                    <a:pt x="1340" y="2022"/>
                  </a:lnTo>
                  <a:lnTo>
                    <a:pt x="1632" y="2509"/>
                  </a:lnTo>
                  <a:lnTo>
                    <a:pt x="1632" y="2509"/>
                  </a:lnTo>
                  <a:lnTo>
                    <a:pt x="1900" y="2996"/>
                  </a:lnTo>
                  <a:lnTo>
                    <a:pt x="2168" y="3459"/>
                  </a:lnTo>
                  <a:lnTo>
                    <a:pt x="2460" y="3873"/>
                  </a:lnTo>
                  <a:lnTo>
                    <a:pt x="2582" y="4043"/>
                  </a:lnTo>
                  <a:lnTo>
                    <a:pt x="2728" y="4214"/>
                  </a:lnTo>
                  <a:lnTo>
                    <a:pt x="2728" y="4214"/>
                  </a:lnTo>
                  <a:lnTo>
                    <a:pt x="2801" y="4263"/>
                  </a:lnTo>
                  <a:lnTo>
                    <a:pt x="2874" y="4287"/>
                  </a:lnTo>
                  <a:lnTo>
                    <a:pt x="2971" y="4311"/>
                  </a:lnTo>
                  <a:lnTo>
                    <a:pt x="3045" y="4336"/>
                  </a:lnTo>
                  <a:lnTo>
                    <a:pt x="16927" y="4336"/>
                  </a:lnTo>
                  <a:lnTo>
                    <a:pt x="16927" y="4336"/>
                  </a:lnTo>
                  <a:lnTo>
                    <a:pt x="17000" y="4311"/>
                  </a:lnTo>
                  <a:lnTo>
                    <a:pt x="17097" y="4287"/>
                  </a:lnTo>
                  <a:lnTo>
                    <a:pt x="17170" y="4263"/>
                  </a:lnTo>
                  <a:lnTo>
                    <a:pt x="17243" y="4214"/>
                  </a:lnTo>
                  <a:lnTo>
                    <a:pt x="17243" y="4214"/>
                  </a:lnTo>
                  <a:lnTo>
                    <a:pt x="17390" y="4043"/>
                  </a:lnTo>
                  <a:lnTo>
                    <a:pt x="17511" y="3873"/>
                  </a:lnTo>
                  <a:lnTo>
                    <a:pt x="17804" y="3459"/>
                  </a:lnTo>
                  <a:lnTo>
                    <a:pt x="18072" y="2996"/>
                  </a:lnTo>
                  <a:lnTo>
                    <a:pt x="18339" y="2509"/>
                  </a:lnTo>
                  <a:lnTo>
                    <a:pt x="18339" y="2509"/>
                  </a:lnTo>
                  <a:lnTo>
                    <a:pt x="18632" y="2022"/>
                  </a:lnTo>
                  <a:lnTo>
                    <a:pt x="18948" y="1486"/>
                  </a:lnTo>
                  <a:lnTo>
                    <a:pt x="19119" y="1242"/>
                  </a:lnTo>
                  <a:lnTo>
                    <a:pt x="19265" y="1048"/>
                  </a:lnTo>
                  <a:lnTo>
                    <a:pt x="19411" y="902"/>
                  </a:lnTo>
                  <a:lnTo>
                    <a:pt x="19484" y="877"/>
                  </a:lnTo>
                  <a:lnTo>
                    <a:pt x="19533" y="853"/>
                  </a:lnTo>
                  <a:lnTo>
                    <a:pt x="19533" y="853"/>
                  </a:lnTo>
                  <a:lnTo>
                    <a:pt x="19606" y="853"/>
                  </a:lnTo>
                  <a:lnTo>
                    <a:pt x="19703" y="828"/>
                  </a:lnTo>
                  <a:lnTo>
                    <a:pt x="19776" y="780"/>
                  </a:lnTo>
                  <a:lnTo>
                    <a:pt x="19849" y="731"/>
                  </a:lnTo>
                  <a:lnTo>
                    <a:pt x="19898" y="658"/>
                  </a:lnTo>
                  <a:lnTo>
                    <a:pt x="19922" y="585"/>
                  </a:lnTo>
                  <a:lnTo>
                    <a:pt x="19947" y="512"/>
                  </a:lnTo>
                  <a:lnTo>
                    <a:pt x="19971" y="439"/>
                  </a:lnTo>
                  <a:lnTo>
                    <a:pt x="19971" y="439"/>
                  </a:lnTo>
                  <a:lnTo>
                    <a:pt x="19947" y="341"/>
                  </a:lnTo>
                  <a:lnTo>
                    <a:pt x="19922" y="268"/>
                  </a:lnTo>
                  <a:lnTo>
                    <a:pt x="19898" y="195"/>
                  </a:lnTo>
                  <a:lnTo>
                    <a:pt x="19825" y="122"/>
                  </a:lnTo>
                  <a:lnTo>
                    <a:pt x="19776" y="73"/>
                  </a:lnTo>
                  <a:lnTo>
                    <a:pt x="19703" y="25"/>
                  </a:lnTo>
                  <a:lnTo>
                    <a:pt x="19606" y="0"/>
                  </a:lnTo>
                  <a:lnTo>
                    <a:pt x="19533" y="0"/>
                  </a:lnTo>
                  <a:lnTo>
                    <a:pt x="19533"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47;p48">
              <a:extLst>
                <a:ext uri="{FF2B5EF4-FFF2-40B4-BE49-F238E27FC236}">
                  <a16:creationId xmlns:a16="http://schemas.microsoft.com/office/drawing/2014/main" id="{965235AC-8C74-6D49-9955-2E8D98E547AE}"/>
                </a:ext>
              </a:extLst>
            </p:cNvPr>
            <p:cNvSpPr/>
            <p:nvPr/>
          </p:nvSpPr>
          <p:spPr>
            <a:xfrm>
              <a:off x="3294875" y="5330725"/>
              <a:ext cx="382400" cy="25"/>
            </a:xfrm>
            <a:custGeom>
              <a:avLst/>
              <a:gdLst/>
              <a:ahLst/>
              <a:cxnLst/>
              <a:rect l="l" t="t" r="r" b="b"/>
              <a:pathLst>
                <a:path w="15296" h="1" fill="none" extrusionOk="0">
                  <a:moveTo>
                    <a:pt x="0" y="1"/>
                  </a:moveTo>
                  <a:lnTo>
                    <a:pt x="15295"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48;p48">
              <a:extLst>
                <a:ext uri="{FF2B5EF4-FFF2-40B4-BE49-F238E27FC236}">
                  <a16:creationId xmlns:a16="http://schemas.microsoft.com/office/drawing/2014/main" id="{1A023793-7FFF-7129-9373-FD06B6F5D63B}"/>
                </a:ext>
              </a:extLst>
            </p:cNvPr>
            <p:cNvSpPr/>
            <p:nvPr/>
          </p:nvSpPr>
          <p:spPr>
            <a:xfrm>
              <a:off x="3280250" y="5162675"/>
              <a:ext cx="411625" cy="140075"/>
            </a:xfrm>
            <a:custGeom>
              <a:avLst/>
              <a:gdLst/>
              <a:ahLst/>
              <a:cxnLst/>
              <a:rect l="l" t="t" r="r" b="b"/>
              <a:pathLst>
                <a:path w="16465" h="5603" fill="none" extrusionOk="0">
                  <a:moveTo>
                    <a:pt x="16465" y="5602"/>
                  </a:moveTo>
                  <a:lnTo>
                    <a:pt x="16465" y="5602"/>
                  </a:lnTo>
                  <a:lnTo>
                    <a:pt x="16392" y="5408"/>
                  </a:lnTo>
                  <a:lnTo>
                    <a:pt x="16294" y="5237"/>
                  </a:lnTo>
                  <a:lnTo>
                    <a:pt x="16075" y="4921"/>
                  </a:lnTo>
                  <a:lnTo>
                    <a:pt x="15807" y="4628"/>
                  </a:lnTo>
                  <a:lnTo>
                    <a:pt x="15490" y="4385"/>
                  </a:lnTo>
                  <a:lnTo>
                    <a:pt x="15320" y="4287"/>
                  </a:lnTo>
                  <a:lnTo>
                    <a:pt x="15149" y="4190"/>
                  </a:lnTo>
                  <a:lnTo>
                    <a:pt x="14979" y="4092"/>
                  </a:lnTo>
                  <a:lnTo>
                    <a:pt x="14784" y="4044"/>
                  </a:lnTo>
                  <a:lnTo>
                    <a:pt x="14589" y="3971"/>
                  </a:lnTo>
                  <a:lnTo>
                    <a:pt x="14394" y="3946"/>
                  </a:lnTo>
                  <a:lnTo>
                    <a:pt x="14175" y="3922"/>
                  </a:lnTo>
                  <a:lnTo>
                    <a:pt x="13980" y="3898"/>
                  </a:lnTo>
                  <a:lnTo>
                    <a:pt x="13980" y="3898"/>
                  </a:lnTo>
                  <a:lnTo>
                    <a:pt x="13737" y="3922"/>
                  </a:lnTo>
                  <a:lnTo>
                    <a:pt x="13518" y="3946"/>
                  </a:lnTo>
                  <a:lnTo>
                    <a:pt x="13518" y="3946"/>
                  </a:lnTo>
                  <a:lnTo>
                    <a:pt x="13420" y="3532"/>
                  </a:lnTo>
                  <a:lnTo>
                    <a:pt x="13299" y="3143"/>
                  </a:lnTo>
                  <a:lnTo>
                    <a:pt x="13128" y="2753"/>
                  </a:lnTo>
                  <a:lnTo>
                    <a:pt x="12933" y="2388"/>
                  </a:lnTo>
                  <a:lnTo>
                    <a:pt x="12714" y="2047"/>
                  </a:lnTo>
                  <a:lnTo>
                    <a:pt x="12470" y="1706"/>
                  </a:lnTo>
                  <a:lnTo>
                    <a:pt x="12178" y="1413"/>
                  </a:lnTo>
                  <a:lnTo>
                    <a:pt x="11886" y="1121"/>
                  </a:lnTo>
                  <a:lnTo>
                    <a:pt x="11545" y="878"/>
                  </a:lnTo>
                  <a:lnTo>
                    <a:pt x="11204" y="658"/>
                  </a:lnTo>
                  <a:lnTo>
                    <a:pt x="10839" y="464"/>
                  </a:lnTo>
                  <a:lnTo>
                    <a:pt x="10449" y="293"/>
                  </a:lnTo>
                  <a:lnTo>
                    <a:pt x="10059" y="171"/>
                  </a:lnTo>
                  <a:lnTo>
                    <a:pt x="9645" y="74"/>
                  </a:lnTo>
                  <a:lnTo>
                    <a:pt x="9207" y="25"/>
                  </a:lnTo>
                  <a:lnTo>
                    <a:pt x="8768" y="1"/>
                  </a:lnTo>
                  <a:lnTo>
                    <a:pt x="8768" y="1"/>
                  </a:lnTo>
                  <a:lnTo>
                    <a:pt x="8452" y="1"/>
                  </a:lnTo>
                  <a:lnTo>
                    <a:pt x="8135" y="50"/>
                  </a:lnTo>
                  <a:lnTo>
                    <a:pt x="7819" y="98"/>
                  </a:lnTo>
                  <a:lnTo>
                    <a:pt x="7502" y="171"/>
                  </a:lnTo>
                  <a:lnTo>
                    <a:pt x="7210" y="269"/>
                  </a:lnTo>
                  <a:lnTo>
                    <a:pt x="6918" y="366"/>
                  </a:lnTo>
                  <a:lnTo>
                    <a:pt x="6625" y="512"/>
                  </a:lnTo>
                  <a:lnTo>
                    <a:pt x="6357" y="658"/>
                  </a:lnTo>
                  <a:lnTo>
                    <a:pt x="6089" y="805"/>
                  </a:lnTo>
                  <a:lnTo>
                    <a:pt x="5846" y="999"/>
                  </a:lnTo>
                  <a:lnTo>
                    <a:pt x="5602" y="1170"/>
                  </a:lnTo>
                  <a:lnTo>
                    <a:pt x="5383" y="1389"/>
                  </a:lnTo>
                  <a:lnTo>
                    <a:pt x="5188" y="1608"/>
                  </a:lnTo>
                  <a:lnTo>
                    <a:pt x="4993" y="1852"/>
                  </a:lnTo>
                  <a:lnTo>
                    <a:pt x="4799" y="2095"/>
                  </a:lnTo>
                  <a:lnTo>
                    <a:pt x="4628" y="2363"/>
                  </a:lnTo>
                  <a:lnTo>
                    <a:pt x="4628" y="2363"/>
                  </a:lnTo>
                  <a:lnTo>
                    <a:pt x="4360" y="2266"/>
                  </a:lnTo>
                  <a:lnTo>
                    <a:pt x="4092" y="2217"/>
                  </a:lnTo>
                  <a:lnTo>
                    <a:pt x="3824" y="2193"/>
                  </a:lnTo>
                  <a:lnTo>
                    <a:pt x="3532" y="2168"/>
                  </a:lnTo>
                  <a:lnTo>
                    <a:pt x="3532" y="2168"/>
                  </a:lnTo>
                  <a:lnTo>
                    <a:pt x="3191" y="2193"/>
                  </a:lnTo>
                  <a:lnTo>
                    <a:pt x="2850" y="2242"/>
                  </a:lnTo>
                  <a:lnTo>
                    <a:pt x="2509" y="2339"/>
                  </a:lnTo>
                  <a:lnTo>
                    <a:pt x="2193" y="2436"/>
                  </a:lnTo>
                  <a:lnTo>
                    <a:pt x="1876" y="2582"/>
                  </a:lnTo>
                  <a:lnTo>
                    <a:pt x="1584" y="2753"/>
                  </a:lnTo>
                  <a:lnTo>
                    <a:pt x="1316" y="2948"/>
                  </a:lnTo>
                  <a:lnTo>
                    <a:pt x="1072" y="3167"/>
                  </a:lnTo>
                  <a:lnTo>
                    <a:pt x="853" y="3411"/>
                  </a:lnTo>
                  <a:lnTo>
                    <a:pt x="634" y="3678"/>
                  </a:lnTo>
                  <a:lnTo>
                    <a:pt x="463" y="3971"/>
                  </a:lnTo>
                  <a:lnTo>
                    <a:pt x="317" y="4263"/>
                  </a:lnTo>
                  <a:lnTo>
                    <a:pt x="196" y="4580"/>
                  </a:lnTo>
                  <a:lnTo>
                    <a:pt x="98" y="4896"/>
                  </a:lnTo>
                  <a:lnTo>
                    <a:pt x="25" y="5237"/>
                  </a:lnTo>
                  <a:lnTo>
                    <a:pt x="1" y="5602"/>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49;p48">
              <a:extLst>
                <a:ext uri="{FF2B5EF4-FFF2-40B4-BE49-F238E27FC236}">
                  <a16:creationId xmlns:a16="http://schemas.microsoft.com/office/drawing/2014/main" id="{41FA4B13-2712-3150-E4EE-0BE4D31CE59F}"/>
                </a:ext>
              </a:extLst>
            </p:cNvPr>
            <p:cNvSpPr/>
            <p:nvPr/>
          </p:nvSpPr>
          <p:spPr>
            <a:xfrm>
              <a:off x="3471450" y="5001950"/>
              <a:ext cx="17075" cy="114475"/>
            </a:xfrm>
            <a:custGeom>
              <a:avLst/>
              <a:gdLst/>
              <a:ahLst/>
              <a:cxnLst/>
              <a:rect l="l" t="t" r="r" b="b"/>
              <a:pathLst>
                <a:path w="683" h="4579" fill="none" extrusionOk="0">
                  <a:moveTo>
                    <a:pt x="682" y="0"/>
                  </a:moveTo>
                  <a:lnTo>
                    <a:pt x="682" y="0"/>
                  </a:lnTo>
                  <a:lnTo>
                    <a:pt x="658" y="171"/>
                  </a:lnTo>
                  <a:lnTo>
                    <a:pt x="609" y="317"/>
                  </a:lnTo>
                  <a:lnTo>
                    <a:pt x="512" y="439"/>
                  </a:lnTo>
                  <a:lnTo>
                    <a:pt x="414" y="585"/>
                  </a:lnTo>
                  <a:lnTo>
                    <a:pt x="414" y="585"/>
                  </a:lnTo>
                  <a:lnTo>
                    <a:pt x="268" y="731"/>
                  </a:lnTo>
                  <a:lnTo>
                    <a:pt x="146" y="950"/>
                  </a:lnTo>
                  <a:lnTo>
                    <a:pt x="73" y="1072"/>
                  </a:lnTo>
                  <a:lnTo>
                    <a:pt x="49" y="1194"/>
                  </a:lnTo>
                  <a:lnTo>
                    <a:pt x="0" y="1364"/>
                  </a:lnTo>
                  <a:lnTo>
                    <a:pt x="0" y="1535"/>
                  </a:lnTo>
                  <a:lnTo>
                    <a:pt x="0" y="1535"/>
                  </a:lnTo>
                  <a:lnTo>
                    <a:pt x="0" y="1705"/>
                  </a:lnTo>
                  <a:lnTo>
                    <a:pt x="49" y="1851"/>
                  </a:lnTo>
                  <a:lnTo>
                    <a:pt x="73" y="1997"/>
                  </a:lnTo>
                  <a:lnTo>
                    <a:pt x="146" y="2095"/>
                  </a:lnTo>
                  <a:lnTo>
                    <a:pt x="268" y="2314"/>
                  </a:lnTo>
                  <a:lnTo>
                    <a:pt x="414" y="2484"/>
                  </a:lnTo>
                  <a:lnTo>
                    <a:pt x="414" y="2484"/>
                  </a:lnTo>
                  <a:lnTo>
                    <a:pt x="512" y="2606"/>
                  </a:lnTo>
                  <a:lnTo>
                    <a:pt x="609" y="2728"/>
                  </a:lnTo>
                  <a:lnTo>
                    <a:pt x="658" y="2874"/>
                  </a:lnTo>
                  <a:lnTo>
                    <a:pt x="682" y="3045"/>
                  </a:lnTo>
                  <a:lnTo>
                    <a:pt x="682" y="3045"/>
                  </a:lnTo>
                  <a:lnTo>
                    <a:pt x="658" y="3239"/>
                  </a:lnTo>
                  <a:lnTo>
                    <a:pt x="609" y="3385"/>
                  </a:lnTo>
                  <a:lnTo>
                    <a:pt x="512" y="3507"/>
                  </a:lnTo>
                  <a:lnTo>
                    <a:pt x="414" y="3629"/>
                  </a:lnTo>
                  <a:lnTo>
                    <a:pt x="414" y="3629"/>
                  </a:lnTo>
                  <a:lnTo>
                    <a:pt x="268" y="3800"/>
                  </a:lnTo>
                  <a:lnTo>
                    <a:pt x="146" y="3994"/>
                  </a:lnTo>
                  <a:lnTo>
                    <a:pt x="73" y="4116"/>
                  </a:lnTo>
                  <a:lnTo>
                    <a:pt x="49" y="4262"/>
                  </a:lnTo>
                  <a:lnTo>
                    <a:pt x="0" y="4408"/>
                  </a:lnTo>
                  <a:lnTo>
                    <a:pt x="0" y="4579"/>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50;p48">
              <a:extLst>
                <a:ext uri="{FF2B5EF4-FFF2-40B4-BE49-F238E27FC236}">
                  <a16:creationId xmlns:a16="http://schemas.microsoft.com/office/drawing/2014/main" id="{99C2A168-CF7F-8C1E-CDBF-8E940819A1F5}"/>
                </a:ext>
              </a:extLst>
            </p:cNvPr>
            <p:cNvSpPr/>
            <p:nvPr/>
          </p:nvSpPr>
          <p:spPr>
            <a:xfrm>
              <a:off x="3427600" y="5001950"/>
              <a:ext cx="17075" cy="114475"/>
            </a:xfrm>
            <a:custGeom>
              <a:avLst/>
              <a:gdLst/>
              <a:ahLst/>
              <a:cxnLst/>
              <a:rect l="l" t="t" r="r" b="b"/>
              <a:pathLst>
                <a:path w="683" h="4579" fill="none" extrusionOk="0">
                  <a:moveTo>
                    <a:pt x="683" y="0"/>
                  </a:moveTo>
                  <a:lnTo>
                    <a:pt x="683" y="0"/>
                  </a:lnTo>
                  <a:lnTo>
                    <a:pt x="658" y="171"/>
                  </a:lnTo>
                  <a:lnTo>
                    <a:pt x="609" y="317"/>
                  </a:lnTo>
                  <a:lnTo>
                    <a:pt x="536" y="439"/>
                  </a:lnTo>
                  <a:lnTo>
                    <a:pt x="415" y="585"/>
                  </a:lnTo>
                  <a:lnTo>
                    <a:pt x="415" y="585"/>
                  </a:lnTo>
                  <a:lnTo>
                    <a:pt x="269" y="731"/>
                  </a:lnTo>
                  <a:lnTo>
                    <a:pt x="147" y="950"/>
                  </a:lnTo>
                  <a:lnTo>
                    <a:pt x="98" y="1072"/>
                  </a:lnTo>
                  <a:lnTo>
                    <a:pt x="49" y="1194"/>
                  </a:lnTo>
                  <a:lnTo>
                    <a:pt x="25" y="1364"/>
                  </a:lnTo>
                  <a:lnTo>
                    <a:pt x="1" y="1535"/>
                  </a:lnTo>
                  <a:lnTo>
                    <a:pt x="1" y="1535"/>
                  </a:lnTo>
                  <a:lnTo>
                    <a:pt x="25" y="1705"/>
                  </a:lnTo>
                  <a:lnTo>
                    <a:pt x="49" y="1851"/>
                  </a:lnTo>
                  <a:lnTo>
                    <a:pt x="98" y="1997"/>
                  </a:lnTo>
                  <a:lnTo>
                    <a:pt x="147" y="2095"/>
                  </a:lnTo>
                  <a:lnTo>
                    <a:pt x="269" y="2314"/>
                  </a:lnTo>
                  <a:lnTo>
                    <a:pt x="415" y="2484"/>
                  </a:lnTo>
                  <a:lnTo>
                    <a:pt x="415" y="2484"/>
                  </a:lnTo>
                  <a:lnTo>
                    <a:pt x="536" y="2606"/>
                  </a:lnTo>
                  <a:lnTo>
                    <a:pt x="609" y="2728"/>
                  </a:lnTo>
                  <a:lnTo>
                    <a:pt x="658" y="2874"/>
                  </a:lnTo>
                  <a:lnTo>
                    <a:pt x="683" y="3045"/>
                  </a:lnTo>
                  <a:lnTo>
                    <a:pt x="683" y="3045"/>
                  </a:lnTo>
                  <a:lnTo>
                    <a:pt x="658" y="3239"/>
                  </a:lnTo>
                  <a:lnTo>
                    <a:pt x="609" y="3385"/>
                  </a:lnTo>
                  <a:lnTo>
                    <a:pt x="536" y="3507"/>
                  </a:lnTo>
                  <a:lnTo>
                    <a:pt x="415" y="3629"/>
                  </a:lnTo>
                  <a:lnTo>
                    <a:pt x="415" y="3629"/>
                  </a:lnTo>
                  <a:lnTo>
                    <a:pt x="269" y="3800"/>
                  </a:lnTo>
                  <a:lnTo>
                    <a:pt x="147" y="3994"/>
                  </a:lnTo>
                  <a:lnTo>
                    <a:pt x="98" y="4116"/>
                  </a:lnTo>
                  <a:lnTo>
                    <a:pt x="49" y="4262"/>
                  </a:lnTo>
                  <a:lnTo>
                    <a:pt x="25" y="4408"/>
                  </a:lnTo>
                  <a:lnTo>
                    <a:pt x="1" y="4579"/>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51;p48">
              <a:extLst>
                <a:ext uri="{FF2B5EF4-FFF2-40B4-BE49-F238E27FC236}">
                  <a16:creationId xmlns:a16="http://schemas.microsoft.com/office/drawing/2014/main" id="{053F4AAB-D4D6-DB7E-C26A-03E526DFE50B}"/>
                </a:ext>
              </a:extLst>
            </p:cNvPr>
            <p:cNvSpPr/>
            <p:nvPr/>
          </p:nvSpPr>
          <p:spPr>
            <a:xfrm>
              <a:off x="3515275" y="5001950"/>
              <a:ext cx="16475" cy="114475"/>
            </a:xfrm>
            <a:custGeom>
              <a:avLst/>
              <a:gdLst/>
              <a:ahLst/>
              <a:cxnLst/>
              <a:rect l="l" t="t" r="r" b="b"/>
              <a:pathLst>
                <a:path w="659" h="4579" fill="none" extrusionOk="0">
                  <a:moveTo>
                    <a:pt x="658" y="0"/>
                  </a:moveTo>
                  <a:lnTo>
                    <a:pt x="658" y="0"/>
                  </a:lnTo>
                  <a:lnTo>
                    <a:pt x="658" y="171"/>
                  </a:lnTo>
                  <a:lnTo>
                    <a:pt x="585" y="317"/>
                  </a:lnTo>
                  <a:lnTo>
                    <a:pt x="512" y="439"/>
                  </a:lnTo>
                  <a:lnTo>
                    <a:pt x="390" y="585"/>
                  </a:lnTo>
                  <a:lnTo>
                    <a:pt x="390" y="585"/>
                  </a:lnTo>
                  <a:lnTo>
                    <a:pt x="269" y="731"/>
                  </a:lnTo>
                  <a:lnTo>
                    <a:pt x="122" y="950"/>
                  </a:lnTo>
                  <a:lnTo>
                    <a:pt x="74" y="1072"/>
                  </a:lnTo>
                  <a:lnTo>
                    <a:pt x="25" y="1194"/>
                  </a:lnTo>
                  <a:lnTo>
                    <a:pt x="1" y="1364"/>
                  </a:lnTo>
                  <a:lnTo>
                    <a:pt x="1" y="1535"/>
                  </a:lnTo>
                  <a:lnTo>
                    <a:pt x="1" y="1535"/>
                  </a:lnTo>
                  <a:lnTo>
                    <a:pt x="1" y="1705"/>
                  </a:lnTo>
                  <a:lnTo>
                    <a:pt x="25" y="1851"/>
                  </a:lnTo>
                  <a:lnTo>
                    <a:pt x="74" y="1997"/>
                  </a:lnTo>
                  <a:lnTo>
                    <a:pt x="122" y="2095"/>
                  </a:lnTo>
                  <a:lnTo>
                    <a:pt x="269"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9" y="3800"/>
                  </a:lnTo>
                  <a:lnTo>
                    <a:pt x="122" y="3994"/>
                  </a:lnTo>
                  <a:lnTo>
                    <a:pt x="74" y="4116"/>
                  </a:lnTo>
                  <a:lnTo>
                    <a:pt x="25" y="4262"/>
                  </a:lnTo>
                  <a:lnTo>
                    <a:pt x="1" y="4408"/>
                  </a:lnTo>
                  <a:lnTo>
                    <a:pt x="1" y="4579"/>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1137;p48">
            <a:extLst>
              <a:ext uri="{FF2B5EF4-FFF2-40B4-BE49-F238E27FC236}">
                <a16:creationId xmlns:a16="http://schemas.microsoft.com/office/drawing/2014/main" id="{86A1CBC0-D1D4-2A32-C640-F8001606ADCD}"/>
              </a:ext>
            </a:extLst>
          </p:cNvPr>
          <p:cNvGrpSpPr/>
          <p:nvPr/>
        </p:nvGrpSpPr>
        <p:grpSpPr>
          <a:xfrm>
            <a:off x="5242511" y="1597066"/>
            <a:ext cx="405331" cy="388962"/>
            <a:chOff x="6605925" y="948050"/>
            <a:chExt cx="482250" cy="462775"/>
          </a:xfrm>
        </p:grpSpPr>
        <p:sp>
          <p:nvSpPr>
            <p:cNvPr id="30" name="Google Shape;1138;p48">
              <a:extLst>
                <a:ext uri="{FF2B5EF4-FFF2-40B4-BE49-F238E27FC236}">
                  <a16:creationId xmlns:a16="http://schemas.microsoft.com/office/drawing/2014/main" id="{03A6E8AB-DD7F-5287-5820-795897899FFC}"/>
                </a:ext>
              </a:extLst>
            </p:cNvPr>
            <p:cNvSpPr/>
            <p:nvPr/>
          </p:nvSpPr>
          <p:spPr>
            <a:xfrm>
              <a:off x="6847025" y="1209875"/>
              <a:ext cx="60325" cy="200950"/>
            </a:xfrm>
            <a:custGeom>
              <a:avLst/>
              <a:gdLst/>
              <a:ahLst/>
              <a:cxnLst/>
              <a:rect l="l" t="t" r="r" b="b"/>
              <a:pathLst>
                <a:path w="2413" h="8038" fill="none" extrusionOk="0">
                  <a:moveTo>
                    <a:pt x="2412" y="6820"/>
                  </a:moveTo>
                  <a:lnTo>
                    <a:pt x="2412" y="6820"/>
                  </a:lnTo>
                  <a:lnTo>
                    <a:pt x="2388" y="7063"/>
                  </a:lnTo>
                  <a:lnTo>
                    <a:pt x="2315" y="7283"/>
                  </a:lnTo>
                  <a:lnTo>
                    <a:pt x="2217" y="7502"/>
                  </a:lnTo>
                  <a:lnTo>
                    <a:pt x="2071" y="7672"/>
                  </a:lnTo>
                  <a:lnTo>
                    <a:pt x="1876" y="7818"/>
                  </a:lnTo>
                  <a:lnTo>
                    <a:pt x="1681" y="7940"/>
                  </a:lnTo>
                  <a:lnTo>
                    <a:pt x="1462" y="8013"/>
                  </a:lnTo>
                  <a:lnTo>
                    <a:pt x="1219" y="8038"/>
                  </a:lnTo>
                  <a:lnTo>
                    <a:pt x="1219" y="8038"/>
                  </a:lnTo>
                  <a:lnTo>
                    <a:pt x="975" y="8013"/>
                  </a:lnTo>
                  <a:lnTo>
                    <a:pt x="732" y="7940"/>
                  </a:lnTo>
                  <a:lnTo>
                    <a:pt x="537" y="7818"/>
                  </a:lnTo>
                  <a:lnTo>
                    <a:pt x="366" y="7672"/>
                  </a:lnTo>
                  <a:lnTo>
                    <a:pt x="196" y="7502"/>
                  </a:lnTo>
                  <a:lnTo>
                    <a:pt x="98" y="7283"/>
                  </a:lnTo>
                  <a:lnTo>
                    <a:pt x="25" y="7063"/>
                  </a:lnTo>
                  <a:lnTo>
                    <a:pt x="1" y="6820"/>
                  </a:lnTo>
                  <a:lnTo>
                    <a:pt x="1"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139;p48">
              <a:extLst>
                <a:ext uri="{FF2B5EF4-FFF2-40B4-BE49-F238E27FC236}">
                  <a16:creationId xmlns:a16="http://schemas.microsoft.com/office/drawing/2014/main" id="{55FFFC75-7B29-1936-F9EB-BD4730104263}"/>
                </a:ext>
              </a:extLst>
            </p:cNvPr>
            <p:cNvSpPr/>
            <p:nvPr/>
          </p:nvSpPr>
          <p:spPr>
            <a:xfrm>
              <a:off x="6605925" y="971800"/>
              <a:ext cx="482250" cy="228350"/>
            </a:xfrm>
            <a:custGeom>
              <a:avLst/>
              <a:gdLst/>
              <a:ahLst/>
              <a:cxnLst/>
              <a:rect l="l" t="t" r="r" b="b"/>
              <a:pathLst>
                <a:path w="19290" h="9134" fill="none" extrusionOk="0">
                  <a:moveTo>
                    <a:pt x="4993" y="8817"/>
                  </a:moveTo>
                  <a:lnTo>
                    <a:pt x="4993" y="8817"/>
                  </a:lnTo>
                  <a:lnTo>
                    <a:pt x="5212" y="8671"/>
                  </a:lnTo>
                  <a:lnTo>
                    <a:pt x="5456" y="8501"/>
                  </a:lnTo>
                  <a:lnTo>
                    <a:pt x="5748" y="8330"/>
                  </a:lnTo>
                  <a:lnTo>
                    <a:pt x="6040" y="8184"/>
                  </a:lnTo>
                  <a:lnTo>
                    <a:pt x="6357" y="8038"/>
                  </a:lnTo>
                  <a:lnTo>
                    <a:pt x="6674" y="7940"/>
                  </a:lnTo>
                  <a:lnTo>
                    <a:pt x="6990" y="7867"/>
                  </a:lnTo>
                  <a:lnTo>
                    <a:pt x="7307" y="7843"/>
                  </a:lnTo>
                  <a:lnTo>
                    <a:pt x="7307" y="7843"/>
                  </a:lnTo>
                  <a:lnTo>
                    <a:pt x="7623" y="7867"/>
                  </a:lnTo>
                  <a:lnTo>
                    <a:pt x="7916" y="7892"/>
                  </a:lnTo>
                  <a:lnTo>
                    <a:pt x="8184" y="7940"/>
                  </a:lnTo>
                  <a:lnTo>
                    <a:pt x="8452" y="8038"/>
                  </a:lnTo>
                  <a:lnTo>
                    <a:pt x="8719" y="8135"/>
                  </a:lnTo>
                  <a:lnTo>
                    <a:pt x="8963" y="8257"/>
                  </a:lnTo>
                  <a:lnTo>
                    <a:pt x="9182" y="8379"/>
                  </a:lnTo>
                  <a:lnTo>
                    <a:pt x="9401" y="8525"/>
                  </a:lnTo>
                  <a:lnTo>
                    <a:pt x="9888" y="8525"/>
                  </a:lnTo>
                  <a:lnTo>
                    <a:pt x="9888" y="8525"/>
                  </a:lnTo>
                  <a:lnTo>
                    <a:pt x="10108" y="8379"/>
                  </a:lnTo>
                  <a:lnTo>
                    <a:pt x="10327" y="8257"/>
                  </a:lnTo>
                  <a:lnTo>
                    <a:pt x="10570" y="8135"/>
                  </a:lnTo>
                  <a:lnTo>
                    <a:pt x="10838" y="8038"/>
                  </a:lnTo>
                  <a:lnTo>
                    <a:pt x="11106" y="7940"/>
                  </a:lnTo>
                  <a:lnTo>
                    <a:pt x="11374" y="7892"/>
                  </a:lnTo>
                  <a:lnTo>
                    <a:pt x="11666" y="7867"/>
                  </a:lnTo>
                  <a:lnTo>
                    <a:pt x="11983" y="7843"/>
                  </a:lnTo>
                  <a:lnTo>
                    <a:pt x="11983" y="7843"/>
                  </a:lnTo>
                  <a:lnTo>
                    <a:pt x="12300" y="7867"/>
                  </a:lnTo>
                  <a:lnTo>
                    <a:pt x="12616" y="7940"/>
                  </a:lnTo>
                  <a:lnTo>
                    <a:pt x="12933" y="8038"/>
                  </a:lnTo>
                  <a:lnTo>
                    <a:pt x="13249" y="8184"/>
                  </a:lnTo>
                  <a:lnTo>
                    <a:pt x="13542" y="8330"/>
                  </a:lnTo>
                  <a:lnTo>
                    <a:pt x="13834" y="8501"/>
                  </a:lnTo>
                  <a:lnTo>
                    <a:pt x="14078" y="8671"/>
                  </a:lnTo>
                  <a:lnTo>
                    <a:pt x="14297" y="8817"/>
                  </a:lnTo>
                  <a:lnTo>
                    <a:pt x="14297" y="8817"/>
                  </a:lnTo>
                  <a:lnTo>
                    <a:pt x="14516" y="8647"/>
                  </a:lnTo>
                  <a:lnTo>
                    <a:pt x="14784" y="8476"/>
                  </a:lnTo>
                  <a:lnTo>
                    <a:pt x="15052" y="8330"/>
                  </a:lnTo>
                  <a:lnTo>
                    <a:pt x="15368" y="8184"/>
                  </a:lnTo>
                  <a:lnTo>
                    <a:pt x="15685" y="8038"/>
                  </a:lnTo>
                  <a:lnTo>
                    <a:pt x="16002" y="7940"/>
                  </a:lnTo>
                  <a:lnTo>
                    <a:pt x="16343" y="7867"/>
                  </a:lnTo>
                  <a:lnTo>
                    <a:pt x="16659" y="7843"/>
                  </a:lnTo>
                  <a:lnTo>
                    <a:pt x="16659" y="7843"/>
                  </a:lnTo>
                  <a:lnTo>
                    <a:pt x="17073" y="7867"/>
                  </a:lnTo>
                  <a:lnTo>
                    <a:pt x="17487" y="7940"/>
                  </a:lnTo>
                  <a:lnTo>
                    <a:pt x="17853" y="8062"/>
                  </a:lnTo>
                  <a:lnTo>
                    <a:pt x="18218" y="8208"/>
                  </a:lnTo>
                  <a:lnTo>
                    <a:pt x="18534" y="8379"/>
                  </a:lnTo>
                  <a:lnTo>
                    <a:pt x="18827" y="8598"/>
                  </a:lnTo>
                  <a:lnTo>
                    <a:pt x="19095" y="8866"/>
                  </a:lnTo>
                  <a:lnTo>
                    <a:pt x="19289" y="9134"/>
                  </a:lnTo>
                  <a:lnTo>
                    <a:pt x="19289" y="9134"/>
                  </a:lnTo>
                  <a:lnTo>
                    <a:pt x="19265" y="8695"/>
                  </a:lnTo>
                  <a:lnTo>
                    <a:pt x="19192" y="8233"/>
                  </a:lnTo>
                  <a:lnTo>
                    <a:pt x="19119" y="7819"/>
                  </a:lnTo>
                  <a:lnTo>
                    <a:pt x="19046" y="7380"/>
                  </a:lnTo>
                  <a:lnTo>
                    <a:pt x="18924" y="6942"/>
                  </a:lnTo>
                  <a:lnTo>
                    <a:pt x="18802" y="6528"/>
                  </a:lnTo>
                  <a:lnTo>
                    <a:pt x="18632" y="6114"/>
                  </a:lnTo>
                  <a:lnTo>
                    <a:pt x="18486" y="5724"/>
                  </a:lnTo>
                  <a:lnTo>
                    <a:pt x="18291" y="5334"/>
                  </a:lnTo>
                  <a:lnTo>
                    <a:pt x="18072" y="4945"/>
                  </a:lnTo>
                  <a:lnTo>
                    <a:pt x="17853" y="4555"/>
                  </a:lnTo>
                  <a:lnTo>
                    <a:pt x="17609" y="4190"/>
                  </a:lnTo>
                  <a:lnTo>
                    <a:pt x="17365" y="3824"/>
                  </a:lnTo>
                  <a:lnTo>
                    <a:pt x="17073" y="3483"/>
                  </a:lnTo>
                  <a:lnTo>
                    <a:pt x="16781" y="3143"/>
                  </a:lnTo>
                  <a:lnTo>
                    <a:pt x="16464" y="2826"/>
                  </a:lnTo>
                  <a:lnTo>
                    <a:pt x="16464" y="2826"/>
                  </a:lnTo>
                  <a:lnTo>
                    <a:pt x="16148" y="2509"/>
                  </a:lnTo>
                  <a:lnTo>
                    <a:pt x="15831" y="2217"/>
                  </a:lnTo>
                  <a:lnTo>
                    <a:pt x="15490" y="1949"/>
                  </a:lnTo>
                  <a:lnTo>
                    <a:pt x="15125" y="1706"/>
                  </a:lnTo>
                  <a:lnTo>
                    <a:pt x="14759" y="1462"/>
                  </a:lnTo>
                  <a:lnTo>
                    <a:pt x="14394" y="1243"/>
                  </a:lnTo>
                  <a:lnTo>
                    <a:pt x="14004" y="1024"/>
                  </a:lnTo>
                  <a:lnTo>
                    <a:pt x="13615" y="853"/>
                  </a:lnTo>
                  <a:lnTo>
                    <a:pt x="13225" y="683"/>
                  </a:lnTo>
                  <a:lnTo>
                    <a:pt x="12811" y="512"/>
                  </a:lnTo>
                  <a:lnTo>
                    <a:pt x="12397" y="390"/>
                  </a:lnTo>
                  <a:lnTo>
                    <a:pt x="11983" y="269"/>
                  </a:lnTo>
                  <a:lnTo>
                    <a:pt x="11545" y="171"/>
                  </a:lnTo>
                  <a:lnTo>
                    <a:pt x="11131" y="98"/>
                  </a:lnTo>
                  <a:lnTo>
                    <a:pt x="10692" y="49"/>
                  </a:lnTo>
                  <a:lnTo>
                    <a:pt x="10254" y="1"/>
                  </a:lnTo>
                  <a:lnTo>
                    <a:pt x="9036" y="1"/>
                  </a:lnTo>
                  <a:lnTo>
                    <a:pt x="9036" y="1"/>
                  </a:lnTo>
                  <a:lnTo>
                    <a:pt x="8598" y="49"/>
                  </a:lnTo>
                  <a:lnTo>
                    <a:pt x="8159" y="98"/>
                  </a:lnTo>
                  <a:lnTo>
                    <a:pt x="7745" y="171"/>
                  </a:lnTo>
                  <a:lnTo>
                    <a:pt x="7307" y="269"/>
                  </a:lnTo>
                  <a:lnTo>
                    <a:pt x="6893" y="390"/>
                  </a:lnTo>
                  <a:lnTo>
                    <a:pt x="6479" y="512"/>
                  </a:lnTo>
                  <a:lnTo>
                    <a:pt x="6065" y="683"/>
                  </a:lnTo>
                  <a:lnTo>
                    <a:pt x="5675" y="853"/>
                  </a:lnTo>
                  <a:lnTo>
                    <a:pt x="5285" y="1024"/>
                  </a:lnTo>
                  <a:lnTo>
                    <a:pt x="4896" y="1243"/>
                  </a:lnTo>
                  <a:lnTo>
                    <a:pt x="4530" y="1462"/>
                  </a:lnTo>
                  <a:lnTo>
                    <a:pt x="4165" y="1706"/>
                  </a:lnTo>
                  <a:lnTo>
                    <a:pt x="3800" y="1949"/>
                  </a:lnTo>
                  <a:lnTo>
                    <a:pt x="3459" y="2217"/>
                  </a:lnTo>
                  <a:lnTo>
                    <a:pt x="3142" y="2509"/>
                  </a:lnTo>
                  <a:lnTo>
                    <a:pt x="2826" y="2826"/>
                  </a:lnTo>
                  <a:lnTo>
                    <a:pt x="2826" y="2826"/>
                  </a:lnTo>
                  <a:lnTo>
                    <a:pt x="2509" y="3143"/>
                  </a:lnTo>
                  <a:lnTo>
                    <a:pt x="2217" y="3483"/>
                  </a:lnTo>
                  <a:lnTo>
                    <a:pt x="1924" y="3824"/>
                  </a:lnTo>
                  <a:lnTo>
                    <a:pt x="1681" y="4190"/>
                  </a:lnTo>
                  <a:lnTo>
                    <a:pt x="1437" y="4555"/>
                  </a:lnTo>
                  <a:lnTo>
                    <a:pt x="1218" y="4945"/>
                  </a:lnTo>
                  <a:lnTo>
                    <a:pt x="999" y="5334"/>
                  </a:lnTo>
                  <a:lnTo>
                    <a:pt x="804" y="5724"/>
                  </a:lnTo>
                  <a:lnTo>
                    <a:pt x="658" y="6114"/>
                  </a:lnTo>
                  <a:lnTo>
                    <a:pt x="487" y="6528"/>
                  </a:lnTo>
                  <a:lnTo>
                    <a:pt x="366" y="6942"/>
                  </a:lnTo>
                  <a:lnTo>
                    <a:pt x="244" y="7380"/>
                  </a:lnTo>
                  <a:lnTo>
                    <a:pt x="171" y="7819"/>
                  </a:lnTo>
                  <a:lnTo>
                    <a:pt x="98" y="8233"/>
                  </a:lnTo>
                  <a:lnTo>
                    <a:pt x="25" y="8695"/>
                  </a:lnTo>
                  <a:lnTo>
                    <a:pt x="0" y="9134"/>
                  </a:lnTo>
                  <a:lnTo>
                    <a:pt x="0" y="9134"/>
                  </a:lnTo>
                  <a:lnTo>
                    <a:pt x="195" y="8866"/>
                  </a:lnTo>
                  <a:lnTo>
                    <a:pt x="463" y="8598"/>
                  </a:lnTo>
                  <a:lnTo>
                    <a:pt x="755" y="8379"/>
                  </a:lnTo>
                  <a:lnTo>
                    <a:pt x="1072" y="8208"/>
                  </a:lnTo>
                  <a:lnTo>
                    <a:pt x="1437" y="8062"/>
                  </a:lnTo>
                  <a:lnTo>
                    <a:pt x="1803" y="7940"/>
                  </a:lnTo>
                  <a:lnTo>
                    <a:pt x="2217" y="7867"/>
                  </a:lnTo>
                  <a:lnTo>
                    <a:pt x="2631" y="7843"/>
                  </a:lnTo>
                  <a:lnTo>
                    <a:pt x="2631" y="7843"/>
                  </a:lnTo>
                  <a:lnTo>
                    <a:pt x="2947" y="7867"/>
                  </a:lnTo>
                  <a:lnTo>
                    <a:pt x="3288" y="7940"/>
                  </a:lnTo>
                  <a:lnTo>
                    <a:pt x="3605" y="8038"/>
                  </a:lnTo>
                  <a:lnTo>
                    <a:pt x="3922" y="8184"/>
                  </a:lnTo>
                  <a:lnTo>
                    <a:pt x="4238" y="8330"/>
                  </a:lnTo>
                  <a:lnTo>
                    <a:pt x="4506" y="8476"/>
                  </a:lnTo>
                  <a:lnTo>
                    <a:pt x="4774" y="8647"/>
                  </a:lnTo>
                  <a:lnTo>
                    <a:pt x="4993" y="8817"/>
                  </a:lnTo>
                  <a:lnTo>
                    <a:pt x="4993" y="8817"/>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140;p48">
              <a:extLst>
                <a:ext uri="{FF2B5EF4-FFF2-40B4-BE49-F238E27FC236}">
                  <a16:creationId xmlns:a16="http://schemas.microsoft.com/office/drawing/2014/main" id="{86061221-07CD-35BA-0162-1B035D38F12C}"/>
                </a:ext>
              </a:extLst>
            </p:cNvPr>
            <p:cNvSpPr/>
            <p:nvPr/>
          </p:nvSpPr>
          <p:spPr>
            <a:xfrm>
              <a:off x="6847025" y="948050"/>
              <a:ext cx="25" cy="23775"/>
            </a:xfrm>
            <a:custGeom>
              <a:avLst/>
              <a:gdLst/>
              <a:ahLst/>
              <a:cxnLst/>
              <a:rect l="l" t="t" r="r" b="b"/>
              <a:pathLst>
                <a:path w="1" h="951" fill="none" extrusionOk="0">
                  <a:moveTo>
                    <a:pt x="1" y="951"/>
                  </a:moveTo>
                  <a:lnTo>
                    <a:pt x="1"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141;p48">
              <a:extLst>
                <a:ext uri="{FF2B5EF4-FFF2-40B4-BE49-F238E27FC236}">
                  <a16:creationId xmlns:a16="http://schemas.microsoft.com/office/drawing/2014/main" id="{F2F1BAEA-6B91-0F43-DCA3-C62DB7DE7575}"/>
                </a:ext>
              </a:extLst>
            </p:cNvPr>
            <p:cNvSpPr/>
            <p:nvPr/>
          </p:nvSpPr>
          <p:spPr>
            <a:xfrm>
              <a:off x="6847025" y="1001025"/>
              <a:ext cx="25" cy="183900"/>
            </a:xfrm>
            <a:custGeom>
              <a:avLst/>
              <a:gdLst/>
              <a:ahLst/>
              <a:cxnLst/>
              <a:rect l="l" t="t" r="r" b="b"/>
              <a:pathLst>
                <a:path w="1" h="7356" fill="none" extrusionOk="0">
                  <a:moveTo>
                    <a:pt x="1" y="1"/>
                  </a:moveTo>
                  <a:lnTo>
                    <a:pt x="1" y="7356"/>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142;p48">
              <a:extLst>
                <a:ext uri="{FF2B5EF4-FFF2-40B4-BE49-F238E27FC236}">
                  <a16:creationId xmlns:a16="http://schemas.microsoft.com/office/drawing/2014/main" id="{3F0BE709-B7DC-EC8E-4FCB-869BD8E9C0CB}"/>
                </a:ext>
              </a:extLst>
            </p:cNvPr>
            <p:cNvSpPr/>
            <p:nvPr/>
          </p:nvSpPr>
          <p:spPr>
            <a:xfrm>
              <a:off x="6872000" y="994325"/>
              <a:ext cx="85275" cy="190600"/>
            </a:xfrm>
            <a:custGeom>
              <a:avLst/>
              <a:gdLst/>
              <a:ahLst/>
              <a:cxnLst/>
              <a:rect l="l" t="t" r="r" b="b"/>
              <a:pathLst>
                <a:path w="3411" h="7624" fill="none" extrusionOk="0">
                  <a:moveTo>
                    <a:pt x="3410" y="7624"/>
                  </a:moveTo>
                  <a:lnTo>
                    <a:pt x="3410" y="7624"/>
                  </a:lnTo>
                  <a:lnTo>
                    <a:pt x="3337" y="7112"/>
                  </a:lnTo>
                  <a:lnTo>
                    <a:pt x="3215" y="6406"/>
                  </a:lnTo>
                  <a:lnTo>
                    <a:pt x="3142" y="5968"/>
                  </a:lnTo>
                  <a:lnTo>
                    <a:pt x="3020" y="5505"/>
                  </a:lnTo>
                  <a:lnTo>
                    <a:pt x="2874" y="4994"/>
                  </a:lnTo>
                  <a:lnTo>
                    <a:pt x="2704" y="4482"/>
                  </a:lnTo>
                  <a:lnTo>
                    <a:pt x="2509" y="3922"/>
                  </a:lnTo>
                  <a:lnTo>
                    <a:pt x="2265" y="3362"/>
                  </a:lnTo>
                  <a:lnTo>
                    <a:pt x="1998" y="2802"/>
                  </a:lnTo>
                  <a:lnTo>
                    <a:pt x="1681" y="2217"/>
                  </a:lnTo>
                  <a:lnTo>
                    <a:pt x="1340" y="1633"/>
                  </a:lnTo>
                  <a:lnTo>
                    <a:pt x="950" y="1072"/>
                  </a:lnTo>
                  <a:lnTo>
                    <a:pt x="488" y="512"/>
                  </a:ln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143;p48">
              <a:extLst>
                <a:ext uri="{FF2B5EF4-FFF2-40B4-BE49-F238E27FC236}">
                  <a16:creationId xmlns:a16="http://schemas.microsoft.com/office/drawing/2014/main" id="{E5DB2AA9-A711-9983-78DE-A40B28177EB4}"/>
                </a:ext>
              </a:extLst>
            </p:cNvPr>
            <p:cNvSpPr/>
            <p:nvPr/>
          </p:nvSpPr>
          <p:spPr>
            <a:xfrm>
              <a:off x="6736825" y="994325"/>
              <a:ext cx="85275" cy="190600"/>
            </a:xfrm>
            <a:custGeom>
              <a:avLst/>
              <a:gdLst/>
              <a:ahLst/>
              <a:cxnLst/>
              <a:rect l="l" t="t" r="r" b="b"/>
              <a:pathLst>
                <a:path w="3411" h="7624" fill="none" extrusionOk="0">
                  <a:moveTo>
                    <a:pt x="3410" y="1"/>
                  </a:moveTo>
                  <a:lnTo>
                    <a:pt x="3410" y="1"/>
                  </a:lnTo>
                  <a:lnTo>
                    <a:pt x="2923" y="512"/>
                  </a:lnTo>
                  <a:lnTo>
                    <a:pt x="2461" y="1072"/>
                  </a:lnTo>
                  <a:lnTo>
                    <a:pt x="2071" y="1633"/>
                  </a:lnTo>
                  <a:lnTo>
                    <a:pt x="1706" y="2217"/>
                  </a:lnTo>
                  <a:lnTo>
                    <a:pt x="1413" y="2802"/>
                  </a:lnTo>
                  <a:lnTo>
                    <a:pt x="1121" y="3362"/>
                  </a:lnTo>
                  <a:lnTo>
                    <a:pt x="902" y="3922"/>
                  </a:lnTo>
                  <a:lnTo>
                    <a:pt x="707" y="4482"/>
                  </a:lnTo>
                  <a:lnTo>
                    <a:pt x="536" y="4994"/>
                  </a:lnTo>
                  <a:lnTo>
                    <a:pt x="390" y="5505"/>
                  </a:lnTo>
                  <a:lnTo>
                    <a:pt x="269" y="5968"/>
                  </a:lnTo>
                  <a:lnTo>
                    <a:pt x="171" y="6406"/>
                  </a:lnTo>
                  <a:lnTo>
                    <a:pt x="49" y="7112"/>
                  </a:lnTo>
                  <a:lnTo>
                    <a:pt x="1" y="762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pattFill prst="pct5">
          <a:fgClr>
            <a:srgbClr val="92D050"/>
          </a:fgClr>
          <a:bgClr>
            <a:schemeClr val="bg1"/>
          </a:bgClr>
        </a:pattFill>
        <a:effectLst/>
      </p:bgPr>
    </p:bg>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A5091F1-41DF-7011-2A97-5B09F49544E6}"/>
              </a:ext>
            </a:extLst>
          </p:cNvPr>
          <p:cNvSpPr>
            <a:spLocks noGrp="1"/>
          </p:cNvSpPr>
          <p:nvPr>
            <p:ph type="subTitle" idx="1"/>
          </p:nvPr>
        </p:nvSpPr>
        <p:spPr>
          <a:xfrm>
            <a:off x="2022225" y="2853323"/>
            <a:ext cx="5591400" cy="784800"/>
          </a:xfrm>
        </p:spPr>
        <p:txBody>
          <a:bodyPr/>
          <a:lstStyle/>
          <a:p>
            <a:r>
              <a:rPr lang="en-US" i="1" dirty="0"/>
              <a:t>Applied Inference</a:t>
            </a:r>
          </a:p>
        </p:txBody>
      </p:sp>
      <p:sp>
        <p:nvSpPr>
          <p:cNvPr id="3" name="Title 2">
            <a:extLst>
              <a:ext uri="{FF2B5EF4-FFF2-40B4-BE49-F238E27FC236}">
                <a16:creationId xmlns:a16="http://schemas.microsoft.com/office/drawing/2014/main" id="{4B3B0DD3-B22E-BB8D-E2C1-2347A6EC2D6D}"/>
              </a:ext>
            </a:extLst>
          </p:cNvPr>
          <p:cNvSpPr>
            <a:spLocks noGrp="1"/>
          </p:cNvSpPr>
          <p:nvPr>
            <p:ph type="ctrTitle"/>
          </p:nvPr>
        </p:nvSpPr>
        <p:spPr>
          <a:xfrm>
            <a:off x="2022225" y="1693523"/>
            <a:ext cx="3934438" cy="1159800"/>
          </a:xfrm>
        </p:spPr>
        <p:txBody>
          <a:bodyPr/>
          <a:lstStyle/>
          <a:p>
            <a:r>
              <a:rPr lang="en-US" dirty="0"/>
              <a:t>Program Evaluation</a:t>
            </a:r>
          </a:p>
        </p:txBody>
      </p:sp>
      <p:sp>
        <p:nvSpPr>
          <p:cNvPr id="4" name="Slide Number Placeholder 3">
            <a:extLst>
              <a:ext uri="{FF2B5EF4-FFF2-40B4-BE49-F238E27FC236}">
                <a16:creationId xmlns:a16="http://schemas.microsoft.com/office/drawing/2014/main" id="{843C17E2-FF95-AE86-0B18-64F65AA2816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grpSp>
        <p:nvGrpSpPr>
          <p:cNvPr id="6" name="Google Shape;984;p48">
            <a:extLst>
              <a:ext uri="{FF2B5EF4-FFF2-40B4-BE49-F238E27FC236}">
                <a16:creationId xmlns:a16="http://schemas.microsoft.com/office/drawing/2014/main" id="{5A8C1B09-FA34-C08C-626C-24BDB29A482A}"/>
              </a:ext>
            </a:extLst>
          </p:cNvPr>
          <p:cNvGrpSpPr/>
          <p:nvPr/>
        </p:nvGrpSpPr>
        <p:grpSpPr>
          <a:xfrm>
            <a:off x="1815886" y="1420585"/>
            <a:ext cx="7328114" cy="3105419"/>
            <a:chOff x="4604550" y="3714775"/>
            <a:chExt cx="439625" cy="319075"/>
          </a:xfrm>
        </p:grpSpPr>
        <p:sp>
          <p:nvSpPr>
            <p:cNvPr id="7" name="Google Shape;985;p48">
              <a:extLst>
                <a:ext uri="{FF2B5EF4-FFF2-40B4-BE49-F238E27FC236}">
                  <a16:creationId xmlns:a16="http://schemas.microsoft.com/office/drawing/2014/main" id="{3F7A50D5-E664-D123-87C2-CB8F61FF0AAE}"/>
                </a:ext>
              </a:extLst>
            </p:cNvPr>
            <p:cNvSpPr/>
            <p:nvPr/>
          </p:nvSpPr>
          <p:spPr>
            <a:xfrm>
              <a:off x="4604550" y="3714775"/>
              <a:ext cx="439625" cy="319075"/>
            </a:xfrm>
            <a:custGeom>
              <a:avLst/>
              <a:gdLst/>
              <a:ahLst/>
              <a:cxnLst/>
              <a:rect l="l" t="t" r="r" b="b"/>
              <a:pathLst>
                <a:path w="17585" h="12763" fill="none" extrusionOk="0">
                  <a:moveTo>
                    <a:pt x="1" y="1"/>
                  </a:moveTo>
                  <a:lnTo>
                    <a:pt x="1" y="12276"/>
                  </a:lnTo>
                  <a:lnTo>
                    <a:pt x="1" y="12276"/>
                  </a:lnTo>
                  <a:lnTo>
                    <a:pt x="1" y="12373"/>
                  </a:lnTo>
                  <a:lnTo>
                    <a:pt x="25" y="12471"/>
                  </a:lnTo>
                  <a:lnTo>
                    <a:pt x="74" y="12544"/>
                  </a:lnTo>
                  <a:lnTo>
                    <a:pt x="122" y="12617"/>
                  </a:lnTo>
                  <a:lnTo>
                    <a:pt x="196" y="12690"/>
                  </a:lnTo>
                  <a:lnTo>
                    <a:pt x="293" y="12714"/>
                  </a:lnTo>
                  <a:lnTo>
                    <a:pt x="366" y="12763"/>
                  </a:lnTo>
                  <a:lnTo>
                    <a:pt x="488" y="12763"/>
                  </a:lnTo>
                  <a:lnTo>
                    <a:pt x="17585" y="12763"/>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86;p48">
              <a:extLst>
                <a:ext uri="{FF2B5EF4-FFF2-40B4-BE49-F238E27FC236}">
                  <a16:creationId xmlns:a16="http://schemas.microsoft.com/office/drawing/2014/main" id="{E0CD4D22-1CF1-4022-6D54-E31FB71DCA64}"/>
                </a:ext>
              </a:extLst>
            </p:cNvPr>
            <p:cNvSpPr/>
            <p:nvPr/>
          </p:nvSpPr>
          <p:spPr>
            <a:xfrm>
              <a:off x="4647175" y="3761675"/>
              <a:ext cx="354400" cy="213725"/>
            </a:xfrm>
            <a:custGeom>
              <a:avLst/>
              <a:gdLst/>
              <a:ahLst/>
              <a:cxnLst/>
              <a:rect l="l" t="t" r="r" b="b"/>
              <a:pathLst>
                <a:path w="14176" h="8549" fill="none" extrusionOk="0">
                  <a:moveTo>
                    <a:pt x="1" y="8549"/>
                  </a:moveTo>
                  <a:lnTo>
                    <a:pt x="3654" y="4408"/>
                  </a:lnTo>
                  <a:lnTo>
                    <a:pt x="5821" y="5699"/>
                  </a:lnTo>
                  <a:lnTo>
                    <a:pt x="9085" y="1924"/>
                  </a:lnTo>
                  <a:lnTo>
                    <a:pt x="9085" y="1924"/>
                  </a:lnTo>
                  <a:lnTo>
                    <a:pt x="9085" y="1924"/>
                  </a:lnTo>
                  <a:lnTo>
                    <a:pt x="9085" y="1924"/>
                  </a:lnTo>
                  <a:lnTo>
                    <a:pt x="9061" y="1924"/>
                  </a:lnTo>
                  <a:lnTo>
                    <a:pt x="9085" y="1924"/>
                  </a:lnTo>
                  <a:lnTo>
                    <a:pt x="9085" y="1924"/>
                  </a:lnTo>
                  <a:lnTo>
                    <a:pt x="9085" y="1924"/>
                  </a:lnTo>
                  <a:lnTo>
                    <a:pt x="9085" y="1924"/>
                  </a:lnTo>
                  <a:lnTo>
                    <a:pt x="9061" y="1924"/>
                  </a:lnTo>
                  <a:lnTo>
                    <a:pt x="9085" y="1924"/>
                  </a:lnTo>
                  <a:lnTo>
                    <a:pt x="10571" y="3337"/>
                  </a:lnTo>
                  <a:lnTo>
                    <a:pt x="14175"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66056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pattFill prst="pct5">
          <a:fgClr>
            <a:srgbClr val="92D050"/>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5A087-60D4-CCE6-B569-C15EBECE6786}"/>
              </a:ext>
            </a:extLst>
          </p:cNvPr>
          <p:cNvSpPr>
            <a:spLocks noGrp="1"/>
          </p:cNvSpPr>
          <p:nvPr>
            <p:ph type="title"/>
          </p:nvPr>
        </p:nvSpPr>
        <p:spPr/>
        <p:txBody>
          <a:bodyPr/>
          <a:lstStyle/>
          <a:p>
            <a:r>
              <a:rPr lang="en-US" dirty="0"/>
              <a:t>Mixed Methods Evaluation</a:t>
            </a:r>
          </a:p>
        </p:txBody>
      </p:sp>
      <p:sp>
        <p:nvSpPr>
          <p:cNvPr id="3" name="Slide Number Placeholder 2">
            <a:extLst>
              <a:ext uri="{FF2B5EF4-FFF2-40B4-BE49-F238E27FC236}">
                <a16:creationId xmlns:a16="http://schemas.microsoft.com/office/drawing/2014/main" id="{4A74F116-CA5D-A7FE-0293-6DEFE881982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graphicFrame>
        <p:nvGraphicFramePr>
          <p:cNvPr id="4" name="Diagram 3">
            <a:extLst>
              <a:ext uri="{FF2B5EF4-FFF2-40B4-BE49-F238E27FC236}">
                <a16:creationId xmlns:a16="http://schemas.microsoft.com/office/drawing/2014/main" id="{5DB780F8-7E39-BF6E-41CE-8F430C6FA14F}"/>
              </a:ext>
            </a:extLst>
          </p:cNvPr>
          <p:cNvGraphicFramePr/>
          <p:nvPr>
            <p:extLst>
              <p:ext uri="{D42A27DB-BD31-4B8C-83A1-F6EECF244321}">
                <p14:modId xmlns:p14="http://schemas.microsoft.com/office/powerpoint/2010/main" val="4073333922"/>
              </p:ext>
            </p:extLst>
          </p:nvPr>
        </p:nvGraphicFramePr>
        <p:xfrm>
          <a:off x="527253" y="1311509"/>
          <a:ext cx="8203794" cy="3635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95126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4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C2CEDB-CDFE-E2F1-5C96-0BC3A26D26A0}"/>
              </a:ext>
            </a:extLst>
          </p:cNvPr>
          <p:cNvSpPr>
            <a:spLocks noGrp="1"/>
          </p:cNvSpPr>
          <p:nvPr>
            <p:ph type="ctrTitle"/>
          </p:nvPr>
        </p:nvSpPr>
        <p:spPr/>
        <p:txBody>
          <a:bodyPr/>
          <a:lstStyle/>
          <a:p>
            <a:r>
              <a:rPr lang="en-US" dirty="0"/>
              <a:t>Role Play</a:t>
            </a:r>
          </a:p>
        </p:txBody>
      </p:sp>
      <p:sp>
        <p:nvSpPr>
          <p:cNvPr id="4" name="Slide Number Placeholder 3">
            <a:extLst>
              <a:ext uri="{FF2B5EF4-FFF2-40B4-BE49-F238E27FC236}">
                <a16:creationId xmlns:a16="http://schemas.microsoft.com/office/drawing/2014/main" id="{5C9250CB-36AE-DA00-AA20-0AFCE875A07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grpSp>
        <p:nvGrpSpPr>
          <p:cNvPr id="2" name="Google Shape;7433;p144">
            <a:extLst>
              <a:ext uri="{FF2B5EF4-FFF2-40B4-BE49-F238E27FC236}">
                <a16:creationId xmlns:a16="http://schemas.microsoft.com/office/drawing/2014/main" id="{CCE83A50-7487-19F0-B2AB-7C4BB2471CF1}"/>
              </a:ext>
            </a:extLst>
          </p:cNvPr>
          <p:cNvGrpSpPr/>
          <p:nvPr/>
        </p:nvGrpSpPr>
        <p:grpSpPr>
          <a:xfrm>
            <a:off x="6098487" y="2846179"/>
            <a:ext cx="2046575" cy="1922319"/>
            <a:chOff x="580725" y="3617925"/>
            <a:chExt cx="299325" cy="297375"/>
          </a:xfrm>
          <a:noFill/>
        </p:grpSpPr>
        <p:sp>
          <p:nvSpPr>
            <p:cNvPr id="5" name="Google Shape;7434;p144">
              <a:extLst>
                <a:ext uri="{FF2B5EF4-FFF2-40B4-BE49-F238E27FC236}">
                  <a16:creationId xmlns:a16="http://schemas.microsoft.com/office/drawing/2014/main" id="{427F00CA-1BD9-4C14-B0F3-B395BA9D1C0E}"/>
                </a:ext>
              </a:extLst>
            </p:cNvPr>
            <p:cNvSpPr/>
            <p:nvPr/>
          </p:nvSpPr>
          <p:spPr>
            <a:xfrm>
              <a:off x="609075" y="3662050"/>
              <a:ext cx="51225" cy="51200"/>
            </a:xfrm>
            <a:custGeom>
              <a:avLst/>
              <a:gdLst/>
              <a:ahLst/>
              <a:cxnLst/>
              <a:rect l="l" t="t" r="r" b="b"/>
              <a:pathLst>
                <a:path w="2049" h="2048" extrusionOk="0">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i="1">
                <a:effectLst>
                  <a:outerShdw blurRad="38100" dist="38100" dir="2700000" algn="tl">
                    <a:srgbClr val="000000">
                      <a:alpha val="43137"/>
                    </a:srgbClr>
                  </a:outerShdw>
                </a:effectLst>
              </a:endParaRPr>
            </a:p>
          </p:txBody>
        </p:sp>
        <p:sp>
          <p:nvSpPr>
            <p:cNvPr id="6" name="Google Shape;7435;p144">
              <a:extLst>
                <a:ext uri="{FF2B5EF4-FFF2-40B4-BE49-F238E27FC236}">
                  <a16:creationId xmlns:a16="http://schemas.microsoft.com/office/drawing/2014/main" id="{3F015119-009D-5EF8-7971-784B707AD87E}"/>
                </a:ext>
              </a:extLst>
            </p:cNvPr>
            <p:cNvSpPr/>
            <p:nvPr/>
          </p:nvSpPr>
          <p:spPr>
            <a:xfrm>
              <a:off x="668950" y="3617925"/>
              <a:ext cx="122875" cy="104475"/>
            </a:xfrm>
            <a:custGeom>
              <a:avLst/>
              <a:gdLst/>
              <a:ahLst/>
              <a:cxnLst/>
              <a:rect l="l" t="t" r="r" b="b"/>
              <a:pathLst>
                <a:path w="4915" h="4179" extrusionOk="0">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i="1">
                <a:effectLst>
                  <a:outerShdw blurRad="38100" dist="38100" dir="2700000" algn="tl">
                    <a:srgbClr val="000000">
                      <a:alpha val="43137"/>
                    </a:srgbClr>
                  </a:outerShdw>
                </a:effectLst>
              </a:endParaRPr>
            </a:p>
          </p:txBody>
        </p:sp>
        <p:sp>
          <p:nvSpPr>
            <p:cNvPr id="7" name="Google Shape;7436;p144">
              <a:extLst>
                <a:ext uri="{FF2B5EF4-FFF2-40B4-BE49-F238E27FC236}">
                  <a16:creationId xmlns:a16="http://schemas.microsoft.com/office/drawing/2014/main" id="{E040C474-0664-6A00-16E0-914EDE0862F6}"/>
                </a:ext>
              </a:extLst>
            </p:cNvPr>
            <p:cNvSpPr/>
            <p:nvPr/>
          </p:nvSpPr>
          <p:spPr>
            <a:xfrm>
              <a:off x="580725" y="3721900"/>
              <a:ext cx="141800" cy="192025"/>
            </a:xfrm>
            <a:custGeom>
              <a:avLst/>
              <a:gdLst/>
              <a:ahLst/>
              <a:cxnLst/>
              <a:rect l="l" t="t" r="r" b="b"/>
              <a:pathLst>
                <a:path w="5672" h="7681" extrusionOk="0">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i="1">
                <a:effectLst>
                  <a:outerShdw blurRad="38100" dist="38100" dir="2700000" algn="tl">
                    <a:srgbClr val="000000">
                      <a:alpha val="43137"/>
                    </a:srgbClr>
                  </a:outerShdw>
                </a:effectLst>
              </a:endParaRPr>
            </a:p>
          </p:txBody>
        </p:sp>
        <p:sp>
          <p:nvSpPr>
            <p:cNvPr id="8" name="Google Shape;7437;p144">
              <a:extLst>
                <a:ext uri="{FF2B5EF4-FFF2-40B4-BE49-F238E27FC236}">
                  <a16:creationId xmlns:a16="http://schemas.microsoft.com/office/drawing/2014/main" id="{22F12F4F-79FB-A3E1-B7AF-D21EF771E1DD}"/>
                </a:ext>
              </a:extLst>
            </p:cNvPr>
            <p:cNvSpPr/>
            <p:nvPr/>
          </p:nvSpPr>
          <p:spPr>
            <a:xfrm>
              <a:off x="800475" y="3662050"/>
              <a:ext cx="51225" cy="51200"/>
            </a:xfrm>
            <a:custGeom>
              <a:avLst/>
              <a:gdLst/>
              <a:ahLst/>
              <a:cxnLst/>
              <a:rect l="l" t="t" r="r" b="b"/>
              <a:pathLst>
                <a:path w="2049" h="2048" extrusionOk="0">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i="1">
                <a:effectLst>
                  <a:outerShdw blurRad="38100" dist="38100" dir="2700000" algn="tl">
                    <a:srgbClr val="000000">
                      <a:alpha val="43137"/>
                    </a:srgbClr>
                  </a:outerShdw>
                </a:effectLst>
              </a:endParaRPr>
            </a:p>
          </p:txBody>
        </p:sp>
        <p:sp>
          <p:nvSpPr>
            <p:cNvPr id="9" name="Google Shape;7438;p144">
              <a:extLst>
                <a:ext uri="{FF2B5EF4-FFF2-40B4-BE49-F238E27FC236}">
                  <a16:creationId xmlns:a16="http://schemas.microsoft.com/office/drawing/2014/main" id="{53F1F629-721A-3AA9-5496-594603BEFD22}"/>
                </a:ext>
              </a:extLst>
            </p:cNvPr>
            <p:cNvSpPr/>
            <p:nvPr/>
          </p:nvSpPr>
          <p:spPr>
            <a:xfrm>
              <a:off x="738250" y="3722700"/>
              <a:ext cx="141800" cy="192600"/>
            </a:xfrm>
            <a:custGeom>
              <a:avLst/>
              <a:gdLst/>
              <a:ahLst/>
              <a:cxnLst/>
              <a:rect l="l" t="t" r="r" b="b"/>
              <a:pathLst>
                <a:path w="5672" h="7704" extrusionOk="0">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grpFill/>
            <a:ln>
              <a:solidFill>
                <a:schemeClr val="tx1"/>
              </a:solidFill>
            </a:ln>
          </p:spPr>
          <p:txBody>
            <a:bodyPr spcFirstLastPara="1" wrap="square" lIns="91425" tIns="91425" rIns="91425" bIns="91425" anchor="ctr" anchorCtr="0">
              <a:noAutofit/>
            </a:bodyPr>
            <a:lstStyle/>
            <a:p>
              <a:pPr marL="0" lvl="0" indent="0" algn="l" rtl="0">
                <a:spcBef>
                  <a:spcPts val="0"/>
                </a:spcBef>
                <a:spcAft>
                  <a:spcPts val="0"/>
                </a:spcAft>
                <a:buNone/>
              </a:pPr>
              <a:endParaRPr i="1">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48337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321"/>
        <p:cNvGrpSpPr/>
        <p:nvPr/>
      </p:nvGrpSpPr>
      <p:grpSpPr>
        <a:xfrm>
          <a:off x="0" y="0"/>
          <a:ext cx="0" cy="0"/>
          <a:chOff x="0" y="0"/>
          <a:chExt cx="0" cy="0"/>
        </a:xfrm>
      </p:grpSpPr>
      <p:sp>
        <p:nvSpPr>
          <p:cNvPr id="322" name="Google Shape;322;p30"/>
          <p:cNvSpPr txBox="1">
            <a:spLocks noGrp="1"/>
          </p:cNvSpPr>
          <p:nvPr>
            <p:ph type="subTitle" idx="4294967295"/>
          </p:nvPr>
        </p:nvSpPr>
        <p:spPr>
          <a:xfrm>
            <a:off x="2378769" y="2382351"/>
            <a:ext cx="5021400"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i="1" dirty="0">
                <a:latin typeface="Lora"/>
                <a:ea typeface="Lora"/>
                <a:cs typeface="Lora"/>
                <a:sym typeface="Lora"/>
              </a:rPr>
              <a:t>Any </a:t>
            </a:r>
            <a:r>
              <a:rPr lang="en" sz="3600" b="1" i="1" dirty="0">
                <a:highlight>
                  <a:schemeClr val="accent1"/>
                </a:highlight>
                <a:latin typeface="Lora"/>
                <a:ea typeface="Lora"/>
                <a:cs typeface="Lora"/>
                <a:sym typeface="Lora"/>
              </a:rPr>
              <a:t>questions</a:t>
            </a:r>
            <a:r>
              <a:rPr lang="en" sz="3600" b="1" i="1" dirty="0">
                <a:latin typeface="Lora"/>
                <a:ea typeface="Lora"/>
                <a:cs typeface="Lora"/>
                <a:sym typeface="Lora"/>
              </a:rPr>
              <a:t> ?</a:t>
            </a:r>
            <a:endParaRPr sz="3600" b="1" i="1" dirty="0">
              <a:latin typeface="Lora"/>
              <a:ea typeface="Lora"/>
              <a:cs typeface="Lora"/>
              <a:sym typeface="Lora"/>
            </a:endParaRPr>
          </a:p>
          <a:p>
            <a:pPr marL="0" lvl="0" indent="0" algn="l" rtl="0">
              <a:spcBef>
                <a:spcPts val="600"/>
              </a:spcBef>
              <a:spcAft>
                <a:spcPts val="0"/>
              </a:spcAft>
              <a:buNone/>
            </a:pPr>
            <a:endParaRPr sz="1800" dirty="0">
              <a:solidFill>
                <a:schemeClr val="dk1"/>
              </a:solidFill>
            </a:endParaRPr>
          </a:p>
        </p:txBody>
      </p:sp>
      <p:cxnSp>
        <p:nvCxnSpPr>
          <p:cNvPr id="323" name="Google Shape;323;p30"/>
          <p:cNvCxnSpPr/>
          <p:nvPr/>
        </p:nvCxnSpPr>
        <p:spPr>
          <a:xfrm>
            <a:off x="6450" y="1428750"/>
            <a:ext cx="2397300" cy="0"/>
          </a:xfrm>
          <a:prstGeom prst="straightConnector1">
            <a:avLst/>
          </a:prstGeom>
          <a:noFill/>
          <a:ln w="9525" cap="flat" cmpd="sng">
            <a:solidFill>
              <a:srgbClr val="CCCCCC"/>
            </a:solidFill>
            <a:prstDash val="solid"/>
            <a:round/>
            <a:headEnd type="none" w="med" len="med"/>
            <a:tailEnd type="none" w="med" len="med"/>
          </a:ln>
        </p:spPr>
      </p:cxnSp>
      <p:sp>
        <p:nvSpPr>
          <p:cNvPr id="324" name="Google Shape;324;p30"/>
          <p:cNvSpPr txBox="1">
            <a:spLocks noGrp="1"/>
          </p:cNvSpPr>
          <p:nvPr>
            <p:ph type="ctrTitle" idx="4294967295"/>
          </p:nvPr>
        </p:nvSpPr>
        <p:spPr>
          <a:xfrm>
            <a:off x="2371625" y="816550"/>
            <a:ext cx="49080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a:t>Thanks!</a:t>
            </a:r>
            <a:endParaRPr sz="6000"/>
          </a:p>
        </p:txBody>
      </p:sp>
      <p:cxnSp>
        <p:nvCxnSpPr>
          <p:cNvPr id="325" name="Google Shape;325;p30"/>
          <p:cNvCxnSpPr/>
          <p:nvPr/>
        </p:nvCxnSpPr>
        <p:spPr>
          <a:xfrm>
            <a:off x="5589800" y="1428750"/>
            <a:ext cx="3554100" cy="0"/>
          </a:xfrm>
          <a:prstGeom prst="straightConnector1">
            <a:avLst/>
          </a:prstGeom>
          <a:noFill/>
          <a:ln w="9525" cap="flat" cmpd="sng">
            <a:solidFill>
              <a:srgbClr val="CCCCCC"/>
            </a:solidFill>
            <a:prstDash val="solid"/>
            <a:round/>
            <a:headEnd type="none" w="med" len="med"/>
            <a:tailEnd type="none" w="med" len="med"/>
          </a:ln>
        </p:spPr>
      </p:cxnSp>
      <p:sp>
        <p:nvSpPr>
          <p:cNvPr id="326" name="Google Shape;326;p30"/>
          <p:cNvSpPr/>
          <p:nvPr/>
        </p:nvSpPr>
        <p:spPr>
          <a:xfrm>
            <a:off x="831925" y="859175"/>
            <a:ext cx="1139100" cy="1139100"/>
          </a:xfrm>
          <a:prstGeom prst="ellipse">
            <a:avLst/>
          </a:prstGeom>
          <a:solidFill>
            <a:srgbClr val="FFC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7" name="Google Shape;327;p30"/>
          <p:cNvGrpSpPr/>
          <p:nvPr/>
        </p:nvGrpSpPr>
        <p:grpSpPr>
          <a:xfrm>
            <a:off x="1148888" y="1190759"/>
            <a:ext cx="505722" cy="475767"/>
            <a:chOff x="5972700" y="2330200"/>
            <a:chExt cx="411625" cy="387275"/>
          </a:xfrm>
        </p:grpSpPr>
        <p:sp>
          <p:nvSpPr>
            <p:cNvPr id="328" name="Google Shape;328;p30"/>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0"/>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0" name="Google Shape;330;p30"/>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33</a:t>
            </a:fld>
            <a:endParaRPr/>
          </a:p>
        </p:txBody>
      </p:sp>
      <p:sp>
        <p:nvSpPr>
          <p:cNvPr id="2" name="Google Shape;71;p12">
            <a:extLst>
              <a:ext uri="{FF2B5EF4-FFF2-40B4-BE49-F238E27FC236}">
                <a16:creationId xmlns:a16="http://schemas.microsoft.com/office/drawing/2014/main" id="{1674F55D-BD27-CD18-AC3E-D930B1F6C2F4}"/>
              </a:ext>
            </a:extLst>
          </p:cNvPr>
          <p:cNvSpPr txBox="1">
            <a:spLocks/>
          </p:cNvSpPr>
          <p:nvPr/>
        </p:nvSpPr>
        <p:spPr>
          <a:xfrm>
            <a:off x="273193" y="3888431"/>
            <a:ext cx="2952751" cy="87703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2pPr>
            <a:lvl3pPr marR="0" lvl="2"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3pPr>
            <a:lvl4pPr marR="0" lvl="3"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4pPr>
            <a:lvl5pPr marR="0" lvl="4"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5pPr>
            <a:lvl6pPr marR="0" lvl="5"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6pPr>
            <a:lvl7pPr marR="0" lvl="6"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7pPr>
            <a:lvl8pPr marR="0" lvl="7"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8pPr>
            <a:lvl9pPr marR="0" lvl="8"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9pPr>
          </a:lstStyle>
          <a:p>
            <a:r>
              <a:rPr lang="en-US" sz="1200" b="0" dirty="0"/>
              <a:t>Andrea Altheimer, </a:t>
            </a:r>
          </a:p>
          <a:p>
            <a:r>
              <a:rPr lang="en-US" sz="1200" b="0" dirty="0"/>
              <a:t>Director of Re-Entry Program</a:t>
            </a:r>
          </a:p>
          <a:p>
            <a:r>
              <a:rPr lang="en-US" sz="1200" b="0" dirty="0"/>
              <a:t>Community Passageways</a:t>
            </a:r>
          </a:p>
          <a:p>
            <a:r>
              <a:rPr lang="en-US" sz="1200" b="0" dirty="0"/>
              <a:t>Andrea@communitypassageways.org</a:t>
            </a:r>
          </a:p>
        </p:txBody>
      </p:sp>
      <p:sp>
        <p:nvSpPr>
          <p:cNvPr id="3" name="Google Shape;71;p12">
            <a:extLst>
              <a:ext uri="{FF2B5EF4-FFF2-40B4-BE49-F238E27FC236}">
                <a16:creationId xmlns:a16="http://schemas.microsoft.com/office/drawing/2014/main" id="{88ED4EB8-CDCB-B911-3F98-81F5A5143694}"/>
              </a:ext>
            </a:extLst>
          </p:cNvPr>
          <p:cNvSpPr txBox="1">
            <a:spLocks/>
          </p:cNvSpPr>
          <p:nvPr/>
        </p:nvSpPr>
        <p:spPr>
          <a:xfrm>
            <a:off x="3361675" y="3888431"/>
            <a:ext cx="2754481" cy="87703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2pPr>
            <a:lvl3pPr marR="0" lvl="2"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3pPr>
            <a:lvl4pPr marR="0" lvl="3"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4pPr>
            <a:lvl5pPr marR="0" lvl="4"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5pPr>
            <a:lvl6pPr marR="0" lvl="5"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6pPr>
            <a:lvl7pPr marR="0" lvl="6"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7pPr>
            <a:lvl8pPr marR="0" lvl="7"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8pPr>
            <a:lvl9pPr marR="0" lvl="8"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9pPr>
          </a:lstStyle>
          <a:p>
            <a:r>
              <a:rPr lang="en-US" sz="1200" b="0" dirty="0"/>
              <a:t>Mike Schwartz, </a:t>
            </a:r>
          </a:p>
          <a:p>
            <a:r>
              <a:rPr lang="en-US" sz="1200" b="0" dirty="0"/>
              <a:t>Director of Economic Advancement</a:t>
            </a:r>
          </a:p>
          <a:p>
            <a:r>
              <a:rPr lang="en-US" sz="1200" b="0" dirty="0"/>
              <a:t>YWCA Seattle I King I Snohomish</a:t>
            </a:r>
          </a:p>
          <a:p>
            <a:r>
              <a:rPr lang="en-US" sz="1200" b="0" dirty="0"/>
              <a:t>schwartz@ywcaworks.org</a:t>
            </a:r>
          </a:p>
        </p:txBody>
      </p:sp>
      <p:sp>
        <p:nvSpPr>
          <p:cNvPr id="4" name="Google Shape;71;p12">
            <a:extLst>
              <a:ext uri="{FF2B5EF4-FFF2-40B4-BE49-F238E27FC236}">
                <a16:creationId xmlns:a16="http://schemas.microsoft.com/office/drawing/2014/main" id="{171E0CED-A60B-EEC7-B1B0-E2FF2F9C5115}"/>
              </a:ext>
            </a:extLst>
          </p:cNvPr>
          <p:cNvSpPr txBox="1">
            <a:spLocks/>
          </p:cNvSpPr>
          <p:nvPr/>
        </p:nvSpPr>
        <p:spPr>
          <a:xfrm>
            <a:off x="6298862" y="3872813"/>
            <a:ext cx="2571945" cy="87703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1pPr>
            <a:lvl2pPr marR="0" lvl="1"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2pPr>
            <a:lvl3pPr marR="0" lvl="2"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3pPr>
            <a:lvl4pPr marR="0" lvl="3"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4pPr>
            <a:lvl5pPr marR="0" lvl="4"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5pPr>
            <a:lvl6pPr marR="0" lvl="5"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6pPr>
            <a:lvl7pPr marR="0" lvl="6"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7pPr>
            <a:lvl8pPr marR="0" lvl="7"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8pPr>
            <a:lvl9pPr marR="0" lvl="8" algn="l" rtl="0">
              <a:lnSpc>
                <a:spcPct val="100000"/>
              </a:lnSpc>
              <a:spcBef>
                <a:spcPts val="0"/>
              </a:spcBef>
              <a:spcAft>
                <a:spcPts val="0"/>
              </a:spcAft>
              <a:buClr>
                <a:schemeClr val="dk1"/>
              </a:buClr>
              <a:buSzPts val="3600"/>
              <a:buFont typeface="Lora"/>
              <a:buNone/>
              <a:defRPr sz="3600" b="1" i="0" u="none" strike="noStrike" cap="none">
                <a:solidFill>
                  <a:schemeClr val="dk1"/>
                </a:solidFill>
                <a:latin typeface="Lora"/>
                <a:ea typeface="Lora"/>
                <a:cs typeface="Lora"/>
                <a:sym typeface="Lora"/>
              </a:defRPr>
            </a:lvl9pPr>
          </a:lstStyle>
          <a:p>
            <a:r>
              <a:rPr lang="en-US" sz="1200" b="0" dirty="0"/>
              <a:t>Gyanendra Subba, </a:t>
            </a:r>
          </a:p>
          <a:p>
            <a:r>
              <a:rPr lang="en-US" sz="1200" b="0" dirty="0"/>
              <a:t>Project Manager</a:t>
            </a:r>
          </a:p>
          <a:p>
            <a:r>
              <a:rPr lang="en-US" sz="1200" b="0" dirty="0"/>
              <a:t>Workforce Development Council</a:t>
            </a:r>
          </a:p>
          <a:p>
            <a:r>
              <a:rPr lang="en-US" sz="1200" b="0" dirty="0"/>
              <a:t>gsubba@seakingwdc.org</a:t>
            </a:r>
          </a:p>
        </p:txBody>
      </p:sp>
    </p:spTree>
    <p:extLst>
      <p:ext uri="{BB962C8B-B14F-4D97-AF65-F5344CB8AC3E}">
        <p14:creationId xmlns:p14="http://schemas.microsoft.com/office/powerpoint/2010/main" val="3604743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highlight>
                  <a:schemeClr val="accent1"/>
                </a:highlight>
              </a:rPr>
              <a:t>What is GBI ?</a:t>
            </a:r>
            <a:endParaRPr dirty="0">
              <a:highlight>
                <a:schemeClr val="accent1"/>
              </a:highlight>
            </a:endParaRPr>
          </a:p>
        </p:txBody>
      </p:sp>
      <p:sp>
        <p:nvSpPr>
          <p:cNvPr id="125" name="Google Shape;125;p17"/>
          <p:cNvSpPr txBox="1">
            <a:spLocks noGrp="1"/>
          </p:cNvSpPr>
          <p:nvPr>
            <p:ph type="body" idx="1"/>
          </p:nvPr>
        </p:nvSpPr>
        <p:spPr>
          <a:xfrm>
            <a:off x="1047306" y="1528512"/>
            <a:ext cx="7743496" cy="3418139"/>
          </a:xfrm>
          <a:prstGeom prst="rect">
            <a:avLst/>
          </a:prstGeom>
        </p:spPr>
        <p:txBody>
          <a:bodyPr spcFirstLastPara="1" wrap="square" lIns="91425" tIns="91425" rIns="91425" bIns="91425" anchor="t" anchorCtr="0">
            <a:noAutofit/>
          </a:bodyPr>
          <a:lstStyle/>
          <a:p>
            <a:pPr marL="457200" lvl="0" indent="-381000" algn="just" rtl="0">
              <a:spcAft>
                <a:spcPts val="600"/>
              </a:spcAft>
              <a:buClr>
                <a:schemeClr val="accent1"/>
              </a:buClr>
              <a:buSzPts val="2400"/>
              <a:buChar char="◉"/>
            </a:pPr>
            <a:r>
              <a:rPr lang="en" sz="1800" dirty="0">
                <a:latin typeface="Quattrocento Sans" panose="020B0502050000020003" pitchFamily="34" charset="0"/>
                <a:ea typeface="Cambria" panose="02040503050406030204" pitchFamily="18" charset="0"/>
              </a:rPr>
              <a:t>A type of ongoing cash assistance program that provides periodcic payments at regular intervals to eligible individuals</a:t>
            </a:r>
            <a:endParaRPr sz="1800" dirty="0">
              <a:latin typeface="Quattrocento Sans" panose="020B0502050000020003" pitchFamily="34" charset="0"/>
              <a:ea typeface="Cambria" panose="02040503050406030204" pitchFamily="18" charset="0"/>
            </a:endParaRPr>
          </a:p>
          <a:p>
            <a:pPr marL="457200" lvl="0" indent="-381000" algn="just" rtl="0">
              <a:spcAft>
                <a:spcPts val="600"/>
              </a:spcAft>
              <a:buClr>
                <a:schemeClr val="accent1"/>
              </a:buClr>
              <a:buSzPts val="2400"/>
              <a:buChar char="◉"/>
            </a:pPr>
            <a:r>
              <a:rPr lang="en" sz="1800" dirty="0">
                <a:latin typeface="Quattrocento Sans" panose="020B0502050000020003" pitchFamily="34" charset="0"/>
                <a:ea typeface="Cambria" panose="02040503050406030204" pitchFamily="18" charset="0"/>
              </a:rPr>
              <a:t>It is different from one-time payments like COVID-19 stimulus checks</a:t>
            </a:r>
            <a:endParaRPr sz="1800" dirty="0">
              <a:latin typeface="Quattrocento Sans" panose="020B0502050000020003" pitchFamily="34" charset="0"/>
              <a:ea typeface="Cambria" panose="02040503050406030204" pitchFamily="18" charset="0"/>
            </a:endParaRPr>
          </a:p>
          <a:p>
            <a:pPr marL="457200" lvl="0" indent="-381000" algn="just" rtl="0">
              <a:spcAft>
                <a:spcPts val="600"/>
              </a:spcAft>
              <a:buClr>
                <a:schemeClr val="accent1"/>
              </a:buClr>
              <a:buSzPts val="2400"/>
              <a:buChar char="◉"/>
            </a:pPr>
            <a:r>
              <a:rPr lang="en" sz="1800" dirty="0">
                <a:latin typeface="Quattrocento Sans" panose="020B0502050000020003" pitchFamily="34" charset="0"/>
                <a:ea typeface="Cambria" panose="02040503050406030204" pitchFamily="18" charset="0"/>
              </a:rPr>
              <a:t>Eligibility is often based on income but could be based on other factors</a:t>
            </a:r>
          </a:p>
          <a:p>
            <a:pPr marL="457200" lvl="0" indent="-381000" algn="just" rtl="0">
              <a:spcAft>
                <a:spcPts val="600"/>
              </a:spcAft>
              <a:buClr>
                <a:schemeClr val="accent1"/>
              </a:buClr>
              <a:buSzPts val="2400"/>
              <a:buChar char="◉"/>
            </a:pPr>
            <a:r>
              <a:rPr lang="en" sz="1800" dirty="0">
                <a:latin typeface="Quattrocento Sans" panose="020B0502050000020003" pitchFamily="34" charset="0"/>
                <a:ea typeface="Cambria" panose="02040503050406030204" pitchFamily="18" charset="0"/>
              </a:rPr>
              <a:t>Payments are based to eligible individuals unconditionally with no restrictions on how the money is used</a:t>
            </a:r>
          </a:p>
          <a:p>
            <a:pPr marL="457200" lvl="0" indent="-381000" algn="just" rtl="0">
              <a:spcAft>
                <a:spcPts val="600"/>
              </a:spcAft>
              <a:buClr>
                <a:schemeClr val="accent1"/>
              </a:buClr>
              <a:buSzPts val="2400"/>
              <a:buChar char="◉"/>
            </a:pPr>
            <a:r>
              <a:rPr lang="en" sz="1800" dirty="0">
                <a:latin typeface="Quattrocento Sans" panose="020B0502050000020003" pitchFamily="34" charset="0"/>
                <a:ea typeface="Cambria" panose="02040503050406030204" pitchFamily="18" charset="0"/>
              </a:rPr>
              <a:t>For this pilot program, GBI is combined with career development assistance and financial education and coaching.</a:t>
            </a:r>
          </a:p>
          <a:p>
            <a:pPr marL="457200" lvl="0" indent="-381000" algn="l" rtl="0">
              <a:spcAft>
                <a:spcPts val="600"/>
              </a:spcAft>
              <a:buClr>
                <a:schemeClr val="accent1"/>
              </a:buClr>
              <a:buSzPts val="2400"/>
              <a:buChar char="◉"/>
            </a:pPr>
            <a:endParaRPr sz="1600" i="1" dirty="0">
              <a:latin typeface="Cambria" panose="02040503050406030204" pitchFamily="18" charset="0"/>
              <a:ea typeface="Cambria" panose="02040503050406030204" pitchFamily="18" charset="0"/>
            </a:endParaRPr>
          </a:p>
          <a:p>
            <a:pPr marL="0" lvl="0" indent="0" algn="l" rtl="0">
              <a:spcAft>
                <a:spcPts val="600"/>
              </a:spcAft>
              <a:buClr>
                <a:schemeClr val="dk1"/>
              </a:buClr>
              <a:buSzPts val="1100"/>
              <a:buFont typeface="Arial"/>
              <a:buNone/>
            </a:pPr>
            <a:endParaRPr sz="1600" i="1" dirty="0">
              <a:latin typeface="Cambria" panose="02040503050406030204" pitchFamily="18" charset="0"/>
              <a:ea typeface="Cambria" panose="02040503050406030204" pitchFamily="18" charset="0"/>
            </a:endParaRPr>
          </a:p>
          <a:p>
            <a:pPr marL="0" lvl="0" indent="0" algn="l" rtl="0">
              <a:spcAft>
                <a:spcPts val="600"/>
              </a:spcAft>
              <a:buNone/>
            </a:pPr>
            <a:endParaRPr sz="1600" i="1" dirty="0">
              <a:latin typeface="Cambria" panose="02040503050406030204" pitchFamily="18" charset="0"/>
              <a:ea typeface="Cambria" panose="02040503050406030204" pitchFamily="18" charset="0"/>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Tree>
    <p:extLst>
      <p:ext uri="{BB962C8B-B14F-4D97-AF65-F5344CB8AC3E}">
        <p14:creationId xmlns:p14="http://schemas.microsoft.com/office/powerpoint/2010/main" val="144179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9"/>
          <p:cNvSpPr txBox="1">
            <a:spLocks noGrp="1"/>
          </p:cNvSpPr>
          <p:nvPr>
            <p:ph type="body" idx="1"/>
          </p:nvPr>
        </p:nvSpPr>
        <p:spPr>
          <a:xfrm>
            <a:off x="1381250" y="1510054"/>
            <a:ext cx="3425400" cy="1581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highlight>
                  <a:schemeClr val="accent1"/>
                </a:highlight>
              </a:rPr>
              <a:t>GBI</a:t>
            </a:r>
            <a:endParaRPr b="1" dirty="0">
              <a:highlight>
                <a:schemeClr val="accent1"/>
              </a:highlight>
            </a:endParaRPr>
          </a:p>
          <a:p>
            <a:pPr marL="0" lvl="0" indent="0" algn="l" rtl="0">
              <a:spcBef>
                <a:spcPts val="600"/>
              </a:spcBef>
              <a:spcAft>
                <a:spcPts val="0"/>
              </a:spcAft>
              <a:buNone/>
            </a:pPr>
            <a:r>
              <a:rPr lang="en" sz="1600" dirty="0"/>
              <a:t>Provides a basic income to a specific group of people based on eligibility criteria.</a:t>
            </a:r>
            <a:endParaRPr sz="1600" dirty="0"/>
          </a:p>
        </p:txBody>
      </p:sp>
      <p:sp>
        <p:nvSpPr>
          <p:cNvPr id="158" name="Google Shape;158;p19"/>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How does GBI differ from UBI</a:t>
            </a:r>
            <a:endParaRPr dirty="0"/>
          </a:p>
        </p:txBody>
      </p:sp>
      <p:sp>
        <p:nvSpPr>
          <p:cNvPr id="159" name="Google Shape;159;p19"/>
          <p:cNvSpPr txBox="1">
            <a:spLocks noGrp="1"/>
          </p:cNvSpPr>
          <p:nvPr>
            <p:ph type="body" idx="2"/>
          </p:nvPr>
        </p:nvSpPr>
        <p:spPr>
          <a:xfrm>
            <a:off x="5012916" y="1510054"/>
            <a:ext cx="3425400" cy="1581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highlight>
                  <a:schemeClr val="accent1"/>
                </a:highlight>
              </a:rPr>
              <a:t>UBI</a:t>
            </a:r>
            <a:endParaRPr b="1" dirty="0">
              <a:highlight>
                <a:schemeClr val="accent1"/>
              </a:highlight>
            </a:endParaRPr>
          </a:p>
          <a:p>
            <a:pPr marL="0" lvl="0" indent="0" algn="l" rtl="0">
              <a:spcBef>
                <a:spcPts val="600"/>
              </a:spcBef>
              <a:spcAft>
                <a:spcPts val="0"/>
              </a:spcAft>
              <a:buNone/>
            </a:pPr>
            <a:r>
              <a:rPr lang="en" sz="1600" dirty="0"/>
              <a:t>Universal Basic Income provides a basic income to all residents of a particular community, regardless of any eligibility criteria.</a:t>
            </a:r>
            <a:endParaRPr sz="1600" dirty="0"/>
          </a:p>
        </p:txBody>
      </p:sp>
      <p:grpSp>
        <p:nvGrpSpPr>
          <p:cNvPr id="160" name="Google Shape;160;p19"/>
          <p:cNvGrpSpPr/>
          <p:nvPr/>
        </p:nvGrpSpPr>
        <p:grpSpPr>
          <a:xfrm>
            <a:off x="916458" y="1019750"/>
            <a:ext cx="214625" cy="214625"/>
            <a:chOff x="2594050" y="1631825"/>
            <a:chExt cx="439625" cy="439625"/>
          </a:xfrm>
        </p:grpSpPr>
        <p:sp>
          <p:nvSpPr>
            <p:cNvPr id="161" name="Google Shape;161;p19"/>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9"/>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9"/>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9"/>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 name="Google Shape;165;p19"/>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
        <p:nvSpPr>
          <p:cNvPr id="2" name="TextBox 1">
            <a:extLst>
              <a:ext uri="{FF2B5EF4-FFF2-40B4-BE49-F238E27FC236}">
                <a16:creationId xmlns:a16="http://schemas.microsoft.com/office/drawing/2014/main" id="{7900F096-EBB7-3A25-33A3-F8D395F81524}"/>
              </a:ext>
            </a:extLst>
          </p:cNvPr>
          <p:cNvSpPr txBox="1"/>
          <p:nvPr/>
        </p:nvSpPr>
        <p:spPr>
          <a:xfrm>
            <a:off x="1381250" y="3378742"/>
            <a:ext cx="7057066" cy="1215717"/>
          </a:xfrm>
          <a:prstGeom prst="rect">
            <a:avLst/>
          </a:prstGeom>
          <a:noFill/>
        </p:spPr>
        <p:txBody>
          <a:bodyPr wrap="square" rtlCol="0">
            <a:spAutoFit/>
          </a:bodyPr>
          <a:lstStyle/>
          <a:p>
            <a:pPr>
              <a:spcAft>
                <a:spcPts val="600"/>
              </a:spcAft>
            </a:pPr>
            <a:r>
              <a:rPr lang="en-US" sz="2000" b="1" dirty="0">
                <a:highlight>
                  <a:schemeClr val="accent1"/>
                </a:highlight>
                <a:latin typeface="Quattrocento Sans" panose="020B0502050000020003" pitchFamily="34" charset="0"/>
              </a:rPr>
              <a:t>DIFFERENCE</a:t>
            </a:r>
          </a:p>
          <a:p>
            <a:r>
              <a:rPr lang="en-US" sz="1600" dirty="0">
                <a:latin typeface="Quattrocento Sans" panose="020B0502050000020003" pitchFamily="34" charset="0"/>
              </a:rPr>
              <a:t>While both address income inequality, GBI is focused on equity and reducing local poverty while UBI is more focused on reducing widespread poverty and is driven by concerns about automation and declining job quality.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3A5A9-16E5-FE02-214C-EBFE592EC9BD}"/>
              </a:ext>
            </a:extLst>
          </p:cNvPr>
          <p:cNvSpPr>
            <a:spLocks noGrp="1"/>
          </p:cNvSpPr>
          <p:nvPr>
            <p:ph type="title"/>
          </p:nvPr>
        </p:nvSpPr>
        <p:spPr/>
        <p:txBody>
          <a:bodyPr/>
          <a:lstStyle/>
          <a:p>
            <a:r>
              <a:rPr lang="en-US" dirty="0"/>
              <a:t>Expanded Child Tax Credit’s Impact on Child Poverty Rates</a:t>
            </a:r>
          </a:p>
        </p:txBody>
      </p:sp>
      <p:sp>
        <p:nvSpPr>
          <p:cNvPr id="3" name="Slide Number Placeholder 2">
            <a:extLst>
              <a:ext uri="{FF2B5EF4-FFF2-40B4-BE49-F238E27FC236}">
                <a16:creationId xmlns:a16="http://schemas.microsoft.com/office/drawing/2014/main" id="{FD59A652-139C-A3E4-8452-1B1AB93EE47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pic>
        <p:nvPicPr>
          <p:cNvPr id="5" name="Picture 4">
            <a:extLst>
              <a:ext uri="{FF2B5EF4-FFF2-40B4-BE49-F238E27FC236}">
                <a16:creationId xmlns:a16="http://schemas.microsoft.com/office/drawing/2014/main" id="{3B4F0D47-97AD-748B-CCB2-8E7059EFD9EA}"/>
              </a:ext>
            </a:extLst>
          </p:cNvPr>
          <p:cNvPicPr>
            <a:picLocks noChangeAspect="1"/>
          </p:cNvPicPr>
          <p:nvPr/>
        </p:nvPicPr>
        <p:blipFill>
          <a:blip r:embed="rId2"/>
          <a:stretch>
            <a:fillRect/>
          </a:stretch>
        </p:blipFill>
        <p:spPr>
          <a:xfrm>
            <a:off x="1381249" y="1583685"/>
            <a:ext cx="5501806" cy="3096893"/>
          </a:xfrm>
          <a:prstGeom prst="rect">
            <a:avLst/>
          </a:prstGeom>
          <a:ln>
            <a:solidFill>
              <a:schemeClr val="tx1"/>
            </a:solidFill>
          </a:ln>
        </p:spPr>
      </p:pic>
      <p:sp>
        <p:nvSpPr>
          <p:cNvPr id="6" name="TextBox 5">
            <a:extLst>
              <a:ext uri="{FF2B5EF4-FFF2-40B4-BE49-F238E27FC236}">
                <a16:creationId xmlns:a16="http://schemas.microsoft.com/office/drawing/2014/main" id="{86F6B311-C83D-E493-FD68-D95BEEE56072}"/>
              </a:ext>
            </a:extLst>
          </p:cNvPr>
          <p:cNvSpPr txBox="1"/>
          <p:nvPr/>
        </p:nvSpPr>
        <p:spPr>
          <a:xfrm>
            <a:off x="1381249" y="4749851"/>
            <a:ext cx="3238824" cy="246221"/>
          </a:xfrm>
          <a:prstGeom prst="rect">
            <a:avLst/>
          </a:prstGeom>
          <a:noFill/>
        </p:spPr>
        <p:txBody>
          <a:bodyPr wrap="square" rtlCol="0">
            <a:spAutoFit/>
          </a:bodyPr>
          <a:lstStyle/>
          <a:p>
            <a:r>
              <a:rPr lang="en-US" sz="1000" i="1" dirty="0">
                <a:latin typeface="Lora" pitchFamily="2" charset="0"/>
              </a:rPr>
              <a:t>Source: </a:t>
            </a:r>
            <a:r>
              <a:rPr lang="en-US" sz="1000" i="1" dirty="0">
                <a:latin typeface="Lora" pitchFamily="2" charset="0"/>
                <a:hlinkClick r:id="rId3"/>
              </a:rPr>
              <a:t>Center on Budget and Policy Priorities</a:t>
            </a:r>
            <a:endParaRPr lang="en-US" sz="1000" i="1" dirty="0">
              <a:latin typeface="Lora" pitchFamily="2" charset="0"/>
            </a:endParaRPr>
          </a:p>
        </p:txBody>
      </p:sp>
      <p:sp>
        <p:nvSpPr>
          <p:cNvPr id="4" name="Rectangle 3">
            <a:extLst>
              <a:ext uri="{FF2B5EF4-FFF2-40B4-BE49-F238E27FC236}">
                <a16:creationId xmlns:a16="http://schemas.microsoft.com/office/drawing/2014/main" id="{E803ACF5-19E0-CC8C-CC9F-704E22728F5E}"/>
              </a:ext>
            </a:extLst>
          </p:cNvPr>
          <p:cNvSpPr/>
          <p:nvPr/>
        </p:nvSpPr>
        <p:spPr>
          <a:xfrm>
            <a:off x="7093525" y="1802186"/>
            <a:ext cx="1814948" cy="1015663"/>
          </a:xfrm>
          <a:prstGeom prst="rect">
            <a:avLst/>
          </a:prstGeom>
          <a:noFill/>
          <a:ln>
            <a:solidFill>
              <a:schemeClr val="tx1"/>
            </a:solidFill>
          </a:ln>
        </p:spPr>
        <p:txBody>
          <a:bodyPr wrap="square" lIns="91440" tIns="45720" rIns="91440" bIns="45720">
            <a:spAutoFit/>
          </a:bodyPr>
          <a:lstStyle/>
          <a:p>
            <a:r>
              <a:rPr lang="en-US" sz="1200" dirty="0">
                <a:ln w="0"/>
                <a:solidFill>
                  <a:schemeClr val="tx1"/>
                </a:solidFill>
                <a:latin typeface="Lora" pitchFamily="2" charset="0"/>
              </a:rPr>
              <a:t>The monthly child tax credit payments cut child poverty by roughly 30% - </a:t>
            </a:r>
            <a:r>
              <a:rPr lang="en-US" sz="1200" i="1" dirty="0">
                <a:ln w="0"/>
                <a:solidFill>
                  <a:schemeClr val="tx1"/>
                </a:solidFill>
                <a:latin typeface="Lora" pitchFamily="2" charset="0"/>
              </a:rPr>
              <a:t>NPR (</a:t>
            </a:r>
            <a:r>
              <a:rPr lang="en-US" sz="1200" i="1" dirty="0">
                <a:ln w="0"/>
                <a:solidFill>
                  <a:schemeClr val="tx1"/>
                </a:solidFill>
                <a:latin typeface="Lora" pitchFamily="2" charset="0"/>
                <a:hlinkClick r:id="rId4"/>
              </a:rPr>
              <a:t>click here</a:t>
            </a:r>
            <a:r>
              <a:rPr lang="en-US" sz="1200" i="1" dirty="0">
                <a:ln w="0"/>
                <a:solidFill>
                  <a:schemeClr val="tx1"/>
                </a:solidFill>
                <a:latin typeface="Lora" pitchFamily="2" charset="0"/>
              </a:rPr>
              <a:t>)</a:t>
            </a:r>
            <a:endParaRPr lang="en-US" sz="1200" i="1" cap="none" spc="0" dirty="0">
              <a:ln w="0"/>
              <a:solidFill>
                <a:schemeClr val="tx1"/>
              </a:solidFill>
              <a:latin typeface="Lora" pitchFamily="2" charset="0"/>
            </a:endParaRPr>
          </a:p>
        </p:txBody>
      </p:sp>
      <p:sp>
        <p:nvSpPr>
          <p:cNvPr id="7" name="Rectangle 6">
            <a:extLst>
              <a:ext uri="{FF2B5EF4-FFF2-40B4-BE49-F238E27FC236}">
                <a16:creationId xmlns:a16="http://schemas.microsoft.com/office/drawing/2014/main" id="{D9C4BCDD-A66B-7DC5-8AB2-113FE0EB6B45}"/>
              </a:ext>
            </a:extLst>
          </p:cNvPr>
          <p:cNvSpPr/>
          <p:nvPr/>
        </p:nvSpPr>
        <p:spPr>
          <a:xfrm>
            <a:off x="7093525" y="3246980"/>
            <a:ext cx="1801093" cy="1015663"/>
          </a:xfrm>
          <a:prstGeom prst="rect">
            <a:avLst/>
          </a:prstGeom>
          <a:noFill/>
          <a:ln>
            <a:solidFill>
              <a:schemeClr val="tx1"/>
            </a:solidFill>
          </a:ln>
        </p:spPr>
        <p:txBody>
          <a:bodyPr wrap="square" lIns="91440" tIns="45720" rIns="91440" bIns="45720">
            <a:spAutoFit/>
          </a:bodyPr>
          <a:lstStyle/>
          <a:p>
            <a:r>
              <a:rPr lang="en-US" sz="1200" i="1" dirty="0">
                <a:ln w="0"/>
                <a:solidFill>
                  <a:schemeClr val="tx1"/>
                </a:solidFill>
                <a:latin typeface="Lora" pitchFamily="2" charset="0"/>
              </a:rPr>
              <a:t>The CTC demonstrates the success of the guaranteed income model at the national level.</a:t>
            </a:r>
            <a:endParaRPr lang="en-US" sz="1200" i="1" cap="none" spc="0" dirty="0">
              <a:ln w="0"/>
              <a:solidFill>
                <a:schemeClr val="tx1"/>
              </a:solidFill>
              <a:latin typeface="Lora" pitchFamily="2" charset="0"/>
            </a:endParaRPr>
          </a:p>
        </p:txBody>
      </p:sp>
    </p:spTree>
    <p:extLst>
      <p:ext uri="{BB962C8B-B14F-4D97-AF65-F5344CB8AC3E}">
        <p14:creationId xmlns:p14="http://schemas.microsoft.com/office/powerpoint/2010/main" val="3264521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17"/>
          <p:cNvSpPr txBox="1">
            <a:spLocks noGrp="1"/>
          </p:cNvSpPr>
          <p:nvPr>
            <p:ph type="title"/>
          </p:nvPr>
        </p:nvSpPr>
        <p:spPr>
          <a:xfrm>
            <a:off x="1381250" y="896112"/>
            <a:ext cx="3878400" cy="435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highlight>
                  <a:schemeClr val="accent1"/>
                </a:highlight>
              </a:rPr>
              <a:t>GBI Programs in the US</a:t>
            </a:r>
            <a:endParaRPr dirty="0">
              <a:highlight>
                <a:schemeClr val="accent1"/>
              </a:highlight>
            </a:endParaRPr>
          </a:p>
        </p:txBody>
      </p:sp>
      <p:grpSp>
        <p:nvGrpSpPr>
          <p:cNvPr id="126" name="Google Shape;126;p17"/>
          <p:cNvGrpSpPr/>
          <p:nvPr/>
        </p:nvGrpSpPr>
        <p:grpSpPr>
          <a:xfrm>
            <a:off x="916458" y="1019750"/>
            <a:ext cx="214625" cy="214625"/>
            <a:chOff x="2594050" y="1631825"/>
            <a:chExt cx="439625" cy="439625"/>
          </a:xfrm>
        </p:grpSpPr>
        <p:sp>
          <p:nvSpPr>
            <p:cNvPr id="127" name="Google Shape;127;p17"/>
            <p:cNvSpPr/>
            <p:nvPr/>
          </p:nvSpPr>
          <p:spPr>
            <a:xfrm>
              <a:off x="2594050" y="1883300"/>
              <a:ext cx="188175" cy="188150"/>
            </a:xfrm>
            <a:custGeom>
              <a:avLst/>
              <a:gdLst/>
              <a:ahLst/>
              <a:cxnLst/>
              <a:rect l="l" t="t" r="r" b="b"/>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7"/>
            <p:cNvSpPr/>
            <p:nvPr/>
          </p:nvSpPr>
          <p:spPr>
            <a:xfrm>
              <a:off x="2857700" y="1631825"/>
              <a:ext cx="175975" cy="176000"/>
            </a:xfrm>
            <a:custGeom>
              <a:avLst/>
              <a:gdLst/>
              <a:ahLst/>
              <a:cxnLst/>
              <a:rect l="l" t="t" r="r" b="b"/>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7"/>
            <p:cNvSpPr/>
            <p:nvPr/>
          </p:nvSpPr>
          <p:spPr>
            <a:xfrm>
              <a:off x="2662850" y="1699400"/>
              <a:ext cx="303250" cy="303250"/>
            </a:xfrm>
            <a:custGeom>
              <a:avLst/>
              <a:gdLst/>
              <a:ahLst/>
              <a:cxnLst/>
              <a:rect l="l" t="t" r="r" b="b"/>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7"/>
            <p:cNvSpPr/>
            <p:nvPr/>
          </p:nvSpPr>
          <p:spPr>
            <a:xfrm>
              <a:off x="2814912" y="1754062"/>
              <a:ext cx="49950" cy="49950"/>
            </a:xfrm>
            <a:custGeom>
              <a:avLst/>
              <a:gdLst/>
              <a:ahLst/>
              <a:cxnLst/>
              <a:rect l="l" t="t" r="r" b="b"/>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7"/>
          <p:cNvSpPr txBox="1">
            <a:spLocks noGrp="1"/>
          </p:cNvSpPr>
          <p:nvPr>
            <p:ph type="sldNum" idx="12"/>
          </p:nvPr>
        </p:nvSpPr>
        <p:spPr>
          <a:xfrm>
            <a:off x="8543227"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pic>
        <p:nvPicPr>
          <p:cNvPr id="2052" name="Picture 4" descr="Stockton Economic Empowerment Demonstration - Home | Facebook">
            <a:extLst>
              <a:ext uri="{FF2B5EF4-FFF2-40B4-BE49-F238E27FC236}">
                <a16:creationId xmlns:a16="http://schemas.microsoft.com/office/drawing/2014/main" id="{E0206459-CC62-E272-28DB-25CB7E1F5D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43" y="1527627"/>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pringboard To Opportunities - The Magnolia Mother's Trust continues to  grow and offer new opportunities for learning and evaluation. Today, we're  releasing an RFP looking for individuals and organizations interested in  helping">
            <a:extLst>
              <a:ext uri="{FF2B5EF4-FFF2-40B4-BE49-F238E27FC236}">
                <a16:creationId xmlns:a16="http://schemas.microsoft.com/office/drawing/2014/main" id="{1C467BE8-86AF-D6AA-A794-80FD9E0CDB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6016" y="3307442"/>
            <a:ext cx="3028950" cy="15144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CB1A3A-9946-86BC-5AD6-E07FE6907A11}"/>
              </a:ext>
            </a:extLst>
          </p:cNvPr>
          <p:cNvSpPr txBox="1"/>
          <p:nvPr/>
        </p:nvSpPr>
        <p:spPr>
          <a:xfrm>
            <a:off x="2939143" y="1746408"/>
            <a:ext cx="5604084" cy="1323439"/>
          </a:xfrm>
          <a:prstGeom prst="rect">
            <a:avLst/>
          </a:prstGeom>
          <a:noFill/>
        </p:spPr>
        <p:txBody>
          <a:bodyPr wrap="square" rtlCol="0">
            <a:spAutoFit/>
          </a:bodyPr>
          <a:lstStyle/>
          <a:p>
            <a:r>
              <a:rPr lang="en-US" sz="1600" dirty="0">
                <a:latin typeface="Quattrocento Sans" panose="020B0502050000020003" pitchFamily="34" charset="0"/>
              </a:rPr>
              <a:t>The Stockton Economic Empowerment Demonstration (SEED) in California is the nation’s first mayor-led GBI program, which provides $550/month to 125 randomly selected low-income residents of high poverty neighborhoods for 2 years.</a:t>
            </a:r>
          </a:p>
        </p:txBody>
      </p:sp>
      <p:sp>
        <p:nvSpPr>
          <p:cNvPr id="4" name="TextBox 3">
            <a:extLst>
              <a:ext uri="{FF2B5EF4-FFF2-40B4-BE49-F238E27FC236}">
                <a16:creationId xmlns:a16="http://schemas.microsoft.com/office/drawing/2014/main" id="{DEEB98D9-0942-5714-7009-E00F7E43F265}"/>
              </a:ext>
            </a:extLst>
          </p:cNvPr>
          <p:cNvSpPr txBox="1"/>
          <p:nvPr/>
        </p:nvSpPr>
        <p:spPr>
          <a:xfrm>
            <a:off x="663695" y="3585141"/>
            <a:ext cx="5320725" cy="1077218"/>
          </a:xfrm>
          <a:prstGeom prst="rect">
            <a:avLst/>
          </a:prstGeom>
          <a:noFill/>
        </p:spPr>
        <p:txBody>
          <a:bodyPr wrap="square" rtlCol="0">
            <a:spAutoFit/>
          </a:bodyPr>
          <a:lstStyle/>
          <a:p>
            <a:r>
              <a:rPr lang="en-US" sz="1600" dirty="0">
                <a:latin typeface="Quattrocento Sans" panose="020B0502050000020003" pitchFamily="34" charset="0"/>
              </a:rPr>
              <a:t>The Magnolia Mother’s Trust in Jackson, Mississippi is the longest running GBI program, which provides $1,000/month to Black mothers living in affordable housing for 12 months.</a:t>
            </a:r>
          </a:p>
        </p:txBody>
      </p:sp>
    </p:spTree>
    <p:extLst>
      <p:ext uri="{BB962C8B-B14F-4D97-AF65-F5344CB8AC3E}">
        <p14:creationId xmlns:p14="http://schemas.microsoft.com/office/powerpoint/2010/main" val="3957890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pct5">
          <a:fgClr>
            <a:srgbClr val="92D050"/>
          </a:fgClr>
          <a:bgClr>
            <a:srgbClr val="E2F0D9"/>
          </a:bgClr>
        </a:patt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C68D91-D85B-503D-B4A8-16EEEC715A20}"/>
              </a:ext>
            </a:extLst>
          </p:cNvPr>
          <p:cNvSpPr>
            <a:spLocks noGrp="1"/>
          </p:cNvSpPr>
          <p:nvPr>
            <p:ph type="ctrTitle"/>
          </p:nvPr>
        </p:nvSpPr>
        <p:spPr>
          <a:noFill/>
        </p:spPr>
        <p:txBody>
          <a:bodyPr/>
          <a:lstStyle/>
          <a:p>
            <a:r>
              <a:rPr lang="en-US" dirty="0"/>
              <a:t>Economic Security For All (EcSA)</a:t>
            </a:r>
          </a:p>
        </p:txBody>
      </p:sp>
      <p:sp>
        <p:nvSpPr>
          <p:cNvPr id="4" name="Slide Number Placeholder 3">
            <a:extLst>
              <a:ext uri="{FF2B5EF4-FFF2-40B4-BE49-F238E27FC236}">
                <a16:creationId xmlns:a16="http://schemas.microsoft.com/office/drawing/2014/main" id="{7DD340DB-DB8D-7FA1-7B40-CF454481FC1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5" name="TextBox 4">
            <a:extLst>
              <a:ext uri="{FF2B5EF4-FFF2-40B4-BE49-F238E27FC236}">
                <a16:creationId xmlns:a16="http://schemas.microsoft.com/office/drawing/2014/main" id="{9E9F28E9-13A7-498F-0C45-7BFD260C36CB}"/>
              </a:ext>
            </a:extLst>
          </p:cNvPr>
          <p:cNvSpPr txBox="1"/>
          <p:nvPr/>
        </p:nvSpPr>
        <p:spPr>
          <a:xfrm>
            <a:off x="2022225" y="2866464"/>
            <a:ext cx="3575012" cy="276999"/>
          </a:xfrm>
          <a:prstGeom prst="rect">
            <a:avLst/>
          </a:prstGeom>
          <a:noFill/>
        </p:spPr>
        <p:txBody>
          <a:bodyPr wrap="square" rtlCol="0">
            <a:spAutoFit/>
          </a:bodyPr>
          <a:lstStyle/>
          <a:p>
            <a:r>
              <a:rPr lang="en-US" sz="1200" b="1" i="1" dirty="0">
                <a:latin typeface="Lora" pitchFamily="2" charset="0"/>
              </a:rPr>
              <a:t>Uniting Systems to equitably reduce poverty.</a:t>
            </a:r>
          </a:p>
        </p:txBody>
      </p:sp>
      <p:grpSp>
        <p:nvGrpSpPr>
          <p:cNvPr id="20" name="Google Shape;1045;p48">
            <a:extLst>
              <a:ext uri="{FF2B5EF4-FFF2-40B4-BE49-F238E27FC236}">
                <a16:creationId xmlns:a16="http://schemas.microsoft.com/office/drawing/2014/main" id="{1B5A976F-FD07-CC05-0067-466585BDA137}"/>
              </a:ext>
            </a:extLst>
          </p:cNvPr>
          <p:cNvGrpSpPr/>
          <p:nvPr/>
        </p:nvGrpSpPr>
        <p:grpSpPr>
          <a:xfrm>
            <a:off x="759130" y="3664785"/>
            <a:ext cx="1304305" cy="1147932"/>
            <a:chOff x="3236425" y="5001950"/>
            <a:chExt cx="499300" cy="415875"/>
          </a:xfrm>
        </p:grpSpPr>
        <p:sp>
          <p:nvSpPr>
            <p:cNvPr id="21" name="Google Shape;1046;p48">
              <a:extLst>
                <a:ext uri="{FF2B5EF4-FFF2-40B4-BE49-F238E27FC236}">
                  <a16:creationId xmlns:a16="http://schemas.microsoft.com/office/drawing/2014/main" id="{92E2F30B-56BD-A1B7-415B-F6C812A1F631}"/>
                </a:ext>
              </a:extLst>
            </p:cNvPr>
            <p:cNvSpPr/>
            <p:nvPr/>
          </p:nvSpPr>
          <p:spPr>
            <a:xfrm>
              <a:off x="3236425" y="5309425"/>
              <a:ext cx="499300" cy="108400"/>
            </a:xfrm>
            <a:custGeom>
              <a:avLst/>
              <a:gdLst/>
              <a:ahLst/>
              <a:cxnLst/>
              <a:rect l="l" t="t" r="r" b="b"/>
              <a:pathLst>
                <a:path w="19972" h="4336" fill="none" extrusionOk="0">
                  <a:moveTo>
                    <a:pt x="19533" y="0"/>
                  </a:moveTo>
                  <a:lnTo>
                    <a:pt x="439" y="0"/>
                  </a:lnTo>
                  <a:lnTo>
                    <a:pt x="439" y="0"/>
                  </a:lnTo>
                  <a:lnTo>
                    <a:pt x="365" y="0"/>
                  </a:lnTo>
                  <a:lnTo>
                    <a:pt x="268" y="25"/>
                  </a:lnTo>
                  <a:lnTo>
                    <a:pt x="195" y="73"/>
                  </a:lnTo>
                  <a:lnTo>
                    <a:pt x="122" y="122"/>
                  </a:lnTo>
                  <a:lnTo>
                    <a:pt x="73" y="195"/>
                  </a:lnTo>
                  <a:lnTo>
                    <a:pt x="49" y="268"/>
                  </a:lnTo>
                  <a:lnTo>
                    <a:pt x="25" y="341"/>
                  </a:lnTo>
                  <a:lnTo>
                    <a:pt x="0" y="439"/>
                  </a:lnTo>
                  <a:lnTo>
                    <a:pt x="0" y="439"/>
                  </a:lnTo>
                  <a:lnTo>
                    <a:pt x="25" y="512"/>
                  </a:lnTo>
                  <a:lnTo>
                    <a:pt x="49" y="585"/>
                  </a:lnTo>
                  <a:lnTo>
                    <a:pt x="73" y="658"/>
                  </a:lnTo>
                  <a:lnTo>
                    <a:pt x="122" y="731"/>
                  </a:lnTo>
                  <a:lnTo>
                    <a:pt x="195" y="780"/>
                  </a:lnTo>
                  <a:lnTo>
                    <a:pt x="268" y="828"/>
                  </a:lnTo>
                  <a:lnTo>
                    <a:pt x="365" y="853"/>
                  </a:lnTo>
                  <a:lnTo>
                    <a:pt x="439" y="853"/>
                  </a:lnTo>
                  <a:lnTo>
                    <a:pt x="439" y="853"/>
                  </a:lnTo>
                  <a:lnTo>
                    <a:pt x="487" y="877"/>
                  </a:lnTo>
                  <a:lnTo>
                    <a:pt x="560" y="902"/>
                  </a:lnTo>
                  <a:lnTo>
                    <a:pt x="706" y="1048"/>
                  </a:lnTo>
                  <a:lnTo>
                    <a:pt x="853" y="1242"/>
                  </a:lnTo>
                  <a:lnTo>
                    <a:pt x="1023" y="1486"/>
                  </a:lnTo>
                  <a:lnTo>
                    <a:pt x="1340" y="2022"/>
                  </a:lnTo>
                  <a:lnTo>
                    <a:pt x="1632" y="2509"/>
                  </a:lnTo>
                  <a:lnTo>
                    <a:pt x="1632" y="2509"/>
                  </a:lnTo>
                  <a:lnTo>
                    <a:pt x="1900" y="2996"/>
                  </a:lnTo>
                  <a:lnTo>
                    <a:pt x="2168" y="3459"/>
                  </a:lnTo>
                  <a:lnTo>
                    <a:pt x="2460" y="3873"/>
                  </a:lnTo>
                  <a:lnTo>
                    <a:pt x="2582" y="4043"/>
                  </a:lnTo>
                  <a:lnTo>
                    <a:pt x="2728" y="4214"/>
                  </a:lnTo>
                  <a:lnTo>
                    <a:pt x="2728" y="4214"/>
                  </a:lnTo>
                  <a:lnTo>
                    <a:pt x="2801" y="4263"/>
                  </a:lnTo>
                  <a:lnTo>
                    <a:pt x="2874" y="4287"/>
                  </a:lnTo>
                  <a:lnTo>
                    <a:pt x="2971" y="4311"/>
                  </a:lnTo>
                  <a:lnTo>
                    <a:pt x="3045" y="4336"/>
                  </a:lnTo>
                  <a:lnTo>
                    <a:pt x="16927" y="4336"/>
                  </a:lnTo>
                  <a:lnTo>
                    <a:pt x="16927" y="4336"/>
                  </a:lnTo>
                  <a:lnTo>
                    <a:pt x="17000" y="4311"/>
                  </a:lnTo>
                  <a:lnTo>
                    <a:pt x="17097" y="4287"/>
                  </a:lnTo>
                  <a:lnTo>
                    <a:pt x="17170" y="4263"/>
                  </a:lnTo>
                  <a:lnTo>
                    <a:pt x="17243" y="4214"/>
                  </a:lnTo>
                  <a:lnTo>
                    <a:pt x="17243" y="4214"/>
                  </a:lnTo>
                  <a:lnTo>
                    <a:pt x="17390" y="4043"/>
                  </a:lnTo>
                  <a:lnTo>
                    <a:pt x="17511" y="3873"/>
                  </a:lnTo>
                  <a:lnTo>
                    <a:pt x="17804" y="3459"/>
                  </a:lnTo>
                  <a:lnTo>
                    <a:pt x="18072" y="2996"/>
                  </a:lnTo>
                  <a:lnTo>
                    <a:pt x="18339" y="2509"/>
                  </a:lnTo>
                  <a:lnTo>
                    <a:pt x="18339" y="2509"/>
                  </a:lnTo>
                  <a:lnTo>
                    <a:pt x="18632" y="2022"/>
                  </a:lnTo>
                  <a:lnTo>
                    <a:pt x="18948" y="1486"/>
                  </a:lnTo>
                  <a:lnTo>
                    <a:pt x="19119" y="1242"/>
                  </a:lnTo>
                  <a:lnTo>
                    <a:pt x="19265" y="1048"/>
                  </a:lnTo>
                  <a:lnTo>
                    <a:pt x="19411" y="902"/>
                  </a:lnTo>
                  <a:lnTo>
                    <a:pt x="19484" y="877"/>
                  </a:lnTo>
                  <a:lnTo>
                    <a:pt x="19533" y="853"/>
                  </a:lnTo>
                  <a:lnTo>
                    <a:pt x="19533" y="853"/>
                  </a:lnTo>
                  <a:lnTo>
                    <a:pt x="19606" y="853"/>
                  </a:lnTo>
                  <a:lnTo>
                    <a:pt x="19703" y="828"/>
                  </a:lnTo>
                  <a:lnTo>
                    <a:pt x="19776" y="780"/>
                  </a:lnTo>
                  <a:lnTo>
                    <a:pt x="19849" y="731"/>
                  </a:lnTo>
                  <a:lnTo>
                    <a:pt x="19898" y="658"/>
                  </a:lnTo>
                  <a:lnTo>
                    <a:pt x="19922" y="585"/>
                  </a:lnTo>
                  <a:lnTo>
                    <a:pt x="19947" y="512"/>
                  </a:lnTo>
                  <a:lnTo>
                    <a:pt x="19971" y="439"/>
                  </a:lnTo>
                  <a:lnTo>
                    <a:pt x="19971" y="439"/>
                  </a:lnTo>
                  <a:lnTo>
                    <a:pt x="19947" y="341"/>
                  </a:lnTo>
                  <a:lnTo>
                    <a:pt x="19922" y="268"/>
                  </a:lnTo>
                  <a:lnTo>
                    <a:pt x="19898" y="195"/>
                  </a:lnTo>
                  <a:lnTo>
                    <a:pt x="19825" y="122"/>
                  </a:lnTo>
                  <a:lnTo>
                    <a:pt x="19776" y="73"/>
                  </a:lnTo>
                  <a:lnTo>
                    <a:pt x="19703" y="25"/>
                  </a:lnTo>
                  <a:lnTo>
                    <a:pt x="19606" y="0"/>
                  </a:lnTo>
                  <a:lnTo>
                    <a:pt x="19533" y="0"/>
                  </a:lnTo>
                  <a:lnTo>
                    <a:pt x="19533"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47;p48">
              <a:extLst>
                <a:ext uri="{FF2B5EF4-FFF2-40B4-BE49-F238E27FC236}">
                  <a16:creationId xmlns:a16="http://schemas.microsoft.com/office/drawing/2014/main" id="{C86AC9EC-4AAF-4993-F8AD-C02273CEDB17}"/>
                </a:ext>
              </a:extLst>
            </p:cNvPr>
            <p:cNvSpPr/>
            <p:nvPr/>
          </p:nvSpPr>
          <p:spPr>
            <a:xfrm>
              <a:off x="3294875" y="5330725"/>
              <a:ext cx="382400" cy="25"/>
            </a:xfrm>
            <a:custGeom>
              <a:avLst/>
              <a:gdLst/>
              <a:ahLst/>
              <a:cxnLst/>
              <a:rect l="l" t="t" r="r" b="b"/>
              <a:pathLst>
                <a:path w="15296" h="1" fill="none" extrusionOk="0">
                  <a:moveTo>
                    <a:pt x="0" y="1"/>
                  </a:moveTo>
                  <a:lnTo>
                    <a:pt x="15295"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48;p48">
              <a:extLst>
                <a:ext uri="{FF2B5EF4-FFF2-40B4-BE49-F238E27FC236}">
                  <a16:creationId xmlns:a16="http://schemas.microsoft.com/office/drawing/2014/main" id="{D2980429-EA12-24F9-AFB7-917A073AE798}"/>
                </a:ext>
              </a:extLst>
            </p:cNvPr>
            <p:cNvSpPr/>
            <p:nvPr/>
          </p:nvSpPr>
          <p:spPr>
            <a:xfrm>
              <a:off x="3280250" y="5162675"/>
              <a:ext cx="411625" cy="140075"/>
            </a:xfrm>
            <a:custGeom>
              <a:avLst/>
              <a:gdLst/>
              <a:ahLst/>
              <a:cxnLst/>
              <a:rect l="l" t="t" r="r" b="b"/>
              <a:pathLst>
                <a:path w="16465" h="5603" fill="none" extrusionOk="0">
                  <a:moveTo>
                    <a:pt x="16465" y="5602"/>
                  </a:moveTo>
                  <a:lnTo>
                    <a:pt x="16465" y="5602"/>
                  </a:lnTo>
                  <a:lnTo>
                    <a:pt x="16392" y="5408"/>
                  </a:lnTo>
                  <a:lnTo>
                    <a:pt x="16294" y="5237"/>
                  </a:lnTo>
                  <a:lnTo>
                    <a:pt x="16075" y="4921"/>
                  </a:lnTo>
                  <a:lnTo>
                    <a:pt x="15807" y="4628"/>
                  </a:lnTo>
                  <a:lnTo>
                    <a:pt x="15490" y="4385"/>
                  </a:lnTo>
                  <a:lnTo>
                    <a:pt x="15320" y="4287"/>
                  </a:lnTo>
                  <a:lnTo>
                    <a:pt x="15149" y="4190"/>
                  </a:lnTo>
                  <a:lnTo>
                    <a:pt x="14979" y="4092"/>
                  </a:lnTo>
                  <a:lnTo>
                    <a:pt x="14784" y="4044"/>
                  </a:lnTo>
                  <a:lnTo>
                    <a:pt x="14589" y="3971"/>
                  </a:lnTo>
                  <a:lnTo>
                    <a:pt x="14394" y="3946"/>
                  </a:lnTo>
                  <a:lnTo>
                    <a:pt x="14175" y="3922"/>
                  </a:lnTo>
                  <a:lnTo>
                    <a:pt x="13980" y="3898"/>
                  </a:lnTo>
                  <a:lnTo>
                    <a:pt x="13980" y="3898"/>
                  </a:lnTo>
                  <a:lnTo>
                    <a:pt x="13737" y="3922"/>
                  </a:lnTo>
                  <a:lnTo>
                    <a:pt x="13518" y="3946"/>
                  </a:lnTo>
                  <a:lnTo>
                    <a:pt x="13518" y="3946"/>
                  </a:lnTo>
                  <a:lnTo>
                    <a:pt x="13420" y="3532"/>
                  </a:lnTo>
                  <a:lnTo>
                    <a:pt x="13299" y="3143"/>
                  </a:lnTo>
                  <a:lnTo>
                    <a:pt x="13128" y="2753"/>
                  </a:lnTo>
                  <a:lnTo>
                    <a:pt x="12933" y="2388"/>
                  </a:lnTo>
                  <a:lnTo>
                    <a:pt x="12714" y="2047"/>
                  </a:lnTo>
                  <a:lnTo>
                    <a:pt x="12470" y="1706"/>
                  </a:lnTo>
                  <a:lnTo>
                    <a:pt x="12178" y="1413"/>
                  </a:lnTo>
                  <a:lnTo>
                    <a:pt x="11886" y="1121"/>
                  </a:lnTo>
                  <a:lnTo>
                    <a:pt x="11545" y="878"/>
                  </a:lnTo>
                  <a:lnTo>
                    <a:pt x="11204" y="658"/>
                  </a:lnTo>
                  <a:lnTo>
                    <a:pt x="10839" y="464"/>
                  </a:lnTo>
                  <a:lnTo>
                    <a:pt x="10449" y="293"/>
                  </a:lnTo>
                  <a:lnTo>
                    <a:pt x="10059" y="171"/>
                  </a:lnTo>
                  <a:lnTo>
                    <a:pt x="9645" y="74"/>
                  </a:lnTo>
                  <a:lnTo>
                    <a:pt x="9207" y="25"/>
                  </a:lnTo>
                  <a:lnTo>
                    <a:pt x="8768" y="1"/>
                  </a:lnTo>
                  <a:lnTo>
                    <a:pt x="8768" y="1"/>
                  </a:lnTo>
                  <a:lnTo>
                    <a:pt x="8452" y="1"/>
                  </a:lnTo>
                  <a:lnTo>
                    <a:pt x="8135" y="50"/>
                  </a:lnTo>
                  <a:lnTo>
                    <a:pt x="7819" y="98"/>
                  </a:lnTo>
                  <a:lnTo>
                    <a:pt x="7502" y="171"/>
                  </a:lnTo>
                  <a:lnTo>
                    <a:pt x="7210" y="269"/>
                  </a:lnTo>
                  <a:lnTo>
                    <a:pt x="6918" y="366"/>
                  </a:lnTo>
                  <a:lnTo>
                    <a:pt x="6625" y="512"/>
                  </a:lnTo>
                  <a:lnTo>
                    <a:pt x="6357" y="658"/>
                  </a:lnTo>
                  <a:lnTo>
                    <a:pt x="6089" y="805"/>
                  </a:lnTo>
                  <a:lnTo>
                    <a:pt x="5846" y="999"/>
                  </a:lnTo>
                  <a:lnTo>
                    <a:pt x="5602" y="1170"/>
                  </a:lnTo>
                  <a:lnTo>
                    <a:pt x="5383" y="1389"/>
                  </a:lnTo>
                  <a:lnTo>
                    <a:pt x="5188" y="1608"/>
                  </a:lnTo>
                  <a:lnTo>
                    <a:pt x="4993" y="1852"/>
                  </a:lnTo>
                  <a:lnTo>
                    <a:pt x="4799" y="2095"/>
                  </a:lnTo>
                  <a:lnTo>
                    <a:pt x="4628" y="2363"/>
                  </a:lnTo>
                  <a:lnTo>
                    <a:pt x="4628" y="2363"/>
                  </a:lnTo>
                  <a:lnTo>
                    <a:pt x="4360" y="2266"/>
                  </a:lnTo>
                  <a:lnTo>
                    <a:pt x="4092" y="2217"/>
                  </a:lnTo>
                  <a:lnTo>
                    <a:pt x="3824" y="2193"/>
                  </a:lnTo>
                  <a:lnTo>
                    <a:pt x="3532" y="2168"/>
                  </a:lnTo>
                  <a:lnTo>
                    <a:pt x="3532" y="2168"/>
                  </a:lnTo>
                  <a:lnTo>
                    <a:pt x="3191" y="2193"/>
                  </a:lnTo>
                  <a:lnTo>
                    <a:pt x="2850" y="2242"/>
                  </a:lnTo>
                  <a:lnTo>
                    <a:pt x="2509" y="2339"/>
                  </a:lnTo>
                  <a:lnTo>
                    <a:pt x="2193" y="2436"/>
                  </a:lnTo>
                  <a:lnTo>
                    <a:pt x="1876" y="2582"/>
                  </a:lnTo>
                  <a:lnTo>
                    <a:pt x="1584" y="2753"/>
                  </a:lnTo>
                  <a:lnTo>
                    <a:pt x="1316" y="2948"/>
                  </a:lnTo>
                  <a:lnTo>
                    <a:pt x="1072" y="3167"/>
                  </a:lnTo>
                  <a:lnTo>
                    <a:pt x="853" y="3411"/>
                  </a:lnTo>
                  <a:lnTo>
                    <a:pt x="634" y="3678"/>
                  </a:lnTo>
                  <a:lnTo>
                    <a:pt x="463" y="3971"/>
                  </a:lnTo>
                  <a:lnTo>
                    <a:pt x="317" y="4263"/>
                  </a:lnTo>
                  <a:lnTo>
                    <a:pt x="196" y="4580"/>
                  </a:lnTo>
                  <a:lnTo>
                    <a:pt x="98" y="4896"/>
                  </a:lnTo>
                  <a:lnTo>
                    <a:pt x="25" y="5237"/>
                  </a:lnTo>
                  <a:lnTo>
                    <a:pt x="1" y="5602"/>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49;p48">
              <a:extLst>
                <a:ext uri="{FF2B5EF4-FFF2-40B4-BE49-F238E27FC236}">
                  <a16:creationId xmlns:a16="http://schemas.microsoft.com/office/drawing/2014/main" id="{05E545E5-3025-C917-5622-0066731E4980}"/>
                </a:ext>
              </a:extLst>
            </p:cNvPr>
            <p:cNvSpPr/>
            <p:nvPr/>
          </p:nvSpPr>
          <p:spPr>
            <a:xfrm>
              <a:off x="3471450" y="5001950"/>
              <a:ext cx="17075" cy="114475"/>
            </a:xfrm>
            <a:custGeom>
              <a:avLst/>
              <a:gdLst/>
              <a:ahLst/>
              <a:cxnLst/>
              <a:rect l="l" t="t" r="r" b="b"/>
              <a:pathLst>
                <a:path w="683" h="4579" fill="none" extrusionOk="0">
                  <a:moveTo>
                    <a:pt x="682" y="0"/>
                  </a:moveTo>
                  <a:lnTo>
                    <a:pt x="682" y="0"/>
                  </a:lnTo>
                  <a:lnTo>
                    <a:pt x="658" y="171"/>
                  </a:lnTo>
                  <a:lnTo>
                    <a:pt x="609" y="317"/>
                  </a:lnTo>
                  <a:lnTo>
                    <a:pt x="512" y="439"/>
                  </a:lnTo>
                  <a:lnTo>
                    <a:pt x="414" y="585"/>
                  </a:lnTo>
                  <a:lnTo>
                    <a:pt x="414" y="585"/>
                  </a:lnTo>
                  <a:lnTo>
                    <a:pt x="268" y="731"/>
                  </a:lnTo>
                  <a:lnTo>
                    <a:pt x="146" y="950"/>
                  </a:lnTo>
                  <a:lnTo>
                    <a:pt x="73" y="1072"/>
                  </a:lnTo>
                  <a:lnTo>
                    <a:pt x="49" y="1194"/>
                  </a:lnTo>
                  <a:lnTo>
                    <a:pt x="0" y="1364"/>
                  </a:lnTo>
                  <a:lnTo>
                    <a:pt x="0" y="1535"/>
                  </a:lnTo>
                  <a:lnTo>
                    <a:pt x="0" y="1535"/>
                  </a:lnTo>
                  <a:lnTo>
                    <a:pt x="0" y="1705"/>
                  </a:lnTo>
                  <a:lnTo>
                    <a:pt x="49" y="1851"/>
                  </a:lnTo>
                  <a:lnTo>
                    <a:pt x="73" y="1997"/>
                  </a:lnTo>
                  <a:lnTo>
                    <a:pt x="146" y="2095"/>
                  </a:lnTo>
                  <a:lnTo>
                    <a:pt x="268" y="2314"/>
                  </a:lnTo>
                  <a:lnTo>
                    <a:pt x="414" y="2484"/>
                  </a:lnTo>
                  <a:lnTo>
                    <a:pt x="414" y="2484"/>
                  </a:lnTo>
                  <a:lnTo>
                    <a:pt x="512" y="2606"/>
                  </a:lnTo>
                  <a:lnTo>
                    <a:pt x="609" y="2728"/>
                  </a:lnTo>
                  <a:lnTo>
                    <a:pt x="658" y="2874"/>
                  </a:lnTo>
                  <a:lnTo>
                    <a:pt x="682" y="3045"/>
                  </a:lnTo>
                  <a:lnTo>
                    <a:pt x="682" y="3045"/>
                  </a:lnTo>
                  <a:lnTo>
                    <a:pt x="658" y="3239"/>
                  </a:lnTo>
                  <a:lnTo>
                    <a:pt x="609" y="3385"/>
                  </a:lnTo>
                  <a:lnTo>
                    <a:pt x="512" y="3507"/>
                  </a:lnTo>
                  <a:lnTo>
                    <a:pt x="414" y="3629"/>
                  </a:lnTo>
                  <a:lnTo>
                    <a:pt x="414" y="3629"/>
                  </a:lnTo>
                  <a:lnTo>
                    <a:pt x="268" y="3800"/>
                  </a:lnTo>
                  <a:lnTo>
                    <a:pt x="146" y="3994"/>
                  </a:lnTo>
                  <a:lnTo>
                    <a:pt x="73" y="4116"/>
                  </a:lnTo>
                  <a:lnTo>
                    <a:pt x="49" y="4262"/>
                  </a:lnTo>
                  <a:lnTo>
                    <a:pt x="0" y="4408"/>
                  </a:lnTo>
                  <a:lnTo>
                    <a:pt x="0" y="4579"/>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50;p48">
              <a:extLst>
                <a:ext uri="{FF2B5EF4-FFF2-40B4-BE49-F238E27FC236}">
                  <a16:creationId xmlns:a16="http://schemas.microsoft.com/office/drawing/2014/main" id="{5F09D4B4-44DB-775B-5581-5F44CF02F238}"/>
                </a:ext>
              </a:extLst>
            </p:cNvPr>
            <p:cNvSpPr/>
            <p:nvPr/>
          </p:nvSpPr>
          <p:spPr>
            <a:xfrm>
              <a:off x="3427600" y="5001950"/>
              <a:ext cx="17075" cy="114475"/>
            </a:xfrm>
            <a:custGeom>
              <a:avLst/>
              <a:gdLst/>
              <a:ahLst/>
              <a:cxnLst/>
              <a:rect l="l" t="t" r="r" b="b"/>
              <a:pathLst>
                <a:path w="683" h="4579" fill="none" extrusionOk="0">
                  <a:moveTo>
                    <a:pt x="683" y="0"/>
                  </a:moveTo>
                  <a:lnTo>
                    <a:pt x="683" y="0"/>
                  </a:lnTo>
                  <a:lnTo>
                    <a:pt x="658" y="171"/>
                  </a:lnTo>
                  <a:lnTo>
                    <a:pt x="609" y="317"/>
                  </a:lnTo>
                  <a:lnTo>
                    <a:pt x="536" y="439"/>
                  </a:lnTo>
                  <a:lnTo>
                    <a:pt x="415" y="585"/>
                  </a:lnTo>
                  <a:lnTo>
                    <a:pt x="415" y="585"/>
                  </a:lnTo>
                  <a:lnTo>
                    <a:pt x="269" y="731"/>
                  </a:lnTo>
                  <a:lnTo>
                    <a:pt x="147" y="950"/>
                  </a:lnTo>
                  <a:lnTo>
                    <a:pt x="98" y="1072"/>
                  </a:lnTo>
                  <a:lnTo>
                    <a:pt x="49" y="1194"/>
                  </a:lnTo>
                  <a:lnTo>
                    <a:pt x="25" y="1364"/>
                  </a:lnTo>
                  <a:lnTo>
                    <a:pt x="1" y="1535"/>
                  </a:lnTo>
                  <a:lnTo>
                    <a:pt x="1" y="1535"/>
                  </a:lnTo>
                  <a:lnTo>
                    <a:pt x="25" y="1705"/>
                  </a:lnTo>
                  <a:lnTo>
                    <a:pt x="49" y="1851"/>
                  </a:lnTo>
                  <a:lnTo>
                    <a:pt x="98" y="1997"/>
                  </a:lnTo>
                  <a:lnTo>
                    <a:pt x="147" y="2095"/>
                  </a:lnTo>
                  <a:lnTo>
                    <a:pt x="269" y="2314"/>
                  </a:lnTo>
                  <a:lnTo>
                    <a:pt x="415" y="2484"/>
                  </a:lnTo>
                  <a:lnTo>
                    <a:pt x="415" y="2484"/>
                  </a:lnTo>
                  <a:lnTo>
                    <a:pt x="536" y="2606"/>
                  </a:lnTo>
                  <a:lnTo>
                    <a:pt x="609" y="2728"/>
                  </a:lnTo>
                  <a:lnTo>
                    <a:pt x="658" y="2874"/>
                  </a:lnTo>
                  <a:lnTo>
                    <a:pt x="683" y="3045"/>
                  </a:lnTo>
                  <a:lnTo>
                    <a:pt x="683" y="3045"/>
                  </a:lnTo>
                  <a:lnTo>
                    <a:pt x="658" y="3239"/>
                  </a:lnTo>
                  <a:lnTo>
                    <a:pt x="609" y="3385"/>
                  </a:lnTo>
                  <a:lnTo>
                    <a:pt x="536" y="3507"/>
                  </a:lnTo>
                  <a:lnTo>
                    <a:pt x="415" y="3629"/>
                  </a:lnTo>
                  <a:lnTo>
                    <a:pt x="415" y="3629"/>
                  </a:lnTo>
                  <a:lnTo>
                    <a:pt x="269" y="3800"/>
                  </a:lnTo>
                  <a:lnTo>
                    <a:pt x="147" y="3994"/>
                  </a:lnTo>
                  <a:lnTo>
                    <a:pt x="98" y="4116"/>
                  </a:lnTo>
                  <a:lnTo>
                    <a:pt x="49" y="4262"/>
                  </a:lnTo>
                  <a:lnTo>
                    <a:pt x="25" y="4408"/>
                  </a:lnTo>
                  <a:lnTo>
                    <a:pt x="1" y="4579"/>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51;p48">
              <a:extLst>
                <a:ext uri="{FF2B5EF4-FFF2-40B4-BE49-F238E27FC236}">
                  <a16:creationId xmlns:a16="http://schemas.microsoft.com/office/drawing/2014/main" id="{19B21842-084A-733F-3EDA-94F890F9D46C}"/>
                </a:ext>
              </a:extLst>
            </p:cNvPr>
            <p:cNvSpPr/>
            <p:nvPr/>
          </p:nvSpPr>
          <p:spPr>
            <a:xfrm>
              <a:off x="3515275" y="5001950"/>
              <a:ext cx="16475" cy="114475"/>
            </a:xfrm>
            <a:custGeom>
              <a:avLst/>
              <a:gdLst/>
              <a:ahLst/>
              <a:cxnLst/>
              <a:rect l="l" t="t" r="r" b="b"/>
              <a:pathLst>
                <a:path w="659" h="4579" fill="none" extrusionOk="0">
                  <a:moveTo>
                    <a:pt x="658" y="0"/>
                  </a:moveTo>
                  <a:lnTo>
                    <a:pt x="658" y="0"/>
                  </a:lnTo>
                  <a:lnTo>
                    <a:pt x="658" y="171"/>
                  </a:lnTo>
                  <a:lnTo>
                    <a:pt x="585" y="317"/>
                  </a:lnTo>
                  <a:lnTo>
                    <a:pt x="512" y="439"/>
                  </a:lnTo>
                  <a:lnTo>
                    <a:pt x="390" y="585"/>
                  </a:lnTo>
                  <a:lnTo>
                    <a:pt x="390" y="585"/>
                  </a:lnTo>
                  <a:lnTo>
                    <a:pt x="269" y="731"/>
                  </a:lnTo>
                  <a:lnTo>
                    <a:pt x="122" y="950"/>
                  </a:lnTo>
                  <a:lnTo>
                    <a:pt x="74" y="1072"/>
                  </a:lnTo>
                  <a:lnTo>
                    <a:pt x="25" y="1194"/>
                  </a:lnTo>
                  <a:lnTo>
                    <a:pt x="1" y="1364"/>
                  </a:lnTo>
                  <a:lnTo>
                    <a:pt x="1" y="1535"/>
                  </a:lnTo>
                  <a:lnTo>
                    <a:pt x="1" y="1535"/>
                  </a:lnTo>
                  <a:lnTo>
                    <a:pt x="1" y="1705"/>
                  </a:lnTo>
                  <a:lnTo>
                    <a:pt x="25" y="1851"/>
                  </a:lnTo>
                  <a:lnTo>
                    <a:pt x="74" y="1997"/>
                  </a:lnTo>
                  <a:lnTo>
                    <a:pt x="122" y="2095"/>
                  </a:lnTo>
                  <a:lnTo>
                    <a:pt x="269"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9" y="3800"/>
                  </a:lnTo>
                  <a:lnTo>
                    <a:pt x="122" y="3994"/>
                  </a:lnTo>
                  <a:lnTo>
                    <a:pt x="74" y="4116"/>
                  </a:lnTo>
                  <a:lnTo>
                    <a:pt x="25" y="4262"/>
                  </a:lnTo>
                  <a:lnTo>
                    <a:pt x="1" y="4408"/>
                  </a:lnTo>
                  <a:lnTo>
                    <a:pt x="1" y="4579"/>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1014;p48">
            <a:extLst>
              <a:ext uri="{FF2B5EF4-FFF2-40B4-BE49-F238E27FC236}">
                <a16:creationId xmlns:a16="http://schemas.microsoft.com/office/drawing/2014/main" id="{B4AA3963-A13C-F846-04DF-F2214BBB0F11}"/>
              </a:ext>
            </a:extLst>
          </p:cNvPr>
          <p:cNvGrpSpPr/>
          <p:nvPr/>
        </p:nvGrpSpPr>
        <p:grpSpPr>
          <a:xfrm>
            <a:off x="7255385" y="3477987"/>
            <a:ext cx="1506561" cy="1334730"/>
            <a:chOff x="5268225" y="4341925"/>
            <a:chExt cx="468850" cy="387275"/>
          </a:xfrm>
        </p:grpSpPr>
        <p:sp>
          <p:nvSpPr>
            <p:cNvPr id="28" name="Google Shape;1015;p48">
              <a:extLst>
                <a:ext uri="{FF2B5EF4-FFF2-40B4-BE49-F238E27FC236}">
                  <a16:creationId xmlns:a16="http://schemas.microsoft.com/office/drawing/2014/main" id="{EFA97ECE-D27E-F84B-DE48-D17D79D66A72}"/>
                </a:ext>
              </a:extLst>
            </p:cNvPr>
            <p:cNvSpPr/>
            <p:nvPr/>
          </p:nvSpPr>
          <p:spPr>
            <a:xfrm>
              <a:off x="5652425" y="4676800"/>
              <a:ext cx="65775" cy="52400"/>
            </a:xfrm>
            <a:custGeom>
              <a:avLst/>
              <a:gdLst/>
              <a:ahLst/>
              <a:cxnLst/>
              <a:rect l="l" t="t" r="r" b="b"/>
              <a:pathLst>
                <a:path w="2631" h="2096" fill="none" extrusionOk="0">
                  <a:moveTo>
                    <a:pt x="1" y="1"/>
                  </a:moveTo>
                  <a:lnTo>
                    <a:pt x="1" y="780"/>
                  </a:lnTo>
                  <a:lnTo>
                    <a:pt x="1" y="780"/>
                  </a:lnTo>
                  <a:lnTo>
                    <a:pt x="25" y="1048"/>
                  </a:lnTo>
                  <a:lnTo>
                    <a:pt x="122" y="1291"/>
                  </a:lnTo>
                  <a:lnTo>
                    <a:pt x="244"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412" y="1511"/>
                  </a:lnTo>
                  <a:lnTo>
                    <a:pt x="2533" y="1291"/>
                  </a:lnTo>
                  <a:lnTo>
                    <a:pt x="2607" y="1048"/>
                  </a:lnTo>
                  <a:lnTo>
                    <a:pt x="2631" y="780"/>
                  </a:lnTo>
                  <a:lnTo>
                    <a:pt x="2631"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16;p48">
              <a:extLst>
                <a:ext uri="{FF2B5EF4-FFF2-40B4-BE49-F238E27FC236}">
                  <a16:creationId xmlns:a16="http://schemas.microsoft.com/office/drawing/2014/main" id="{435CF333-8C0E-4CBC-5A57-FF4D2C270830}"/>
                </a:ext>
              </a:extLst>
            </p:cNvPr>
            <p:cNvSpPr/>
            <p:nvPr/>
          </p:nvSpPr>
          <p:spPr>
            <a:xfrm>
              <a:off x="5287100" y="4676800"/>
              <a:ext cx="65775" cy="52400"/>
            </a:xfrm>
            <a:custGeom>
              <a:avLst/>
              <a:gdLst/>
              <a:ahLst/>
              <a:cxnLst/>
              <a:rect l="l" t="t" r="r" b="b"/>
              <a:pathLst>
                <a:path w="2631" h="2096" fill="none" extrusionOk="0">
                  <a:moveTo>
                    <a:pt x="1" y="1"/>
                  </a:moveTo>
                  <a:lnTo>
                    <a:pt x="1" y="780"/>
                  </a:lnTo>
                  <a:lnTo>
                    <a:pt x="1" y="780"/>
                  </a:lnTo>
                  <a:lnTo>
                    <a:pt x="25" y="1048"/>
                  </a:lnTo>
                  <a:lnTo>
                    <a:pt x="98" y="1291"/>
                  </a:lnTo>
                  <a:lnTo>
                    <a:pt x="220" y="1511"/>
                  </a:lnTo>
                  <a:lnTo>
                    <a:pt x="390" y="1705"/>
                  </a:lnTo>
                  <a:lnTo>
                    <a:pt x="585" y="1852"/>
                  </a:lnTo>
                  <a:lnTo>
                    <a:pt x="804" y="1973"/>
                  </a:lnTo>
                  <a:lnTo>
                    <a:pt x="1048" y="2071"/>
                  </a:lnTo>
                  <a:lnTo>
                    <a:pt x="1316" y="2095"/>
                  </a:lnTo>
                  <a:lnTo>
                    <a:pt x="1316" y="2095"/>
                  </a:lnTo>
                  <a:lnTo>
                    <a:pt x="1584" y="2071"/>
                  </a:lnTo>
                  <a:lnTo>
                    <a:pt x="1827" y="1973"/>
                  </a:lnTo>
                  <a:lnTo>
                    <a:pt x="2046" y="1852"/>
                  </a:lnTo>
                  <a:lnTo>
                    <a:pt x="2241" y="1705"/>
                  </a:lnTo>
                  <a:lnTo>
                    <a:pt x="2387" y="1511"/>
                  </a:lnTo>
                  <a:lnTo>
                    <a:pt x="2509" y="1291"/>
                  </a:lnTo>
                  <a:lnTo>
                    <a:pt x="2607" y="1048"/>
                  </a:lnTo>
                  <a:lnTo>
                    <a:pt x="2631" y="780"/>
                  </a:lnTo>
                  <a:lnTo>
                    <a:pt x="2631"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17;p48">
              <a:extLst>
                <a:ext uri="{FF2B5EF4-FFF2-40B4-BE49-F238E27FC236}">
                  <a16:creationId xmlns:a16="http://schemas.microsoft.com/office/drawing/2014/main" id="{15039682-124A-7B41-C5B4-23D2B704B8C7}"/>
                </a:ext>
              </a:extLst>
            </p:cNvPr>
            <p:cNvSpPr/>
            <p:nvPr/>
          </p:nvSpPr>
          <p:spPr>
            <a:xfrm>
              <a:off x="5268225" y="4341925"/>
              <a:ext cx="468850" cy="333075"/>
            </a:xfrm>
            <a:custGeom>
              <a:avLst/>
              <a:gdLst/>
              <a:ahLst/>
              <a:cxnLst/>
              <a:rect l="l" t="t" r="r" b="b"/>
              <a:pathLst>
                <a:path w="18754" h="13323" fill="none" extrusionOk="0">
                  <a:moveTo>
                    <a:pt x="18754" y="5553"/>
                  </a:moveTo>
                  <a:lnTo>
                    <a:pt x="18754" y="5553"/>
                  </a:lnTo>
                  <a:lnTo>
                    <a:pt x="18730" y="5334"/>
                  </a:lnTo>
                  <a:lnTo>
                    <a:pt x="18681" y="5091"/>
                  </a:lnTo>
                  <a:lnTo>
                    <a:pt x="18583" y="4847"/>
                  </a:lnTo>
                  <a:lnTo>
                    <a:pt x="18462" y="4628"/>
                  </a:lnTo>
                  <a:lnTo>
                    <a:pt x="18291" y="4433"/>
                  </a:lnTo>
                  <a:lnTo>
                    <a:pt x="18121" y="4287"/>
                  </a:lnTo>
                  <a:lnTo>
                    <a:pt x="18023" y="4214"/>
                  </a:lnTo>
                  <a:lnTo>
                    <a:pt x="17926" y="4165"/>
                  </a:lnTo>
                  <a:lnTo>
                    <a:pt x="17828" y="4141"/>
                  </a:lnTo>
                  <a:lnTo>
                    <a:pt x="17731" y="4141"/>
                  </a:lnTo>
                  <a:lnTo>
                    <a:pt x="16489" y="4141"/>
                  </a:lnTo>
                  <a:lnTo>
                    <a:pt x="15588" y="1803"/>
                  </a:lnTo>
                  <a:lnTo>
                    <a:pt x="15588" y="1803"/>
                  </a:lnTo>
                  <a:lnTo>
                    <a:pt x="15490" y="1583"/>
                  </a:lnTo>
                  <a:lnTo>
                    <a:pt x="15344" y="1364"/>
                  </a:lnTo>
                  <a:lnTo>
                    <a:pt x="15174" y="1169"/>
                  </a:lnTo>
                  <a:lnTo>
                    <a:pt x="15003" y="975"/>
                  </a:lnTo>
                  <a:lnTo>
                    <a:pt x="14784" y="804"/>
                  </a:lnTo>
                  <a:lnTo>
                    <a:pt x="14565" y="658"/>
                  </a:lnTo>
                  <a:lnTo>
                    <a:pt x="14346" y="536"/>
                  </a:lnTo>
                  <a:lnTo>
                    <a:pt x="14102" y="439"/>
                  </a:lnTo>
                  <a:lnTo>
                    <a:pt x="14102" y="439"/>
                  </a:lnTo>
                  <a:lnTo>
                    <a:pt x="13810" y="390"/>
                  </a:lnTo>
                  <a:lnTo>
                    <a:pt x="13444" y="317"/>
                  </a:lnTo>
                  <a:lnTo>
                    <a:pt x="12933" y="220"/>
                  </a:lnTo>
                  <a:lnTo>
                    <a:pt x="12275" y="147"/>
                  </a:lnTo>
                  <a:lnTo>
                    <a:pt x="11472" y="73"/>
                  </a:lnTo>
                  <a:lnTo>
                    <a:pt x="10498" y="25"/>
                  </a:lnTo>
                  <a:lnTo>
                    <a:pt x="9377" y="0"/>
                  </a:lnTo>
                  <a:lnTo>
                    <a:pt x="9377" y="0"/>
                  </a:lnTo>
                  <a:lnTo>
                    <a:pt x="8257" y="25"/>
                  </a:lnTo>
                  <a:lnTo>
                    <a:pt x="7283" y="73"/>
                  </a:lnTo>
                  <a:lnTo>
                    <a:pt x="6479" y="147"/>
                  </a:lnTo>
                  <a:lnTo>
                    <a:pt x="5821" y="220"/>
                  </a:lnTo>
                  <a:lnTo>
                    <a:pt x="5310" y="317"/>
                  </a:lnTo>
                  <a:lnTo>
                    <a:pt x="4945" y="390"/>
                  </a:lnTo>
                  <a:lnTo>
                    <a:pt x="4652" y="439"/>
                  </a:lnTo>
                  <a:lnTo>
                    <a:pt x="4652" y="439"/>
                  </a:lnTo>
                  <a:lnTo>
                    <a:pt x="4409" y="536"/>
                  </a:lnTo>
                  <a:lnTo>
                    <a:pt x="4190" y="658"/>
                  </a:lnTo>
                  <a:lnTo>
                    <a:pt x="3970" y="804"/>
                  </a:lnTo>
                  <a:lnTo>
                    <a:pt x="3751" y="975"/>
                  </a:lnTo>
                  <a:lnTo>
                    <a:pt x="3581" y="1169"/>
                  </a:lnTo>
                  <a:lnTo>
                    <a:pt x="3410" y="1364"/>
                  </a:lnTo>
                  <a:lnTo>
                    <a:pt x="3264" y="1583"/>
                  </a:lnTo>
                  <a:lnTo>
                    <a:pt x="3167" y="1803"/>
                  </a:lnTo>
                  <a:lnTo>
                    <a:pt x="2266" y="4141"/>
                  </a:lnTo>
                  <a:lnTo>
                    <a:pt x="1023" y="4141"/>
                  </a:lnTo>
                  <a:lnTo>
                    <a:pt x="1023" y="4141"/>
                  </a:lnTo>
                  <a:lnTo>
                    <a:pt x="926" y="4141"/>
                  </a:lnTo>
                  <a:lnTo>
                    <a:pt x="829" y="4165"/>
                  </a:lnTo>
                  <a:lnTo>
                    <a:pt x="731" y="4214"/>
                  </a:lnTo>
                  <a:lnTo>
                    <a:pt x="634" y="4287"/>
                  </a:lnTo>
                  <a:lnTo>
                    <a:pt x="463" y="4433"/>
                  </a:lnTo>
                  <a:lnTo>
                    <a:pt x="293" y="4628"/>
                  </a:lnTo>
                  <a:lnTo>
                    <a:pt x="171" y="4847"/>
                  </a:lnTo>
                  <a:lnTo>
                    <a:pt x="74" y="5091"/>
                  </a:lnTo>
                  <a:lnTo>
                    <a:pt x="25" y="5334"/>
                  </a:lnTo>
                  <a:lnTo>
                    <a:pt x="1" y="5553"/>
                  </a:lnTo>
                  <a:lnTo>
                    <a:pt x="1" y="5553"/>
                  </a:lnTo>
                  <a:lnTo>
                    <a:pt x="25" y="5748"/>
                  </a:lnTo>
                  <a:lnTo>
                    <a:pt x="74" y="5894"/>
                  </a:lnTo>
                  <a:lnTo>
                    <a:pt x="171" y="6016"/>
                  </a:lnTo>
                  <a:lnTo>
                    <a:pt x="293" y="6089"/>
                  </a:lnTo>
                  <a:lnTo>
                    <a:pt x="463" y="6138"/>
                  </a:lnTo>
                  <a:lnTo>
                    <a:pt x="634" y="6187"/>
                  </a:lnTo>
                  <a:lnTo>
                    <a:pt x="1023" y="6187"/>
                  </a:lnTo>
                  <a:lnTo>
                    <a:pt x="1462" y="6187"/>
                  </a:lnTo>
                  <a:lnTo>
                    <a:pt x="1145" y="7015"/>
                  </a:lnTo>
                  <a:lnTo>
                    <a:pt x="1145" y="7015"/>
                  </a:lnTo>
                  <a:lnTo>
                    <a:pt x="999" y="7526"/>
                  </a:lnTo>
                  <a:lnTo>
                    <a:pt x="877" y="8086"/>
                  </a:lnTo>
                  <a:lnTo>
                    <a:pt x="780" y="8671"/>
                  </a:lnTo>
                  <a:lnTo>
                    <a:pt x="756" y="9207"/>
                  </a:lnTo>
                  <a:lnTo>
                    <a:pt x="756" y="13323"/>
                  </a:lnTo>
                  <a:lnTo>
                    <a:pt x="17999" y="13323"/>
                  </a:lnTo>
                  <a:lnTo>
                    <a:pt x="17999" y="9207"/>
                  </a:lnTo>
                  <a:lnTo>
                    <a:pt x="17999" y="9207"/>
                  </a:lnTo>
                  <a:lnTo>
                    <a:pt x="17975" y="8671"/>
                  </a:lnTo>
                  <a:lnTo>
                    <a:pt x="17877" y="8086"/>
                  </a:lnTo>
                  <a:lnTo>
                    <a:pt x="17755" y="7526"/>
                  </a:lnTo>
                  <a:lnTo>
                    <a:pt x="17609" y="7015"/>
                  </a:lnTo>
                  <a:lnTo>
                    <a:pt x="17293" y="6187"/>
                  </a:lnTo>
                  <a:lnTo>
                    <a:pt x="17731" y="6187"/>
                  </a:lnTo>
                  <a:lnTo>
                    <a:pt x="17731" y="6187"/>
                  </a:lnTo>
                  <a:lnTo>
                    <a:pt x="18121" y="6187"/>
                  </a:lnTo>
                  <a:lnTo>
                    <a:pt x="18291" y="6138"/>
                  </a:lnTo>
                  <a:lnTo>
                    <a:pt x="18462" y="6089"/>
                  </a:lnTo>
                  <a:lnTo>
                    <a:pt x="18583" y="6016"/>
                  </a:lnTo>
                  <a:lnTo>
                    <a:pt x="18681" y="5894"/>
                  </a:lnTo>
                  <a:lnTo>
                    <a:pt x="18730" y="5748"/>
                  </a:lnTo>
                  <a:lnTo>
                    <a:pt x="18754" y="5553"/>
                  </a:lnTo>
                  <a:lnTo>
                    <a:pt x="18754" y="5553"/>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18;p48">
              <a:extLst>
                <a:ext uri="{FF2B5EF4-FFF2-40B4-BE49-F238E27FC236}">
                  <a16:creationId xmlns:a16="http://schemas.microsoft.com/office/drawing/2014/main" id="{DBAF1D7D-53A4-F055-ABA7-C3F9709E40E1}"/>
                </a:ext>
              </a:extLst>
            </p:cNvPr>
            <p:cNvSpPr/>
            <p:nvPr/>
          </p:nvSpPr>
          <p:spPr>
            <a:xfrm>
              <a:off x="5351025" y="4375400"/>
              <a:ext cx="303250" cy="149825"/>
            </a:xfrm>
            <a:custGeom>
              <a:avLst/>
              <a:gdLst/>
              <a:ahLst/>
              <a:cxnLst/>
              <a:rect l="l" t="t" r="r" b="b"/>
              <a:pathLst>
                <a:path w="12130" h="5993" fill="none" extrusionOk="0">
                  <a:moveTo>
                    <a:pt x="1" y="4628"/>
                  </a:moveTo>
                  <a:lnTo>
                    <a:pt x="1" y="4628"/>
                  </a:lnTo>
                  <a:lnTo>
                    <a:pt x="171" y="4019"/>
                  </a:lnTo>
                  <a:lnTo>
                    <a:pt x="585" y="2656"/>
                  </a:lnTo>
                  <a:lnTo>
                    <a:pt x="805" y="1925"/>
                  </a:lnTo>
                  <a:lnTo>
                    <a:pt x="1024" y="1292"/>
                  </a:lnTo>
                  <a:lnTo>
                    <a:pt x="1194" y="829"/>
                  </a:lnTo>
                  <a:lnTo>
                    <a:pt x="1267" y="707"/>
                  </a:lnTo>
                  <a:lnTo>
                    <a:pt x="1316" y="658"/>
                  </a:lnTo>
                  <a:lnTo>
                    <a:pt x="1316" y="658"/>
                  </a:lnTo>
                  <a:lnTo>
                    <a:pt x="1535" y="561"/>
                  </a:lnTo>
                  <a:lnTo>
                    <a:pt x="1852" y="464"/>
                  </a:lnTo>
                  <a:lnTo>
                    <a:pt x="2315" y="342"/>
                  </a:lnTo>
                  <a:lnTo>
                    <a:pt x="2948" y="220"/>
                  </a:lnTo>
                  <a:lnTo>
                    <a:pt x="3776" y="98"/>
                  </a:lnTo>
                  <a:lnTo>
                    <a:pt x="4799" y="25"/>
                  </a:lnTo>
                  <a:lnTo>
                    <a:pt x="5408" y="1"/>
                  </a:lnTo>
                  <a:lnTo>
                    <a:pt x="6065" y="1"/>
                  </a:lnTo>
                  <a:lnTo>
                    <a:pt x="6065" y="1"/>
                  </a:lnTo>
                  <a:lnTo>
                    <a:pt x="6723" y="1"/>
                  </a:lnTo>
                  <a:lnTo>
                    <a:pt x="7332" y="25"/>
                  </a:lnTo>
                  <a:lnTo>
                    <a:pt x="8355" y="98"/>
                  </a:lnTo>
                  <a:lnTo>
                    <a:pt x="9183" y="220"/>
                  </a:lnTo>
                  <a:lnTo>
                    <a:pt x="9816" y="342"/>
                  </a:lnTo>
                  <a:lnTo>
                    <a:pt x="10279" y="464"/>
                  </a:lnTo>
                  <a:lnTo>
                    <a:pt x="10595" y="561"/>
                  </a:lnTo>
                  <a:lnTo>
                    <a:pt x="10814" y="658"/>
                  </a:lnTo>
                  <a:lnTo>
                    <a:pt x="10814" y="658"/>
                  </a:lnTo>
                  <a:lnTo>
                    <a:pt x="10863" y="707"/>
                  </a:lnTo>
                  <a:lnTo>
                    <a:pt x="10936" y="829"/>
                  </a:lnTo>
                  <a:lnTo>
                    <a:pt x="11107" y="1292"/>
                  </a:lnTo>
                  <a:lnTo>
                    <a:pt x="11326" y="1925"/>
                  </a:lnTo>
                  <a:lnTo>
                    <a:pt x="11545" y="2656"/>
                  </a:lnTo>
                  <a:lnTo>
                    <a:pt x="11959" y="4019"/>
                  </a:lnTo>
                  <a:lnTo>
                    <a:pt x="12130" y="4628"/>
                  </a:lnTo>
                  <a:lnTo>
                    <a:pt x="12130" y="4628"/>
                  </a:lnTo>
                  <a:lnTo>
                    <a:pt x="12105" y="4677"/>
                  </a:lnTo>
                  <a:lnTo>
                    <a:pt x="12057" y="4750"/>
                  </a:lnTo>
                  <a:lnTo>
                    <a:pt x="11959" y="4823"/>
                  </a:lnTo>
                  <a:lnTo>
                    <a:pt x="11813" y="4921"/>
                  </a:lnTo>
                  <a:lnTo>
                    <a:pt x="11618" y="5042"/>
                  </a:lnTo>
                  <a:lnTo>
                    <a:pt x="11375" y="5164"/>
                  </a:lnTo>
                  <a:lnTo>
                    <a:pt x="11058" y="5262"/>
                  </a:lnTo>
                  <a:lnTo>
                    <a:pt x="10717" y="5383"/>
                  </a:lnTo>
                  <a:lnTo>
                    <a:pt x="10327" y="5505"/>
                  </a:lnTo>
                  <a:lnTo>
                    <a:pt x="9865" y="5627"/>
                  </a:lnTo>
                  <a:lnTo>
                    <a:pt x="9377" y="5724"/>
                  </a:lnTo>
                  <a:lnTo>
                    <a:pt x="8817" y="5822"/>
                  </a:lnTo>
                  <a:lnTo>
                    <a:pt x="8208" y="5895"/>
                  </a:lnTo>
                  <a:lnTo>
                    <a:pt x="7551" y="5944"/>
                  </a:lnTo>
                  <a:lnTo>
                    <a:pt x="6845" y="5992"/>
                  </a:lnTo>
                  <a:lnTo>
                    <a:pt x="6065" y="5992"/>
                  </a:lnTo>
                  <a:lnTo>
                    <a:pt x="6065" y="5992"/>
                  </a:lnTo>
                  <a:lnTo>
                    <a:pt x="5286" y="5992"/>
                  </a:lnTo>
                  <a:lnTo>
                    <a:pt x="4580" y="5944"/>
                  </a:lnTo>
                  <a:lnTo>
                    <a:pt x="3922" y="5895"/>
                  </a:lnTo>
                  <a:lnTo>
                    <a:pt x="3313" y="5822"/>
                  </a:lnTo>
                  <a:lnTo>
                    <a:pt x="2753" y="5724"/>
                  </a:lnTo>
                  <a:lnTo>
                    <a:pt x="2266" y="5627"/>
                  </a:lnTo>
                  <a:lnTo>
                    <a:pt x="1803" y="5505"/>
                  </a:lnTo>
                  <a:lnTo>
                    <a:pt x="1413" y="5383"/>
                  </a:lnTo>
                  <a:lnTo>
                    <a:pt x="1072" y="5262"/>
                  </a:lnTo>
                  <a:lnTo>
                    <a:pt x="756" y="5164"/>
                  </a:lnTo>
                  <a:lnTo>
                    <a:pt x="512" y="5042"/>
                  </a:lnTo>
                  <a:lnTo>
                    <a:pt x="317" y="4921"/>
                  </a:lnTo>
                  <a:lnTo>
                    <a:pt x="171" y="4823"/>
                  </a:lnTo>
                  <a:lnTo>
                    <a:pt x="74" y="4750"/>
                  </a:lnTo>
                  <a:lnTo>
                    <a:pt x="25" y="4677"/>
                  </a:lnTo>
                  <a:lnTo>
                    <a:pt x="1" y="4628"/>
                  </a:lnTo>
                  <a:lnTo>
                    <a:pt x="1" y="462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9;p48">
              <a:extLst>
                <a:ext uri="{FF2B5EF4-FFF2-40B4-BE49-F238E27FC236}">
                  <a16:creationId xmlns:a16="http://schemas.microsoft.com/office/drawing/2014/main" id="{C4412E8D-45F7-7B43-83E6-40EE534A9BF3}"/>
                </a:ext>
              </a:extLst>
            </p:cNvPr>
            <p:cNvSpPr/>
            <p:nvPr/>
          </p:nvSpPr>
          <p:spPr>
            <a:xfrm>
              <a:off x="5326675" y="4569025"/>
              <a:ext cx="81000" cy="65175"/>
            </a:xfrm>
            <a:custGeom>
              <a:avLst/>
              <a:gdLst/>
              <a:ahLst/>
              <a:cxnLst/>
              <a:rect l="l" t="t" r="r" b="b"/>
              <a:pathLst>
                <a:path w="3240" h="2607" fill="none" extrusionOk="0">
                  <a:moveTo>
                    <a:pt x="1632" y="2607"/>
                  </a:moveTo>
                  <a:lnTo>
                    <a:pt x="1632" y="2607"/>
                  </a:lnTo>
                  <a:lnTo>
                    <a:pt x="1291" y="2582"/>
                  </a:lnTo>
                  <a:lnTo>
                    <a:pt x="999" y="2509"/>
                  </a:lnTo>
                  <a:lnTo>
                    <a:pt x="731" y="2388"/>
                  </a:lnTo>
                  <a:lnTo>
                    <a:pt x="488" y="2217"/>
                  </a:lnTo>
                  <a:lnTo>
                    <a:pt x="293" y="2047"/>
                  </a:lnTo>
                  <a:lnTo>
                    <a:pt x="122" y="1803"/>
                  </a:lnTo>
                  <a:lnTo>
                    <a:pt x="74" y="1706"/>
                  </a:lnTo>
                  <a:lnTo>
                    <a:pt x="49" y="1559"/>
                  </a:lnTo>
                  <a:lnTo>
                    <a:pt x="25" y="1438"/>
                  </a:lnTo>
                  <a:lnTo>
                    <a:pt x="1" y="1316"/>
                  </a:lnTo>
                  <a:lnTo>
                    <a:pt x="1" y="1316"/>
                  </a:lnTo>
                  <a:lnTo>
                    <a:pt x="25" y="1170"/>
                  </a:lnTo>
                  <a:lnTo>
                    <a:pt x="49" y="1048"/>
                  </a:lnTo>
                  <a:lnTo>
                    <a:pt x="74" y="926"/>
                  </a:lnTo>
                  <a:lnTo>
                    <a:pt x="122" y="804"/>
                  </a:lnTo>
                  <a:lnTo>
                    <a:pt x="293" y="585"/>
                  </a:lnTo>
                  <a:lnTo>
                    <a:pt x="488" y="390"/>
                  </a:lnTo>
                  <a:lnTo>
                    <a:pt x="731" y="220"/>
                  </a:lnTo>
                  <a:lnTo>
                    <a:pt x="999" y="98"/>
                  </a:lnTo>
                  <a:lnTo>
                    <a:pt x="1291" y="25"/>
                  </a:lnTo>
                  <a:lnTo>
                    <a:pt x="1632" y="1"/>
                  </a:lnTo>
                  <a:lnTo>
                    <a:pt x="1632" y="1"/>
                  </a:lnTo>
                  <a:lnTo>
                    <a:pt x="1803" y="1"/>
                  </a:lnTo>
                  <a:lnTo>
                    <a:pt x="1949" y="49"/>
                  </a:lnTo>
                  <a:lnTo>
                    <a:pt x="2120" y="98"/>
                  </a:lnTo>
                  <a:lnTo>
                    <a:pt x="2266" y="171"/>
                  </a:lnTo>
                  <a:lnTo>
                    <a:pt x="2412" y="269"/>
                  </a:lnTo>
                  <a:lnTo>
                    <a:pt x="2534" y="390"/>
                  </a:lnTo>
                  <a:lnTo>
                    <a:pt x="2777" y="634"/>
                  </a:lnTo>
                  <a:lnTo>
                    <a:pt x="2972" y="926"/>
                  </a:lnTo>
                  <a:lnTo>
                    <a:pt x="3118" y="1219"/>
                  </a:lnTo>
                  <a:lnTo>
                    <a:pt x="3215" y="1535"/>
                  </a:lnTo>
                  <a:lnTo>
                    <a:pt x="3240" y="1681"/>
                  </a:lnTo>
                  <a:lnTo>
                    <a:pt x="3240" y="1803"/>
                  </a:lnTo>
                  <a:lnTo>
                    <a:pt x="3240" y="1803"/>
                  </a:lnTo>
                  <a:lnTo>
                    <a:pt x="3240" y="1949"/>
                  </a:lnTo>
                  <a:lnTo>
                    <a:pt x="3215" y="2047"/>
                  </a:lnTo>
                  <a:lnTo>
                    <a:pt x="3167" y="2144"/>
                  </a:lnTo>
                  <a:lnTo>
                    <a:pt x="3118" y="2241"/>
                  </a:lnTo>
                  <a:lnTo>
                    <a:pt x="3045" y="2314"/>
                  </a:lnTo>
                  <a:lnTo>
                    <a:pt x="2972" y="2388"/>
                  </a:lnTo>
                  <a:lnTo>
                    <a:pt x="2777" y="2485"/>
                  </a:lnTo>
                  <a:lnTo>
                    <a:pt x="2534" y="2558"/>
                  </a:lnTo>
                  <a:lnTo>
                    <a:pt x="2266" y="2582"/>
                  </a:lnTo>
                  <a:lnTo>
                    <a:pt x="1949" y="2607"/>
                  </a:lnTo>
                  <a:lnTo>
                    <a:pt x="1632" y="2607"/>
                  </a:lnTo>
                  <a:lnTo>
                    <a:pt x="1632" y="2607"/>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20;p48">
              <a:extLst>
                <a:ext uri="{FF2B5EF4-FFF2-40B4-BE49-F238E27FC236}">
                  <a16:creationId xmlns:a16="http://schemas.microsoft.com/office/drawing/2014/main" id="{F74D566D-8550-D7B1-6457-962BDA993F82}"/>
                </a:ext>
              </a:extLst>
            </p:cNvPr>
            <p:cNvSpPr/>
            <p:nvPr/>
          </p:nvSpPr>
          <p:spPr>
            <a:xfrm>
              <a:off x="5447225" y="4615925"/>
              <a:ext cx="110850" cy="25"/>
            </a:xfrm>
            <a:custGeom>
              <a:avLst/>
              <a:gdLst/>
              <a:ahLst/>
              <a:cxnLst/>
              <a:rect l="l" t="t" r="r" b="b"/>
              <a:pathLst>
                <a:path w="4434" h="1" fill="none" extrusionOk="0">
                  <a:moveTo>
                    <a:pt x="1" y="0"/>
                  </a:moveTo>
                  <a:lnTo>
                    <a:pt x="4434"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21;p48">
              <a:extLst>
                <a:ext uri="{FF2B5EF4-FFF2-40B4-BE49-F238E27FC236}">
                  <a16:creationId xmlns:a16="http://schemas.microsoft.com/office/drawing/2014/main" id="{7B0A2D41-0D78-3561-D9A6-F3810735BA41}"/>
                </a:ext>
              </a:extLst>
            </p:cNvPr>
            <p:cNvSpPr/>
            <p:nvPr/>
          </p:nvSpPr>
          <p:spPr>
            <a:xfrm>
              <a:off x="5439925" y="4589125"/>
              <a:ext cx="125450" cy="25"/>
            </a:xfrm>
            <a:custGeom>
              <a:avLst/>
              <a:gdLst/>
              <a:ahLst/>
              <a:cxnLst/>
              <a:rect l="l" t="t" r="r" b="b"/>
              <a:pathLst>
                <a:path w="5018" h="1" fill="none" extrusionOk="0">
                  <a:moveTo>
                    <a:pt x="1" y="0"/>
                  </a:moveTo>
                  <a:lnTo>
                    <a:pt x="5018"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2;p48">
              <a:extLst>
                <a:ext uri="{FF2B5EF4-FFF2-40B4-BE49-F238E27FC236}">
                  <a16:creationId xmlns:a16="http://schemas.microsoft.com/office/drawing/2014/main" id="{7FB12D22-E26D-C64C-AFAC-8B179CD88988}"/>
                </a:ext>
              </a:extLst>
            </p:cNvPr>
            <p:cNvSpPr/>
            <p:nvPr/>
          </p:nvSpPr>
          <p:spPr>
            <a:xfrm>
              <a:off x="5597625" y="4569025"/>
              <a:ext cx="81000" cy="65175"/>
            </a:xfrm>
            <a:custGeom>
              <a:avLst/>
              <a:gdLst/>
              <a:ahLst/>
              <a:cxnLst/>
              <a:rect l="l" t="t" r="r" b="b"/>
              <a:pathLst>
                <a:path w="3240" h="2607" fill="none" extrusionOk="0">
                  <a:moveTo>
                    <a:pt x="1608" y="2607"/>
                  </a:moveTo>
                  <a:lnTo>
                    <a:pt x="1608" y="2607"/>
                  </a:lnTo>
                  <a:lnTo>
                    <a:pt x="1291" y="2607"/>
                  </a:lnTo>
                  <a:lnTo>
                    <a:pt x="975" y="2582"/>
                  </a:lnTo>
                  <a:lnTo>
                    <a:pt x="707" y="2558"/>
                  </a:lnTo>
                  <a:lnTo>
                    <a:pt x="463" y="2485"/>
                  </a:lnTo>
                  <a:lnTo>
                    <a:pt x="268" y="2388"/>
                  </a:lnTo>
                  <a:lnTo>
                    <a:pt x="195" y="2314"/>
                  </a:lnTo>
                  <a:lnTo>
                    <a:pt x="122" y="2241"/>
                  </a:lnTo>
                  <a:lnTo>
                    <a:pt x="74" y="2144"/>
                  </a:lnTo>
                  <a:lnTo>
                    <a:pt x="25" y="2047"/>
                  </a:lnTo>
                  <a:lnTo>
                    <a:pt x="1" y="1949"/>
                  </a:lnTo>
                  <a:lnTo>
                    <a:pt x="1" y="1803"/>
                  </a:lnTo>
                  <a:lnTo>
                    <a:pt x="1" y="1803"/>
                  </a:lnTo>
                  <a:lnTo>
                    <a:pt x="1" y="1681"/>
                  </a:lnTo>
                  <a:lnTo>
                    <a:pt x="25" y="1535"/>
                  </a:lnTo>
                  <a:lnTo>
                    <a:pt x="122" y="1219"/>
                  </a:lnTo>
                  <a:lnTo>
                    <a:pt x="268" y="926"/>
                  </a:lnTo>
                  <a:lnTo>
                    <a:pt x="463" y="634"/>
                  </a:lnTo>
                  <a:lnTo>
                    <a:pt x="707" y="390"/>
                  </a:lnTo>
                  <a:lnTo>
                    <a:pt x="829" y="269"/>
                  </a:lnTo>
                  <a:lnTo>
                    <a:pt x="975" y="171"/>
                  </a:lnTo>
                  <a:lnTo>
                    <a:pt x="1121" y="98"/>
                  </a:lnTo>
                  <a:lnTo>
                    <a:pt x="1291" y="49"/>
                  </a:lnTo>
                  <a:lnTo>
                    <a:pt x="1438" y="1"/>
                  </a:lnTo>
                  <a:lnTo>
                    <a:pt x="1608" y="1"/>
                  </a:lnTo>
                  <a:lnTo>
                    <a:pt x="1608" y="1"/>
                  </a:lnTo>
                  <a:lnTo>
                    <a:pt x="1949" y="25"/>
                  </a:lnTo>
                  <a:lnTo>
                    <a:pt x="2241" y="98"/>
                  </a:lnTo>
                  <a:lnTo>
                    <a:pt x="2509" y="220"/>
                  </a:lnTo>
                  <a:lnTo>
                    <a:pt x="2753" y="390"/>
                  </a:lnTo>
                  <a:lnTo>
                    <a:pt x="2948" y="585"/>
                  </a:lnTo>
                  <a:lnTo>
                    <a:pt x="3118" y="804"/>
                  </a:lnTo>
                  <a:lnTo>
                    <a:pt x="3167" y="926"/>
                  </a:lnTo>
                  <a:lnTo>
                    <a:pt x="3191" y="1048"/>
                  </a:lnTo>
                  <a:lnTo>
                    <a:pt x="3215" y="1170"/>
                  </a:lnTo>
                  <a:lnTo>
                    <a:pt x="3240" y="1316"/>
                  </a:lnTo>
                  <a:lnTo>
                    <a:pt x="3240" y="1316"/>
                  </a:lnTo>
                  <a:lnTo>
                    <a:pt x="3215" y="1438"/>
                  </a:lnTo>
                  <a:lnTo>
                    <a:pt x="3191" y="1559"/>
                  </a:lnTo>
                  <a:lnTo>
                    <a:pt x="3167" y="1706"/>
                  </a:lnTo>
                  <a:lnTo>
                    <a:pt x="3118" y="1803"/>
                  </a:lnTo>
                  <a:lnTo>
                    <a:pt x="2948" y="2047"/>
                  </a:lnTo>
                  <a:lnTo>
                    <a:pt x="2753" y="2217"/>
                  </a:lnTo>
                  <a:lnTo>
                    <a:pt x="2509" y="2388"/>
                  </a:lnTo>
                  <a:lnTo>
                    <a:pt x="2241" y="2509"/>
                  </a:lnTo>
                  <a:lnTo>
                    <a:pt x="1949" y="2582"/>
                  </a:lnTo>
                  <a:lnTo>
                    <a:pt x="1608" y="2607"/>
                  </a:lnTo>
                  <a:lnTo>
                    <a:pt x="1608" y="2607"/>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813;p48">
            <a:extLst>
              <a:ext uri="{FF2B5EF4-FFF2-40B4-BE49-F238E27FC236}">
                <a16:creationId xmlns:a16="http://schemas.microsoft.com/office/drawing/2014/main" id="{7B7153C8-8236-DBF1-DCC9-D8F29AF7C3EF}"/>
              </a:ext>
            </a:extLst>
          </p:cNvPr>
          <p:cNvSpPr/>
          <p:nvPr/>
        </p:nvSpPr>
        <p:spPr>
          <a:xfrm>
            <a:off x="717920" y="400059"/>
            <a:ext cx="1361455" cy="121524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948;p48">
            <a:extLst>
              <a:ext uri="{FF2B5EF4-FFF2-40B4-BE49-F238E27FC236}">
                <a16:creationId xmlns:a16="http://schemas.microsoft.com/office/drawing/2014/main" id="{1F3491FC-A098-F852-F052-17A7DE3849C9}"/>
              </a:ext>
            </a:extLst>
          </p:cNvPr>
          <p:cNvGrpSpPr/>
          <p:nvPr/>
        </p:nvGrpSpPr>
        <p:grpSpPr>
          <a:xfrm>
            <a:off x="6495565" y="598889"/>
            <a:ext cx="2330713" cy="1402646"/>
            <a:chOff x="568950" y="3686775"/>
            <a:chExt cx="472500" cy="362900"/>
          </a:xfrm>
        </p:grpSpPr>
        <p:sp>
          <p:nvSpPr>
            <p:cNvPr id="38" name="Google Shape;949;p48">
              <a:extLst>
                <a:ext uri="{FF2B5EF4-FFF2-40B4-BE49-F238E27FC236}">
                  <a16:creationId xmlns:a16="http://schemas.microsoft.com/office/drawing/2014/main" id="{7BCA8BDB-D3AB-0030-AEE1-9A763F759409}"/>
                </a:ext>
              </a:extLst>
            </p:cNvPr>
            <p:cNvSpPr/>
            <p:nvPr/>
          </p:nvSpPr>
          <p:spPr>
            <a:xfrm>
              <a:off x="568950" y="3686775"/>
              <a:ext cx="472500" cy="362900"/>
            </a:xfrm>
            <a:custGeom>
              <a:avLst/>
              <a:gdLst/>
              <a:ahLst/>
              <a:cxnLst/>
              <a:rect l="l" t="t" r="r" b="b"/>
              <a:pathLst>
                <a:path w="18900" h="14516" fill="none" extrusionOk="0">
                  <a:moveTo>
                    <a:pt x="18900" y="7989"/>
                  </a:moveTo>
                  <a:lnTo>
                    <a:pt x="18900" y="7989"/>
                  </a:lnTo>
                  <a:lnTo>
                    <a:pt x="18705" y="8111"/>
                  </a:lnTo>
                  <a:lnTo>
                    <a:pt x="18510" y="8184"/>
                  </a:lnTo>
                  <a:lnTo>
                    <a:pt x="18291" y="8232"/>
                  </a:lnTo>
                  <a:lnTo>
                    <a:pt x="18072" y="8232"/>
                  </a:lnTo>
                  <a:lnTo>
                    <a:pt x="17852" y="8184"/>
                  </a:lnTo>
                  <a:lnTo>
                    <a:pt x="17658" y="8111"/>
                  </a:lnTo>
                  <a:lnTo>
                    <a:pt x="17487" y="8013"/>
                  </a:lnTo>
                  <a:lnTo>
                    <a:pt x="17341" y="7891"/>
                  </a:lnTo>
                  <a:lnTo>
                    <a:pt x="17341" y="7891"/>
                  </a:lnTo>
                  <a:lnTo>
                    <a:pt x="17243" y="7745"/>
                  </a:lnTo>
                  <a:lnTo>
                    <a:pt x="17170" y="7575"/>
                  </a:lnTo>
                  <a:lnTo>
                    <a:pt x="17170" y="7404"/>
                  </a:lnTo>
                  <a:lnTo>
                    <a:pt x="17195" y="7234"/>
                  </a:lnTo>
                  <a:lnTo>
                    <a:pt x="17243" y="7088"/>
                  </a:lnTo>
                  <a:lnTo>
                    <a:pt x="17341" y="6942"/>
                  </a:lnTo>
                  <a:lnTo>
                    <a:pt x="17487" y="6844"/>
                  </a:lnTo>
                  <a:lnTo>
                    <a:pt x="17658" y="6795"/>
                  </a:lnTo>
                  <a:lnTo>
                    <a:pt x="17658" y="6795"/>
                  </a:lnTo>
                  <a:lnTo>
                    <a:pt x="17755" y="6771"/>
                  </a:lnTo>
                  <a:lnTo>
                    <a:pt x="17828" y="6771"/>
                  </a:lnTo>
                  <a:lnTo>
                    <a:pt x="17901" y="6795"/>
                  </a:lnTo>
                  <a:lnTo>
                    <a:pt x="17974" y="6820"/>
                  </a:lnTo>
                  <a:lnTo>
                    <a:pt x="18023" y="6869"/>
                  </a:lnTo>
                  <a:lnTo>
                    <a:pt x="18047" y="6917"/>
                  </a:lnTo>
                  <a:lnTo>
                    <a:pt x="18096" y="7063"/>
                  </a:lnTo>
                  <a:lnTo>
                    <a:pt x="18072" y="7210"/>
                  </a:lnTo>
                  <a:lnTo>
                    <a:pt x="18023" y="7356"/>
                  </a:lnTo>
                  <a:lnTo>
                    <a:pt x="17950" y="7477"/>
                  </a:lnTo>
                  <a:lnTo>
                    <a:pt x="17828" y="7599"/>
                  </a:lnTo>
                  <a:lnTo>
                    <a:pt x="17828" y="7599"/>
                  </a:lnTo>
                  <a:lnTo>
                    <a:pt x="17633" y="7697"/>
                  </a:lnTo>
                  <a:lnTo>
                    <a:pt x="17438" y="7770"/>
                  </a:lnTo>
                  <a:lnTo>
                    <a:pt x="17219" y="7794"/>
                  </a:lnTo>
                  <a:lnTo>
                    <a:pt x="17000" y="7794"/>
                  </a:lnTo>
                  <a:lnTo>
                    <a:pt x="17000" y="7794"/>
                  </a:lnTo>
                  <a:lnTo>
                    <a:pt x="16878" y="7794"/>
                  </a:lnTo>
                  <a:lnTo>
                    <a:pt x="16781" y="7770"/>
                  </a:lnTo>
                  <a:lnTo>
                    <a:pt x="16708" y="7745"/>
                  </a:lnTo>
                  <a:lnTo>
                    <a:pt x="16635" y="7697"/>
                  </a:lnTo>
                  <a:lnTo>
                    <a:pt x="16586" y="7648"/>
                  </a:lnTo>
                  <a:lnTo>
                    <a:pt x="16562" y="7550"/>
                  </a:lnTo>
                  <a:lnTo>
                    <a:pt x="16537" y="7331"/>
                  </a:lnTo>
                  <a:lnTo>
                    <a:pt x="16537" y="7331"/>
                  </a:lnTo>
                  <a:lnTo>
                    <a:pt x="16513" y="7015"/>
                  </a:lnTo>
                  <a:lnTo>
                    <a:pt x="16488" y="6698"/>
                  </a:lnTo>
                  <a:lnTo>
                    <a:pt x="16440" y="6381"/>
                  </a:lnTo>
                  <a:lnTo>
                    <a:pt x="16367" y="6065"/>
                  </a:lnTo>
                  <a:lnTo>
                    <a:pt x="16269" y="5748"/>
                  </a:lnTo>
                  <a:lnTo>
                    <a:pt x="16172" y="5456"/>
                  </a:lnTo>
                  <a:lnTo>
                    <a:pt x="16050" y="5164"/>
                  </a:lnTo>
                  <a:lnTo>
                    <a:pt x="15904" y="4871"/>
                  </a:lnTo>
                  <a:lnTo>
                    <a:pt x="15758" y="4604"/>
                  </a:lnTo>
                  <a:lnTo>
                    <a:pt x="15587" y="4311"/>
                  </a:lnTo>
                  <a:lnTo>
                    <a:pt x="15393" y="4068"/>
                  </a:lnTo>
                  <a:lnTo>
                    <a:pt x="15198" y="3800"/>
                  </a:lnTo>
                  <a:lnTo>
                    <a:pt x="14978" y="3556"/>
                  </a:lnTo>
                  <a:lnTo>
                    <a:pt x="14759" y="3313"/>
                  </a:lnTo>
                  <a:lnTo>
                    <a:pt x="14516" y="3094"/>
                  </a:lnTo>
                  <a:lnTo>
                    <a:pt x="14272" y="2874"/>
                  </a:lnTo>
                  <a:lnTo>
                    <a:pt x="14004" y="2655"/>
                  </a:lnTo>
                  <a:lnTo>
                    <a:pt x="13712" y="2460"/>
                  </a:lnTo>
                  <a:lnTo>
                    <a:pt x="13420" y="2265"/>
                  </a:lnTo>
                  <a:lnTo>
                    <a:pt x="13128" y="2095"/>
                  </a:lnTo>
                  <a:lnTo>
                    <a:pt x="12811" y="1924"/>
                  </a:lnTo>
                  <a:lnTo>
                    <a:pt x="12494" y="1778"/>
                  </a:lnTo>
                  <a:lnTo>
                    <a:pt x="12178" y="1632"/>
                  </a:lnTo>
                  <a:lnTo>
                    <a:pt x="11837" y="1510"/>
                  </a:lnTo>
                  <a:lnTo>
                    <a:pt x="11496" y="1389"/>
                  </a:lnTo>
                  <a:lnTo>
                    <a:pt x="11130" y="1291"/>
                  </a:lnTo>
                  <a:lnTo>
                    <a:pt x="10765" y="1218"/>
                  </a:lnTo>
                  <a:lnTo>
                    <a:pt x="10400" y="1145"/>
                  </a:lnTo>
                  <a:lnTo>
                    <a:pt x="10034" y="1096"/>
                  </a:lnTo>
                  <a:lnTo>
                    <a:pt x="9645" y="1048"/>
                  </a:lnTo>
                  <a:lnTo>
                    <a:pt x="9255" y="1023"/>
                  </a:lnTo>
                  <a:lnTo>
                    <a:pt x="8865" y="1023"/>
                  </a:lnTo>
                  <a:lnTo>
                    <a:pt x="8865" y="1023"/>
                  </a:lnTo>
                  <a:lnTo>
                    <a:pt x="8330" y="1023"/>
                  </a:lnTo>
                  <a:lnTo>
                    <a:pt x="7794" y="1072"/>
                  </a:lnTo>
                  <a:lnTo>
                    <a:pt x="7258" y="1145"/>
                  </a:lnTo>
                  <a:lnTo>
                    <a:pt x="6747" y="1267"/>
                  </a:lnTo>
                  <a:lnTo>
                    <a:pt x="6747" y="1267"/>
                  </a:lnTo>
                  <a:lnTo>
                    <a:pt x="6600" y="1048"/>
                  </a:lnTo>
                  <a:lnTo>
                    <a:pt x="6454" y="877"/>
                  </a:lnTo>
                  <a:lnTo>
                    <a:pt x="6284" y="707"/>
                  </a:lnTo>
                  <a:lnTo>
                    <a:pt x="6138" y="561"/>
                  </a:lnTo>
                  <a:lnTo>
                    <a:pt x="5967" y="439"/>
                  </a:lnTo>
                  <a:lnTo>
                    <a:pt x="5821" y="341"/>
                  </a:lnTo>
                  <a:lnTo>
                    <a:pt x="5504" y="195"/>
                  </a:lnTo>
                  <a:lnTo>
                    <a:pt x="5237" y="98"/>
                  </a:lnTo>
                  <a:lnTo>
                    <a:pt x="5017" y="49"/>
                  </a:lnTo>
                  <a:lnTo>
                    <a:pt x="4822" y="0"/>
                  </a:lnTo>
                  <a:lnTo>
                    <a:pt x="4822" y="0"/>
                  </a:lnTo>
                  <a:lnTo>
                    <a:pt x="4725" y="195"/>
                  </a:lnTo>
                  <a:lnTo>
                    <a:pt x="4628" y="390"/>
                  </a:lnTo>
                  <a:lnTo>
                    <a:pt x="4530" y="682"/>
                  </a:lnTo>
                  <a:lnTo>
                    <a:pt x="4433" y="999"/>
                  </a:lnTo>
                  <a:lnTo>
                    <a:pt x="4384" y="1389"/>
                  </a:lnTo>
                  <a:lnTo>
                    <a:pt x="4360" y="1778"/>
                  </a:lnTo>
                  <a:lnTo>
                    <a:pt x="4360" y="1998"/>
                  </a:lnTo>
                  <a:lnTo>
                    <a:pt x="4408" y="2217"/>
                  </a:lnTo>
                  <a:lnTo>
                    <a:pt x="4408" y="2217"/>
                  </a:lnTo>
                  <a:lnTo>
                    <a:pt x="4067" y="2436"/>
                  </a:lnTo>
                  <a:lnTo>
                    <a:pt x="3678" y="2728"/>
                  </a:lnTo>
                  <a:lnTo>
                    <a:pt x="3264" y="3142"/>
                  </a:lnTo>
                  <a:lnTo>
                    <a:pt x="2825" y="3605"/>
                  </a:lnTo>
                  <a:lnTo>
                    <a:pt x="2411" y="4116"/>
                  </a:lnTo>
                  <a:lnTo>
                    <a:pt x="2022" y="4652"/>
                  </a:lnTo>
                  <a:lnTo>
                    <a:pt x="1851" y="4945"/>
                  </a:lnTo>
                  <a:lnTo>
                    <a:pt x="1705" y="5237"/>
                  </a:lnTo>
                  <a:lnTo>
                    <a:pt x="1559" y="5529"/>
                  </a:lnTo>
                  <a:lnTo>
                    <a:pt x="1461" y="5797"/>
                  </a:lnTo>
                  <a:lnTo>
                    <a:pt x="560" y="5797"/>
                  </a:lnTo>
                  <a:lnTo>
                    <a:pt x="560" y="5797"/>
                  </a:lnTo>
                  <a:lnTo>
                    <a:pt x="463" y="5821"/>
                  </a:lnTo>
                  <a:lnTo>
                    <a:pt x="341" y="5846"/>
                  </a:lnTo>
                  <a:lnTo>
                    <a:pt x="244" y="5894"/>
                  </a:lnTo>
                  <a:lnTo>
                    <a:pt x="171" y="5967"/>
                  </a:lnTo>
                  <a:lnTo>
                    <a:pt x="98" y="6040"/>
                  </a:lnTo>
                  <a:lnTo>
                    <a:pt x="49" y="6138"/>
                  </a:lnTo>
                  <a:lnTo>
                    <a:pt x="25" y="6260"/>
                  </a:lnTo>
                  <a:lnTo>
                    <a:pt x="0" y="6357"/>
                  </a:lnTo>
                  <a:lnTo>
                    <a:pt x="0" y="8598"/>
                  </a:lnTo>
                  <a:lnTo>
                    <a:pt x="0" y="8598"/>
                  </a:lnTo>
                  <a:lnTo>
                    <a:pt x="25" y="8720"/>
                  </a:lnTo>
                  <a:lnTo>
                    <a:pt x="49" y="8817"/>
                  </a:lnTo>
                  <a:lnTo>
                    <a:pt x="98" y="8914"/>
                  </a:lnTo>
                  <a:lnTo>
                    <a:pt x="171" y="8987"/>
                  </a:lnTo>
                  <a:lnTo>
                    <a:pt x="244" y="9060"/>
                  </a:lnTo>
                  <a:lnTo>
                    <a:pt x="341" y="9109"/>
                  </a:lnTo>
                  <a:lnTo>
                    <a:pt x="463" y="9158"/>
                  </a:lnTo>
                  <a:lnTo>
                    <a:pt x="560" y="9158"/>
                  </a:lnTo>
                  <a:lnTo>
                    <a:pt x="1510" y="9158"/>
                  </a:lnTo>
                  <a:lnTo>
                    <a:pt x="1510" y="9158"/>
                  </a:lnTo>
                  <a:lnTo>
                    <a:pt x="1583" y="9353"/>
                  </a:lnTo>
                  <a:lnTo>
                    <a:pt x="1681" y="9572"/>
                  </a:lnTo>
                  <a:lnTo>
                    <a:pt x="1924" y="9986"/>
                  </a:lnTo>
                  <a:lnTo>
                    <a:pt x="2216" y="10376"/>
                  </a:lnTo>
                  <a:lnTo>
                    <a:pt x="2582" y="10765"/>
                  </a:lnTo>
                  <a:lnTo>
                    <a:pt x="2972" y="11131"/>
                  </a:lnTo>
                  <a:lnTo>
                    <a:pt x="3410" y="11472"/>
                  </a:lnTo>
                  <a:lnTo>
                    <a:pt x="3897" y="11788"/>
                  </a:lnTo>
                  <a:lnTo>
                    <a:pt x="4408" y="12032"/>
                  </a:lnTo>
                  <a:lnTo>
                    <a:pt x="4408" y="14516"/>
                  </a:lnTo>
                  <a:lnTo>
                    <a:pt x="5090" y="14516"/>
                  </a:lnTo>
                  <a:lnTo>
                    <a:pt x="6308" y="12860"/>
                  </a:lnTo>
                  <a:lnTo>
                    <a:pt x="6308" y="12860"/>
                  </a:lnTo>
                  <a:lnTo>
                    <a:pt x="6917" y="13030"/>
                  </a:lnTo>
                  <a:lnTo>
                    <a:pt x="7550" y="13128"/>
                  </a:lnTo>
                  <a:lnTo>
                    <a:pt x="8208" y="13201"/>
                  </a:lnTo>
                  <a:lnTo>
                    <a:pt x="8865" y="13225"/>
                  </a:lnTo>
                  <a:lnTo>
                    <a:pt x="8865" y="13225"/>
                  </a:lnTo>
                  <a:lnTo>
                    <a:pt x="9523" y="13201"/>
                  </a:lnTo>
                  <a:lnTo>
                    <a:pt x="10181" y="13128"/>
                  </a:lnTo>
                  <a:lnTo>
                    <a:pt x="10814" y="13030"/>
                  </a:lnTo>
                  <a:lnTo>
                    <a:pt x="11423" y="12860"/>
                  </a:lnTo>
                  <a:lnTo>
                    <a:pt x="12592" y="14516"/>
                  </a:lnTo>
                  <a:lnTo>
                    <a:pt x="13347" y="14516"/>
                  </a:lnTo>
                  <a:lnTo>
                    <a:pt x="13347" y="12032"/>
                  </a:lnTo>
                  <a:lnTo>
                    <a:pt x="13347" y="12032"/>
                  </a:lnTo>
                  <a:lnTo>
                    <a:pt x="13688" y="11886"/>
                  </a:lnTo>
                  <a:lnTo>
                    <a:pt x="14004" y="11715"/>
                  </a:lnTo>
                  <a:lnTo>
                    <a:pt x="14297" y="11545"/>
                  </a:lnTo>
                  <a:lnTo>
                    <a:pt x="14589" y="11350"/>
                  </a:lnTo>
                  <a:lnTo>
                    <a:pt x="14857" y="11131"/>
                  </a:lnTo>
                  <a:lnTo>
                    <a:pt x="15100" y="10911"/>
                  </a:lnTo>
                  <a:lnTo>
                    <a:pt x="15344" y="10668"/>
                  </a:lnTo>
                  <a:lnTo>
                    <a:pt x="15563" y="10400"/>
                  </a:lnTo>
                  <a:lnTo>
                    <a:pt x="15733" y="10132"/>
                  </a:lnTo>
                  <a:lnTo>
                    <a:pt x="15904" y="9864"/>
                  </a:lnTo>
                  <a:lnTo>
                    <a:pt x="16074" y="9572"/>
                  </a:lnTo>
                  <a:lnTo>
                    <a:pt x="16196" y="9255"/>
                  </a:lnTo>
                  <a:lnTo>
                    <a:pt x="16318" y="8939"/>
                  </a:lnTo>
                  <a:lnTo>
                    <a:pt x="16391" y="8598"/>
                  </a:lnTo>
                  <a:lnTo>
                    <a:pt x="16464" y="8257"/>
                  </a:lnTo>
                  <a:lnTo>
                    <a:pt x="16513" y="7916"/>
                  </a:lnTo>
                  <a:lnTo>
                    <a:pt x="16513" y="7916"/>
                  </a:lnTo>
                  <a:lnTo>
                    <a:pt x="16513" y="7599"/>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50;p48">
              <a:extLst>
                <a:ext uri="{FF2B5EF4-FFF2-40B4-BE49-F238E27FC236}">
                  <a16:creationId xmlns:a16="http://schemas.microsoft.com/office/drawing/2014/main" id="{CCD43CF9-F61D-7C09-D039-391093FC3485}"/>
                </a:ext>
              </a:extLst>
            </p:cNvPr>
            <p:cNvSpPr/>
            <p:nvPr/>
          </p:nvSpPr>
          <p:spPr>
            <a:xfrm>
              <a:off x="645650" y="3820725"/>
              <a:ext cx="34125" cy="34125"/>
            </a:xfrm>
            <a:custGeom>
              <a:avLst/>
              <a:gdLst/>
              <a:ahLst/>
              <a:cxnLst/>
              <a:rect l="l" t="t" r="r" b="b"/>
              <a:pathLst>
                <a:path w="1365" h="1365" fill="none" extrusionOk="0">
                  <a:moveTo>
                    <a:pt x="683" y="1364"/>
                  </a:moveTo>
                  <a:lnTo>
                    <a:pt x="683" y="1364"/>
                  </a:lnTo>
                  <a:lnTo>
                    <a:pt x="537" y="1340"/>
                  </a:lnTo>
                  <a:lnTo>
                    <a:pt x="415" y="1316"/>
                  </a:lnTo>
                  <a:lnTo>
                    <a:pt x="293" y="1243"/>
                  </a:lnTo>
                  <a:lnTo>
                    <a:pt x="196" y="1170"/>
                  </a:lnTo>
                  <a:lnTo>
                    <a:pt x="123" y="1072"/>
                  </a:lnTo>
                  <a:lnTo>
                    <a:pt x="50" y="950"/>
                  </a:lnTo>
                  <a:lnTo>
                    <a:pt x="25" y="829"/>
                  </a:lnTo>
                  <a:lnTo>
                    <a:pt x="1" y="682"/>
                  </a:lnTo>
                  <a:lnTo>
                    <a:pt x="1" y="682"/>
                  </a:lnTo>
                  <a:lnTo>
                    <a:pt x="25" y="536"/>
                  </a:lnTo>
                  <a:lnTo>
                    <a:pt x="50" y="415"/>
                  </a:lnTo>
                  <a:lnTo>
                    <a:pt x="123" y="317"/>
                  </a:lnTo>
                  <a:lnTo>
                    <a:pt x="196" y="195"/>
                  </a:lnTo>
                  <a:lnTo>
                    <a:pt x="293" y="122"/>
                  </a:lnTo>
                  <a:lnTo>
                    <a:pt x="415" y="74"/>
                  </a:lnTo>
                  <a:lnTo>
                    <a:pt x="537" y="25"/>
                  </a:lnTo>
                  <a:lnTo>
                    <a:pt x="683" y="1"/>
                  </a:lnTo>
                  <a:lnTo>
                    <a:pt x="683" y="1"/>
                  </a:lnTo>
                  <a:lnTo>
                    <a:pt x="805" y="25"/>
                  </a:lnTo>
                  <a:lnTo>
                    <a:pt x="951" y="74"/>
                  </a:lnTo>
                  <a:lnTo>
                    <a:pt x="1048" y="122"/>
                  </a:lnTo>
                  <a:lnTo>
                    <a:pt x="1170" y="195"/>
                  </a:lnTo>
                  <a:lnTo>
                    <a:pt x="1243" y="317"/>
                  </a:lnTo>
                  <a:lnTo>
                    <a:pt x="1292" y="415"/>
                  </a:lnTo>
                  <a:lnTo>
                    <a:pt x="1340" y="536"/>
                  </a:lnTo>
                  <a:lnTo>
                    <a:pt x="1365" y="682"/>
                  </a:lnTo>
                  <a:lnTo>
                    <a:pt x="1365" y="682"/>
                  </a:lnTo>
                  <a:lnTo>
                    <a:pt x="1340" y="829"/>
                  </a:lnTo>
                  <a:lnTo>
                    <a:pt x="1292" y="950"/>
                  </a:lnTo>
                  <a:lnTo>
                    <a:pt x="1243" y="1072"/>
                  </a:lnTo>
                  <a:lnTo>
                    <a:pt x="1170" y="1170"/>
                  </a:lnTo>
                  <a:lnTo>
                    <a:pt x="1048" y="1243"/>
                  </a:lnTo>
                  <a:lnTo>
                    <a:pt x="951" y="1316"/>
                  </a:lnTo>
                  <a:lnTo>
                    <a:pt x="805" y="1340"/>
                  </a:lnTo>
                  <a:lnTo>
                    <a:pt x="683" y="1364"/>
                  </a:lnTo>
                  <a:lnTo>
                    <a:pt x="683" y="1364"/>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951;p48">
              <a:extLst>
                <a:ext uri="{FF2B5EF4-FFF2-40B4-BE49-F238E27FC236}">
                  <a16:creationId xmlns:a16="http://schemas.microsoft.com/office/drawing/2014/main" id="{00F5EC58-DD5B-BC26-C5A3-7ED6EB7BA072}"/>
                </a:ext>
              </a:extLst>
            </p:cNvPr>
            <p:cNvSpPr/>
            <p:nvPr/>
          </p:nvSpPr>
          <p:spPr>
            <a:xfrm>
              <a:off x="747950" y="3753750"/>
              <a:ext cx="85275" cy="12200"/>
            </a:xfrm>
            <a:custGeom>
              <a:avLst/>
              <a:gdLst/>
              <a:ahLst/>
              <a:cxnLst/>
              <a:rect l="l" t="t" r="r" b="b"/>
              <a:pathLst>
                <a:path w="3411" h="488" fill="none" extrusionOk="0">
                  <a:moveTo>
                    <a:pt x="3410" y="488"/>
                  </a:moveTo>
                  <a:lnTo>
                    <a:pt x="3410" y="488"/>
                  </a:lnTo>
                  <a:lnTo>
                    <a:pt x="3215" y="366"/>
                  </a:lnTo>
                  <a:lnTo>
                    <a:pt x="3021" y="268"/>
                  </a:lnTo>
                  <a:lnTo>
                    <a:pt x="2826" y="195"/>
                  </a:lnTo>
                  <a:lnTo>
                    <a:pt x="2607" y="122"/>
                  </a:lnTo>
                  <a:lnTo>
                    <a:pt x="2387" y="74"/>
                  </a:lnTo>
                  <a:lnTo>
                    <a:pt x="2168" y="25"/>
                  </a:lnTo>
                  <a:lnTo>
                    <a:pt x="1925" y="0"/>
                  </a:lnTo>
                  <a:lnTo>
                    <a:pt x="1705" y="0"/>
                  </a:lnTo>
                  <a:lnTo>
                    <a:pt x="1462" y="0"/>
                  </a:lnTo>
                  <a:lnTo>
                    <a:pt x="1243" y="25"/>
                  </a:lnTo>
                  <a:lnTo>
                    <a:pt x="1023" y="74"/>
                  </a:lnTo>
                  <a:lnTo>
                    <a:pt x="804" y="122"/>
                  </a:lnTo>
                  <a:lnTo>
                    <a:pt x="585" y="195"/>
                  </a:lnTo>
                  <a:lnTo>
                    <a:pt x="366" y="268"/>
                  </a:lnTo>
                  <a:lnTo>
                    <a:pt x="171" y="366"/>
                  </a:lnTo>
                  <a:lnTo>
                    <a:pt x="1" y="488"/>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64817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rgbClr val="92D050"/>
          </a:fgClr>
          <a:bgClr>
            <a:srgbClr val="E2F0D9"/>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4B4CF-954C-BDA3-7360-B9E586CE3DB4}"/>
              </a:ext>
            </a:extLst>
          </p:cNvPr>
          <p:cNvSpPr>
            <a:spLocks noGrp="1"/>
          </p:cNvSpPr>
          <p:nvPr>
            <p:ph type="title"/>
          </p:nvPr>
        </p:nvSpPr>
        <p:spPr/>
        <p:txBody>
          <a:bodyPr/>
          <a:lstStyle/>
          <a:p>
            <a:r>
              <a:rPr lang="en-US" dirty="0"/>
              <a:t>Economic Security for All </a:t>
            </a:r>
          </a:p>
        </p:txBody>
      </p:sp>
      <p:sp>
        <p:nvSpPr>
          <p:cNvPr id="3" name="Slide Number Placeholder 2">
            <a:extLst>
              <a:ext uri="{FF2B5EF4-FFF2-40B4-BE49-F238E27FC236}">
                <a16:creationId xmlns:a16="http://schemas.microsoft.com/office/drawing/2014/main" id="{4AF67EC2-DF50-E9F2-44E1-098A7627220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9" name="TextBox 8">
            <a:extLst>
              <a:ext uri="{FF2B5EF4-FFF2-40B4-BE49-F238E27FC236}">
                <a16:creationId xmlns:a16="http://schemas.microsoft.com/office/drawing/2014/main" id="{DFFAFD3F-6411-20CB-5EAE-316624FC4FB1}"/>
              </a:ext>
            </a:extLst>
          </p:cNvPr>
          <p:cNvSpPr txBox="1"/>
          <p:nvPr/>
        </p:nvSpPr>
        <p:spPr>
          <a:xfrm>
            <a:off x="1381250" y="1270146"/>
            <a:ext cx="7454001" cy="954107"/>
          </a:xfrm>
          <a:prstGeom prst="rect">
            <a:avLst/>
          </a:prstGeom>
          <a:noFill/>
        </p:spPr>
        <p:txBody>
          <a:bodyPr wrap="square">
            <a:spAutoFit/>
          </a:bodyPr>
          <a:lstStyle/>
          <a:p>
            <a:pPr>
              <a:lnSpc>
                <a:spcPct val="150000"/>
              </a:lnSpc>
              <a:spcAft>
                <a:spcPts val="1200"/>
              </a:spcAft>
            </a:pPr>
            <a:r>
              <a:rPr lang="en-US" sz="1600" b="1" dirty="0">
                <a:highlight>
                  <a:schemeClr val="accent1"/>
                </a:highlight>
                <a:latin typeface="Lora" pitchFamily="2" charset="0"/>
              </a:rPr>
              <a:t>What</a:t>
            </a:r>
            <a:endParaRPr lang="en-US" sz="1600" dirty="0">
              <a:highlight>
                <a:schemeClr val="accent1"/>
              </a:highlight>
              <a:latin typeface="Lora" pitchFamily="2" charset="0"/>
            </a:endParaRPr>
          </a:p>
          <a:p>
            <a:pPr>
              <a:spcAft>
                <a:spcPts val="1200"/>
              </a:spcAft>
            </a:pPr>
            <a:r>
              <a:rPr lang="en-US" sz="1100" b="0" i="1" dirty="0">
                <a:solidFill>
                  <a:schemeClr val="tx1"/>
                </a:solidFill>
                <a:latin typeface="Lora" pitchFamily="2" charset="0"/>
              </a:rPr>
              <a:t>EcSA is an initiative of the Employment Security Department (ESD) intended to prioritize local decision-making and streamline access to existing public services and benefits to support families in moving out of poverty. </a:t>
            </a:r>
            <a:endParaRPr lang="en-US" sz="1100" dirty="0">
              <a:solidFill>
                <a:schemeClr val="tx1"/>
              </a:solidFill>
              <a:latin typeface="Lora" pitchFamily="2" charset="0"/>
            </a:endParaRPr>
          </a:p>
        </p:txBody>
      </p:sp>
      <p:sp>
        <p:nvSpPr>
          <p:cNvPr id="5" name="TextBox 4">
            <a:extLst>
              <a:ext uri="{FF2B5EF4-FFF2-40B4-BE49-F238E27FC236}">
                <a16:creationId xmlns:a16="http://schemas.microsoft.com/office/drawing/2014/main" id="{62CBD7EA-CFD6-31C6-48DF-923C31008512}"/>
              </a:ext>
            </a:extLst>
          </p:cNvPr>
          <p:cNvSpPr txBox="1"/>
          <p:nvPr/>
        </p:nvSpPr>
        <p:spPr>
          <a:xfrm>
            <a:off x="1381250" y="2339874"/>
            <a:ext cx="7537124" cy="661720"/>
          </a:xfrm>
          <a:prstGeom prst="rect">
            <a:avLst/>
          </a:prstGeom>
          <a:noFill/>
        </p:spPr>
        <p:txBody>
          <a:bodyPr wrap="square" rtlCol="0">
            <a:spAutoFit/>
          </a:bodyPr>
          <a:lstStyle/>
          <a:p>
            <a:pPr>
              <a:spcAft>
                <a:spcPts val="1200"/>
              </a:spcAft>
            </a:pPr>
            <a:r>
              <a:rPr lang="en-US" sz="1600" b="1" dirty="0">
                <a:highlight>
                  <a:schemeClr val="accent1"/>
                </a:highlight>
                <a:latin typeface="Lora" pitchFamily="2" charset="0"/>
              </a:rPr>
              <a:t>Why</a:t>
            </a:r>
            <a:endParaRPr lang="en-US" sz="1600" dirty="0">
              <a:highlight>
                <a:schemeClr val="accent1"/>
              </a:highlight>
              <a:latin typeface="Lora" pitchFamily="2" charset="0"/>
            </a:endParaRPr>
          </a:p>
          <a:p>
            <a:pPr>
              <a:spcAft>
                <a:spcPts val="600"/>
              </a:spcAft>
            </a:pPr>
            <a:r>
              <a:rPr lang="en-US" sz="1100" b="0" i="1" dirty="0">
                <a:solidFill>
                  <a:schemeClr val="tx1"/>
                </a:solidFill>
                <a:latin typeface="Lora" pitchFamily="2" charset="0"/>
                <a:ea typeface="ＭＳ Ｐゴシック" panose="020B0600070205080204" pitchFamily="34" charset="-128"/>
              </a:rPr>
              <a:t>26% of Washingtonians living in poverty (</a:t>
            </a:r>
            <a:r>
              <a:rPr lang="en-US" sz="800" b="0" i="1" dirty="0">
                <a:solidFill>
                  <a:schemeClr val="tx1"/>
                </a:solidFill>
                <a:latin typeface="Lora" pitchFamily="2" charset="0"/>
                <a:ea typeface="ＭＳ Ｐゴシック" panose="020B0600070205080204" pitchFamily="34" charset="-128"/>
              </a:rPr>
              <a:t>200 % FPL</a:t>
            </a:r>
            <a:r>
              <a:rPr lang="en-US" sz="1100" b="0" i="1" dirty="0">
                <a:solidFill>
                  <a:schemeClr val="tx1"/>
                </a:solidFill>
                <a:latin typeface="Lora" pitchFamily="2" charset="0"/>
                <a:ea typeface="ＭＳ Ｐゴシック" panose="020B0600070205080204" pitchFamily="34" charset="-128"/>
              </a:rPr>
              <a:t>) ; fragmented programs don’t serve them well. (</a:t>
            </a:r>
            <a:r>
              <a:rPr lang="en-US" sz="800" b="0" i="1" dirty="0">
                <a:solidFill>
                  <a:schemeClr val="tx1"/>
                </a:solidFill>
                <a:latin typeface="Lora" pitchFamily="2" charset="0"/>
                <a:ea typeface="ＭＳ Ｐゴシック" panose="020B0600070205080204" pitchFamily="34" charset="-128"/>
                <a:hlinkClick r:id="rId2"/>
              </a:rPr>
              <a:t>King County data</a:t>
            </a:r>
            <a:r>
              <a:rPr lang="en-US" sz="1100" b="0" i="1" dirty="0">
                <a:solidFill>
                  <a:schemeClr val="tx1"/>
                </a:solidFill>
                <a:latin typeface="Lora" pitchFamily="2" charset="0"/>
                <a:ea typeface="ＭＳ Ｐゴシック" panose="020B0600070205080204" pitchFamily="34" charset="-128"/>
              </a:rPr>
              <a:t>)</a:t>
            </a:r>
            <a:endParaRPr lang="en-US" sz="1100" i="1" dirty="0"/>
          </a:p>
        </p:txBody>
      </p:sp>
      <p:sp>
        <p:nvSpPr>
          <p:cNvPr id="6" name="TextBox 5">
            <a:extLst>
              <a:ext uri="{FF2B5EF4-FFF2-40B4-BE49-F238E27FC236}">
                <a16:creationId xmlns:a16="http://schemas.microsoft.com/office/drawing/2014/main" id="{99B702AC-4679-2B70-F5EB-7DF82FDADF65}"/>
              </a:ext>
            </a:extLst>
          </p:cNvPr>
          <p:cNvSpPr txBox="1"/>
          <p:nvPr/>
        </p:nvSpPr>
        <p:spPr>
          <a:xfrm>
            <a:off x="1383536" y="3011235"/>
            <a:ext cx="7454001" cy="717697"/>
          </a:xfrm>
          <a:prstGeom prst="rect">
            <a:avLst/>
          </a:prstGeom>
          <a:noFill/>
        </p:spPr>
        <p:txBody>
          <a:bodyPr wrap="square" rtlCol="0">
            <a:spAutoFit/>
          </a:bodyPr>
          <a:lstStyle/>
          <a:p>
            <a:pPr>
              <a:lnSpc>
                <a:spcPct val="150000"/>
              </a:lnSpc>
              <a:spcAft>
                <a:spcPts val="600"/>
              </a:spcAft>
            </a:pPr>
            <a:r>
              <a:rPr lang="en-US" sz="1400" b="1" dirty="0">
                <a:solidFill>
                  <a:schemeClr val="tx1"/>
                </a:solidFill>
                <a:highlight>
                  <a:schemeClr val="accent1"/>
                </a:highlight>
                <a:latin typeface="Lora" pitchFamily="2" charset="0"/>
                <a:ea typeface="ＭＳ Ｐゴシック" panose="020B0600070205080204" pitchFamily="34" charset="-128"/>
              </a:rPr>
              <a:t>Who is eligible </a:t>
            </a:r>
            <a:r>
              <a:rPr lang="en-US" sz="1400" b="1" dirty="0">
                <a:highlight>
                  <a:schemeClr val="accent1"/>
                </a:highlight>
                <a:latin typeface="Lora" pitchFamily="2" charset="0"/>
              </a:rPr>
              <a:t>?</a:t>
            </a:r>
            <a:endParaRPr lang="en-US" sz="1400" dirty="0">
              <a:highlight>
                <a:schemeClr val="accent1"/>
              </a:highlight>
              <a:latin typeface="Lora" pitchFamily="2" charset="0"/>
            </a:endParaRPr>
          </a:p>
          <a:p>
            <a:pPr>
              <a:lnSpc>
                <a:spcPct val="150000"/>
              </a:lnSpc>
              <a:spcAft>
                <a:spcPts val="600"/>
              </a:spcAft>
            </a:pPr>
            <a:r>
              <a:rPr lang="en-US" sz="1100" i="1" dirty="0">
                <a:solidFill>
                  <a:schemeClr val="tx1"/>
                </a:solidFill>
                <a:latin typeface="Lora" pitchFamily="2" charset="0"/>
                <a:ea typeface="ＭＳ Ｐゴシック" panose="020B0600070205080204" pitchFamily="34" charset="-128"/>
              </a:rPr>
              <a:t>King County residents over the age of 18 with household income at or below 200 % of the federal poverty level.</a:t>
            </a:r>
            <a:endParaRPr lang="en-US" sz="1100" dirty="0"/>
          </a:p>
        </p:txBody>
      </p:sp>
      <p:sp>
        <p:nvSpPr>
          <p:cNvPr id="7" name="TextBox 6">
            <a:extLst>
              <a:ext uri="{FF2B5EF4-FFF2-40B4-BE49-F238E27FC236}">
                <a16:creationId xmlns:a16="http://schemas.microsoft.com/office/drawing/2014/main" id="{AE58515A-4AFA-4ACB-41EA-04695F894C54}"/>
              </a:ext>
            </a:extLst>
          </p:cNvPr>
          <p:cNvSpPr txBox="1"/>
          <p:nvPr/>
        </p:nvSpPr>
        <p:spPr>
          <a:xfrm>
            <a:off x="1381251" y="3828140"/>
            <a:ext cx="7360968" cy="600164"/>
          </a:xfrm>
          <a:prstGeom prst="rect">
            <a:avLst/>
          </a:prstGeom>
          <a:noFill/>
        </p:spPr>
        <p:txBody>
          <a:bodyPr wrap="square" rtlCol="0">
            <a:spAutoFit/>
          </a:bodyPr>
          <a:lstStyle/>
          <a:p>
            <a:pPr>
              <a:spcAft>
                <a:spcPts val="600"/>
              </a:spcAft>
            </a:pPr>
            <a:r>
              <a:rPr lang="en-US" sz="1400" b="1" dirty="0">
                <a:highlight>
                  <a:schemeClr val="accent1"/>
                </a:highlight>
                <a:latin typeface="Lora" pitchFamily="2" charset="0"/>
              </a:rPr>
              <a:t>WDC Service Provider Partners </a:t>
            </a:r>
          </a:p>
          <a:p>
            <a:pPr>
              <a:spcAft>
                <a:spcPts val="600"/>
              </a:spcAft>
            </a:pPr>
            <a:endParaRPr lang="en-US" sz="1400" b="1" dirty="0">
              <a:highlight>
                <a:schemeClr val="accent1"/>
              </a:highlight>
              <a:latin typeface="Lora" pitchFamily="2" charset="0"/>
            </a:endParaRPr>
          </a:p>
        </p:txBody>
      </p:sp>
      <p:graphicFrame>
        <p:nvGraphicFramePr>
          <p:cNvPr id="4" name="Table 7">
            <a:extLst>
              <a:ext uri="{FF2B5EF4-FFF2-40B4-BE49-F238E27FC236}">
                <a16:creationId xmlns:a16="http://schemas.microsoft.com/office/drawing/2014/main" id="{B003AC5E-DF52-A728-0F03-E6376E5D4D1B}"/>
              </a:ext>
            </a:extLst>
          </p:cNvPr>
          <p:cNvGraphicFramePr>
            <a:graphicFrameLocks noGrp="1"/>
          </p:cNvGraphicFramePr>
          <p:nvPr>
            <p:extLst>
              <p:ext uri="{D42A27DB-BD31-4B8C-83A1-F6EECF244321}">
                <p14:modId xmlns:p14="http://schemas.microsoft.com/office/powerpoint/2010/main" val="3725172943"/>
              </p:ext>
            </p:extLst>
          </p:nvPr>
        </p:nvGraphicFramePr>
        <p:xfrm>
          <a:off x="1489364" y="4231691"/>
          <a:ext cx="4710545" cy="518160"/>
        </p:xfrm>
        <a:graphic>
          <a:graphicData uri="http://schemas.openxmlformats.org/drawingml/2006/table">
            <a:tbl>
              <a:tblPr firstRow="1" bandRow="1">
                <a:tableStyleId>{DA5B2040-0373-4AB5-8C16-54180E59C3D7}</a:tableStyleId>
              </a:tblPr>
              <a:tblGrid>
                <a:gridCol w="2847109">
                  <a:extLst>
                    <a:ext uri="{9D8B030D-6E8A-4147-A177-3AD203B41FA5}">
                      <a16:colId xmlns:a16="http://schemas.microsoft.com/office/drawing/2014/main" val="2669351937"/>
                    </a:ext>
                  </a:extLst>
                </a:gridCol>
                <a:gridCol w="1863436">
                  <a:extLst>
                    <a:ext uri="{9D8B030D-6E8A-4147-A177-3AD203B41FA5}">
                      <a16:colId xmlns:a16="http://schemas.microsoft.com/office/drawing/2014/main" val="3605256685"/>
                    </a:ext>
                  </a:extLst>
                </a:gridCol>
              </a:tblGrid>
              <a:tr h="248755">
                <a:tc>
                  <a:txBody>
                    <a:bodyPr/>
                    <a:lstStyle/>
                    <a:p>
                      <a:pPr marL="171450" indent="-171450">
                        <a:buFont typeface="Arial" panose="020B0604020202020204" pitchFamily="34" charset="0"/>
                        <a:buChar char="•"/>
                      </a:pPr>
                      <a:r>
                        <a:rPr lang="en-US" sz="1100" i="1" dirty="0">
                          <a:latin typeface="Lora" pitchFamily="2" charset="0"/>
                        </a:rPr>
                        <a:t>YWCA Seattle I King I Snohomish</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US" sz="1100" i="1" dirty="0">
                          <a:latin typeface="Lora" pitchFamily="2" charset="0"/>
                        </a:rPr>
                        <a:t>TRAC Associates</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4263846646"/>
                  </a:ext>
                </a:extLst>
              </a:tr>
              <a:tr h="248755">
                <a:tc>
                  <a:txBody>
                    <a:bodyPr/>
                    <a:lstStyle/>
                    <a:p>
                      <a:pPr marL="171450" indent="-171450">
                        <a:buFont typeface="Arial" panose="020B0604020202020204" pitchFamily="34" charset="0"/>
                        <a:buChar char="•"/>
                      </a:pPr>
                      <a:r>
                        <a:rPr lang="en-US" sz="1100" i="1" dirty="0">
                          <a:latin typeface="Lora" pitchFamily="2" charset="0"/>
                        </a:rPr>
                        <a:t>Asian Counseling &amp; Referral Services</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171450" indent="-171450">
                        <a:buFont typeface="Arial" panose="020B0604020202020204" pitchFamily="34" charset="0"/>
                        <a:buChar char="•"/>
                      </a:pPr>
                      <a:r>
                        <a:rPr lang="en-US" sz="1100" i="1" dirty="0">
                          <a:latin typeface="Lora" pitchFamily="2" charset="0"/>
                        </a:rPr>
                        <a:t>Neighborhood House</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3646723829"/>
                  </a:ext>
                </a:extLst>
              </a:tr>
            </a:tbl>
          </a:graphicData>
        </a:graphic>
      </p:graphicFrame>
    </p:spTree>
    <p:extLst>
      <p:ext uri="{BB962C8B-B14F-4D97-AF65-F5344CB8AC3E}">
        <p14:creationId xmlns:p14="http://schemas.microsoft.com/office/powerpoint/2010/main" val="2705747282"/>
      </p:ext>
    </p:extLst>
  </p:cSld>
  <p:clrMapOvr>
    <a:masterClrMapping/>
  </p:clrMapOvr>
</p:sld>
</file>

<file path=ppt/theme/theme1.xml><?xml version="1.0" encoding="utf-8"?>
<a:theme xmlns:a="http://schemas.openxmlformats.org/drawingml/2006/main" name="Viola template">
  <a:themeElements>
    <a:clrScheme name="Custom 347">
      <a:dk1>
        <a:srgbClr val="000000"/>
      </a:dk1>
      <a:lt1>
        <a:srgbClr val="FFFFFF"/>
      </a:lt1>
      <a:dk2>
        <a:srgbClr val="8A8682"/>
      </a:dk2>
      <a:lt2>
        <a:srgbClr val="F0EEE9"/>
      </a:lt2>
      <a:accent1>
        <a:srgbClr val="FFCD00"/>
      </a:accent1>
      <a:accent2>
        <a:srgbClr val="F6921D"/>
      </a:accent2>
      <a:accent3>
        <a:srgbClr val="A7693A"/>
      </a:accent3>
      <a:accent4>
        <a:srgbClr val="D8D6D2"/>
      </a:accent4>
      <a:accent5>
        <a:srgbClr val="979593"/>
      </a:accent5>
      <a:accent6>
        <a:srgbClr val="6F6868"/>
      </a:accent6>
      <a:hlink>
        <a:srgbClr val="0000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DC-Title-Car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DC-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DB605EF-4304-9141-AC22-A60E0E8CE051}" vid="{EA311F14-2A1B-8847-A143-A2FD4ADFDB41}"/>
    </a:ext>
  </a:extLst>
</a:theme>
</file>

<file path=ppt/theme/theme4.xml><?xml version="1.0" encoding="utf-8"?>
<a:theme xmlns:a="http://schemas.openxmlformats.org/drawingml/2006/main" name="WDC-Blue-Gradi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DB605EF-4304-9141-AC22-A60E0E8CE051}" vid="{5E4D3B1E-562C-594C-9D06-7B94E67D3B94}"/>
    </a:ext>
  </a:extLst>
</a:theme>
</file>

<file path=ppt/theme/theme5.xml><?xml version="1.0" encoding="utf-8"?>
<a:theme xmlns:a="http://schemas.openxmlformats.org/drawingml/2006/main" name="WDC-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DB605EF-4304-9141-AC22-A60E0E8CE051}" vid="{EA311F14-2A1B-8847-A143-A2FD4ADFDB41}"/>
    </a:ext>
  </a:extLst>
</a:theme>
</file>

<file path=ppt/theme/theme6.xml><?xml version="1.0" encoding="utf-8"?>
<a:theme xmlns:a="http://schemas.openxmlformats.org/drawingml/2006/main" name="WDC-Blue-Gradi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DB605EF-4304-9141-AC22-A60E0E8CE051}" vid="{5E4D3B1E-562C-594C-9D06-7B94E67D3B94}"/>
    </a:ext>
  </a:ext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10970</TotalTime>
  <Words>1329</Words>
  <Application>Microsoft Office PowerPoint</Application>
  <PresentationFormat>On-screen Show (16:9)</PresentationFormat>
  <Paragraphs>238</Paragraphs>
  <Slides>33</Slides>
  <Notes>8</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33</vt:i4>
      </vt:variant>
    </vt:vector>
  </HeadingPairs>
  <TitlesOfParts>
    <vt:vector size="50" baseType="lpstr">
      <vt:lpstr>Proxima Nova</vt:lpstr>
      <vt:lpstr>Calibri</vt:lpstr>
      <vt:lpstr>Quattrocento Sans</vt:lpstr>
      <vt:lpstr>Trade Gothic LT Std</vt:lpstr>
      <vt:lpstr>Arial</vt:lpstr>
      <vt:lpstr>Symbol</vt:lpstr>
      <vt:lpstr>Avenir</vt:lpstr>
      <vt:lpstr>Sabon LT Std</vt:lpstr>
      <vt:lpstr>Cambria</vt:lpstr>
      <vt:lpstr>Lora</vt:lpstr>
      <vt:lpstr>Trade Gothic LT Std Bold</vt:lpstr>
      <vt:lpstr>Viola template</vt:lpstr>
      <vt:lpstr>WDC-Title-Card</vt:lpstr>
      <vt:lpstr>WDC-Blank</vt:lpstr>
      <vt:lpstr>WDC-Blue-Gradient</vt:lpstr>
      <vt:lpstr>WDC-Blank</vt:lpstr>
      <vt:lpstr>WDC-Blue-Gradient</vt:lpstr>
      <vt:lpstr>Developing Workforce Strategies for a Guaranteed Basic Income Pilot Program</vt:lpstr>
      <vt:lpstr>Outline</vt:lpstr>
      <vt:lpstr>Guaranteed Basic Income (GBI) </vt:lpstr>
      <vt:lpstr>What is GBI ?</vt:lpstr>
      <vt:lpstr>How does GBI differ from UBI</vt:lpstr>
      <vt:lpstr>Expanded Child Tax Credit’s Impact on Child Poverty Rates</vt:lpstr>
      <vt:lpstr>GBI Programs in the US</vt:lpstr>
      <vt:lpstr>Economic Security For All (EcSA)</vt:lpstr>
      <vt:lpstr>Economic Security for All </vt:lpstr>
      <vt:lpstr>A Lack of Progress on Racial Equity</vt:lpstr>
      <vt:lpstr>PowerPoint Presentation</vt:lpstr>
      <vt:lpstr>Examples from the news -</vt:lpstr>
      <vt:lpstr>How much do we need to earn to be self- sufficient in King County?</vt:lpstr>
      <vt:lpstr>Problem Diagnosis</vt:lpstr>
      <vt:lpstr>2020 WA Tax Returns AGI</vt:lpstr>
      <vt:lpstr>Theory of Change</vt:lpstr>
      <vt:lpstr>Logic Model</vt:lpstr>
      <vt:lpstr>Customization </vt:lpstr>
      <vt:lpstr>8 + 1 Core Needs for Successful Reentry</vt:lpstr>
      <vt:lpstr>Successful reentry requires cooperation and efficiency from many government programs </vt:lpstr>
      <vt:lpstr>Financial Education &amp; Coaching </vt:lpstr>
      <vt:lpstr>Financial Education</vt:lpstr>
      <vt:lpstr>Benefits</vt:lpstr>
      <vt:lpstr>CLIFF Tools </vt:lpstr>
      <vt:lpstr>CLIFF Tools – Use Case </vt:lpstr>
      <vt:lpstr>Other available tools</vt:lpstr>
      <vt:lpstr>CLIFF Snapshot</vt:lpstr>
      <vt:lpstr>Dashboard Report - Coaches</vt:lpstr>
      <vt:lpstr>Dashboard Report  - Policy Makers</vt:lpstr>
      <vt:lpstr>Program Evaluation</vt:lpstr>
      <vt:lpstr>Mixed Methods Evaluation</vt:lpstr>
      <vt:lpstr>Role Play</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Workforce Strategies for a Guaranteed Basic Income Pilot Program</dc:title>
  <cp:lastModifiedBy>Gyanendra Subba</cp:lastModifiedBy>
  <cp:revision>4</cp:revision>
  <dcterms:modified xsi:type="dcterms:W3CDTF">2023-05-03T08:25:31Z</dcterms:modified>
</cp:coreProperties>
</file>