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authors.xml" ContentType="application/vnd.ms-powerpoint.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75" r:id="rId3"/>
    <p:sldId id="466" r:id="rId4"/>
    <p:sldId id="456" r:id="rId5"/>
    <p:sldId id="469" r:id="rId6"/>
    <p:sldId id="471" r:id="rId7"/>
    <p:sldId id="470" r:id="rId8"/>
    <p:sldId id="464" r:id="rId9"/>
    <p:sldId id="463" r:id="rId10"/>
    <p:sldId id="439" r:id="rId11"/>
    <p:sldId id="459" r:id="rId12"/>
    <p:sldId id="457" r:id="rId13"/>
    <p:sldId id="467" r:id="rId14"/>
    <p:sldId id="462" r:id="rId15"/>
    <p:sldId id="444" r:id="rId16"/>
    <p:sldId id="468" r:id="rId17"/>
    <p:sldId id="461" r:id="rId18"/>
    <p:sldId id="465" r:id="rId19"/>
  </p:sldIdLst>
  <p:sldSz cx="12192000" cy="6858000"/>
  <p:notesSz cx="6954838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F9C08EA-41F8-407B-A107-D48F9CB87949}">
          <p14:sldIdLst>
            <p14:sldId id="257"/>
            <p14:sldId id="275"/>
            <p14:sldId id="466"/>
            <p14:sldId id="456"/>
            <p14:sldId id="469"/>
            <p14:sldId id="471"/>
            <p14:sldId id="470"/>
            <p14:sldId id="464"/>
            <p14:sldId id="463"/>
            <p14:sldId id="439"/>
            <p14:sldId id="459"/>
            <p14:sldId id="457"/>
            <p14:sldId id="467"/>
            <p14:sldId id="462"/>
            <p14:sldId id="444"/>
            <p14:sldId id="468"/>
            <p14:sldId id="461"/>
            <p14:sldId id="4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7776E4F-02B0-BA24-DFF2-920DD296C871}" name="Movva, Madhu" initials="MM" userId="S::Madhusri.Movva1@T-Mobile.com::95d72c96-b21c-4637-90e9-807921f3d9d9" providerId="AD"/>
  <p188:author id="{06757760-C0BC-6D24-7764-76AB79FB179A}" name="V Chandrasekaran" initials="VC" userId="a10e179c6f0f986b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3763" cy="4634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1"/>
            <a:ext cx="3013763" cy="4634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77EED-41A1-4A13-92ED-47227A66D044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1155700"/>
            <a:ext cx="5538788" cy="3116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44861"/>
            <a:ext cx="5563870" cy="363670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3763" cy="4634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772669"/>
            <a:ext cx="3013763" cy="4634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B03C89-637C-46C2-9E02-910BEF29C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53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95484" y="4387136"/>
            <a:ext cx="5563870" cy="41562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693738"/>
            <a:ext cx="6154738" cy="34623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95484" y="4387136"/>
            <a:ext cx="5563870" cy="41562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693738"/>
            <a:ext cx="6154738" cy="34623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9280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95484" y="4387136"/>
            <a:ext cx="5563870" cy="41562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693738"/>
            <a:ext cx="6154738" cy="34623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4841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95484" y="4387136"/>
            <a:ext cx="5563870" cy="41562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693738"/>
            <a:ext cx="6154738" cy="34623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5617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95484" y="4387136"/>
            <a:ext cx="5563870" cy="41562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693738"/>
            <a:ext cx="6154738" cy="34623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7531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95484" y="4387136"/>
            <a:ext cx="5563870" cy="41562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693738"/>
            <a:ext cx="6154738" cy="34623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679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5E1DB-8BBC-4333-83EF-A794972257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0CAF9E-2C10-4A87-AAA8-C61D997B44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DD722C-D5DC-4640-96C5-B8C60F6BC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19AEB-7A6C-4E6D-AE4D-F86742437B69}" type="datetime1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99B80B-858A-4012-953D-E865CFF0E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BFF40-702E-4A2C-90BE-6085B2053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16ABE-1B76-4CD6-B786-83BD06087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14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B1877-D893-4D83-8DDF-FA4CB009E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84375F-FE7F-4CB3-A3AC-C75842FF44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BB770-18E4-4B3F-BF87-A7FC4900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CE73F-2679-421C-AFEB-D31226402DA0}" type="datetime1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6A20A5-BB26-4730-A2B0-98BD8DF00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C28B7-4DEB-468A-B9A6-73256218A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16ABE-1B76-4CD6-B786-83BD06087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49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26CB59-56DE-4E4B-B151-DD773EC3F0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DD5C6F-E550-4DE3-8AF1-3E7014EFCE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23ECC-7FD8-4423-BCB3-EE418A78D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4905-0873-46F2-928A-FB03E158DC3C}" type="datetime1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4393FC-07D2-45B2-BCB8-FA95D13C4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4AC492-1875-4D76-9BD9-7209FC2DE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16ABE-1B76-4CD6-B786-83BD06087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06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97F1C-B847-41C1-83FF-6D7CA99EB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A2D43-48C4-4CCA-90FA-2BC0270309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DAD19-B4DC-4875-A814-5F6B369CF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59608-32C0-4887-BC93-ABB9DEEABC60}" type="datetime1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D1F273-A593-4408-9E11-AB44F106C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703F7-CB7E-4A0A-9B5C-0D802DA3C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16ABE-1B76-4CD6-B786-83BD06087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63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CDEAF-1B28-4AA8-8BA9-4890BAF51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B2DC5A-81AC-45D4-9979-B9C736B40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E4408F-11C1-441E-AAD7-7738BE601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47503-FC47-45BC-A14D-C7C5E9478E7D}" type="datetime1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273F-7924-44DD-8D12-9A980AF26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525C2-558A-49D0-9F5F-CC8A4942F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16ABE-1B76-4CD6-B786-83BD06087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329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1FF62-36CD-4B52-90EF-C147A8B25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E5B35-DFC9-4267-9582-9B5629330A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FFE2F8-3CA4-4A0E-904C-2B847126C4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C21670-F19F-4928-B55C-8C3C4D699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C287C-20DB-4C14-80D2-D3286A687DA3}" type="datetime1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0C2C9E-7EDB-4C6D-AE13-81EEE4C14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8249E5-2A76-4F04-9BED-ABB2468EF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16ABE-1B76-4CD6-B786-83BD06087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434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9E026-D503-441D-9FDF-F0760EEAB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2F34D9-C0EC-4A88-8E2D-4A65D7BD0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76A80-DB37-4F54-9958-F4D1630A86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5B77C3-219B-4323-B613-83DE15319A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7BC8AF-5505-4C19-A0E0-8022283A84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080CB2-3ECA-43D7-9FBF-CD7D3A531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E78D9-BAF5-45DE-A2E9-B4D3A8AF9ECD}" type="datetime1">
              <a:rPr lang="en-US" smtClean="0"/>
              <a:t>5/2/2023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CEAE3D-01B2-4854-805F-E6F8D7608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4058FA-2ED7-4AF3-9D33-DA033DDC2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16ABE-1B76-4CD6-B786-83BD06087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03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95E62-BD54-4F82-87E5-476AA4FFB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92EB52-EC22-4A22-91C1-158ED0056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60725-3B65-4903-A2EA-EC93E2B93287}" type="datetime1">
              <a:rPr lang="en-US" smtClean="0"/>
              <a:t>5/2/2023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D07152-577A-4895-A29B-F54E7C58E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14FD16-463F-4461-8624-6842715B6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16ABE-1B76-4CD6-B786-83BD06087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81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E3B23A-3696-41B1-A5F7-AD90B3984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5ED0C-6F06-4003-A25B-78CAA9DF01B4}" type="datetime1">
              <a:rPr lang="en-US" smtClean="0"/>
              <a:t>5/2/2023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EF1B2C-7FAF-4D4B-A633-4F90DA99C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4AB49D-A69F-4BAE-AA7B-8FC085D62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16ABE-1B76-4CD6-B786-83BD06087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45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631EE-0970-4EA9-A2E2-5532173A3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339A7-6962-4C4C-AC48-346D11D56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64F345-B6CF-4599-9E68-2C6202BF36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DE7502-DEAA-43B6-94DF-89BA34DBD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101A-D01D-4640-A5C1-672948094810}" type="datetime1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39AA03-0E34-4060-A755-13AE2ECF4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AB39B-B5B2-4A7A-88C0-4CB76D539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16ABE-1B76-4CD6-B786-83BD06087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979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8CB7F-61EE-4886-AA21-8B0B1E653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3097CB-7612-405E-90F2-0BD56ECEE6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3B7219-62EA-49D8-B548-44EB68D02B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27443B-2648-477F-A8F8-21AB9A740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A6313-9806-4818-8500-128BCAB9B988}" type="datetime1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A82435-7827-42EA-8C84-C973497B7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871A7B-01A6-423E-8571-246CC5B63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16ABE-1B76-4CD6-B786-83BD06087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94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F01715-D921-4D57-93AB-A19472253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F93FB0-B261-479C-BF70-3C0ECCCB1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FE7E4B-8D59-40C0-B9B6-8C12B33483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249F2-3BC4-4414-8667-6A863DF4EC14}" type="datetime1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16E70-6817-4CEF-8184-EC0AB2A32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1AC76-EBFC-4B02-A232-C696AFC87B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16ABE-1B76-4CD6-B786-83BD06087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4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0"/>
            <a:ext cx="12192000" cy="6861324"/>
          </a:xfrm>
          <a:prstGeom prst="rect">
            <a:avLst/>
          </a:prstGeom>
          <a:solidFill>
            <a:srgbClr val="4B6D8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5" name="Google Shape;85;p1"/>
          <p:cNvCxnSpPr/>
          <p:nvPr/>
        </p:nvCxnSpPr>
        <p:spPr>
          <a:xfrm>
            <a:off x="0" y="843625"/>
            <a:ext cx="12188825" cy="0"/>
          </a:xfrm>
          <a:prstGeom prst="straightConnector1">
            <a:avLst/>
          </a:prstGeom>
          <a:noFill/>
          <a:ln w="508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6" name="Google Shape;86;p1"/>
          <p:cNvSpPr/>
          <p:nvPr/>
        </p:nvSpPr>
        <p:spPr>
          <a:xfrm>
            <a:off x="3176" y="968282"/>
            <a:ext cx="12188825" cy="494690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 txBox="1">
            <a:spLocks noGrp="1"/>
          </p:cNvSpPr>
          <p:nvPr>
            <p:ph type="ctrTitle"/>
          </p:nvPr>
        </p:nvSpPr>
        <p:spPr>
          <a:xfrm>
            <a:off x="795338" y="1566473"/>
            <a:ext cx="10601325" cy="2166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sz="4600" dirty="0">
                <a:solidFill>
                  <a:srgbClr val="4B6D8B"/>
                </a:solidFill>
                <a:latin typeface="Quattrocento Sans" panose="020B0502050000020003" pitchFamily="34" charset="0"/>
              </a:rPr>
              <a:t>IACS: Indian American Community Services</a:t>
            </a:r>
            <a:endParaRPr dirty="0">
              <a:solidFill>
                <a:srgbClr val="4B6D8B"/>
              </a:solidFill>
              <a:latin typeface="Quattrocento Sans" panose="020B0502050000020003" pitchFamily="34" charset="0"/>
            </a:endParaRPr>
          </a:p>
        </p:txBody>
      </p:sp>
      <p:cxnSp>
        <p:nvCxnSpPr>
          <p:cNvPr id="88" name="Google Shape;88;p1"/>
          <p:cNvCxnSpPr/>
          <p:nvPr/>
        </p:nvCxnSpPr>
        <p:spPr>
          <a:xfrm>
            <a:off x="4724400" y="3894594"/>
            <a:ext cx="2743200" cy="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9" name="Google Shape;89;p1"/>
          <p:cNvCxnSpPr/>
          <p:nvPr/>
        </p:nvCxnSpPr>
        <p:spPr>
          <a:xfrm>
            <a:off x="0" y="6028863"/>
            <a:ext cx="12188825" cy="0"/>
          </a:xfrm>
          <a:prstGeom prst="straightConnector1">
            <a:avLst/>
          </a:prstGeom>
          <a:noFill/>
          <a:ln w="508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0" name="Google Shape;90;p1"/>
          <p:cNvSpPr txBox="1"/>
          <p:nvPr/>
        </p:nvSpPr>
        <p:spPr>
          <a:xfrm>
            <a:off x="4505571" y="5199727"/>
            <a:ext cx="391016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cap="none" dirty="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Connect, Serve, Empower</a:t>
            </a:r>
            <a:endParaRPr dirty="0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A5676212-EC4C-4481-84F6-F8C85F456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6603" y="3585932"/>
            <a:ext cx="1905000" cy="1905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B393FD-CCC5-437D-B244-147551BC00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811" y="4122650"/>
            <a:ext cx="3910160" cy="73509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-6352" y="-3324"/>
            <a:ext cx="12192000" cy="6861324"/>
          </a:xfrm>
          <a:prstGeom prst="rect">
            <a:avLst/>
          </a:prstGeom>
          <a:solidFill>
            <a:srgbClr val="4B6D8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5" name="Google Shape;85;p1"/>
          <p:cNvCxnSpPr/>
          <p:nvPr/>
        </p:nvCxnSpPr>
        <p:spPr>
          <a:xfrm>
            <a:off x="0" y="843625"/>
            <a:ext cx="12188825" cy="0"/>
          </a:xfrm>
          <a:prstGeom prst="straightConnector1">
            <a:avLst/>
          </a:prstGeom>
          <a:noFill/>
          <a:ln w="508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6" name="Google Shape;86;p1"/>
          <p:cNvSpPr/>
          <p:nvPr/>
        </p:nvSpPr>
        <p:spPr>
          <a:xfrm>
            <a:off x="-3177" y="953886"/>
            <a:ext cx="12188825" cy="494690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		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7" name="Google Shape;87;p1"/>
          <p:cNvSpPr txBox="1">
            <a:spLocks noGrp="1"/>
          </p:cNvSpPr>
          <p:nvPr>
            <p:ph type="ctrTitle"/>
          </p:nvPr>
        </p:nvSpPr>
        <p:spPr>
          <a:xfrm>
            <a:off x="829751" y="74169"/>
            <a:ext cx="10601325" cy="71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sz="3200" b="1" dirty="0">
                <a:solidFill>
                  <a:schemeClr val="bg2"/>
                </a:solidFill>
                <a:latin typeface="Arial" panose="020B0604020202020204" pitchFamily="34" charset="0"/>
              </a:rPr>
              <a:t>IACS Pop Up Centers</a:t>
            </a:r>
            <a:endParaRPr sz="3200" b="1" dirty="0">
              <a:solidFill>
                <a:schemeClr val="bg2"/>
              </a:solidFill>
              <a:latin typeface="Quattrocento Sans" panose="020B0502050000020003" pitchFamily="34" charset="0"/>
            </a:endParaRPr>
          </a:p>
        </p:txBody>
      </p:sp>
      <p:cxnSp>
        <p:nvCxnSpPr>
          <p:cNvPr id="89" name="Google Shape;89;p1"/>
          <p:cNvCxnSpPr/>
          <p:nvPr/>
        </p:nvCxnSpPr>
        <p:spPr>
          <a:xfrm>
            <a:off x="0" y="6028863"/>
            <a:ext cx="12188825" cy="0"/>
          </a:xfrm>
          <a:prstGeom prst="straightConnector1">
            <a:avLst/>
          </a:prstGeom>
          <a:noFill/>
          <a:ln w="508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" name="Google Shape;114;p4">
            <a:extLst>
              <a:ext uri="{FF2B5EF4-FFF2-40B4-BE49-F238E27FC236}">
                <a16:creationId xmlns:a16="http://schemas.microsoft.com/office/drawing/2014/main" id="{139626F8-CA18-4E83-B2F1-F09A6BD3C51B}"/>
              </a:ext>
            </a:extLst>
          </p:cNvPr>
          <p:cNvSpPr txBox="1">
            <a:spLocks/>
          </p:cNvSpPr>
          <p:nvPr/>
        </p:nvSpPr>
        <p:spPr>
          <a:xfrm>
            <a:off x="1051141" y="1099467"/>
            <a:ext cx="10515600" cy="4563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85750" indent="-285750" algn="l">
              <a:lnSpc>
                <a:spcPct val="80000"/>
              </a:lnSpc>
              <a:spcBef>
                <a:spcPts val="0"/>
              </a:spcBef>
              <a:buSzPts val="2220"/>
              <a:buFont typeface="Arial" panose="020B0604020202020204" pitchFamily="34" charset="0"/>
              <a:buChar char="•"/>
            </a:pPr>
            <a:endParaRPr lang="en-US" sz="3000" b="1" dirty="0">
              <a:solidFill>
                <a:srgbClr val="4B4B4B"/>
              </a:solidFill>
              <a:latin typeface="Quattrocento Sans" panose="020B0502050000020003" pitchFamily="34" charset="0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SzPts val="2220"/>
            </a:pPr>
            <a:r>
              <a:rPr lang="en-US" sz="3000" b="1" dirty="0">
                <a:solidFill>
                  <a:srgbClr val="4B4B4B"/>
                </a:solidFill>
                <a:latin typeface="Quattrocento Sans" panose="020B0502050000020003" pitchFamily="34" charset="0"/>
              </a:rPr>
              <a:t>IACS POP UP COMMUNITY CENTERS </a:t>
            </a:r>
          </a:p>
          <a:p>
            <a:pPr marL="285750" indent="-285750" algn="l">
              <a:lnSpc>
                <a:spcPct val="160000"/>
              </a:lnSpc>
              <a:spcBef>
                <a:spcPts val="0"/>
              </a:spcBef>
              <a:buSzPts val="2220"/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4B4B4B"/>
                </a:solidFill>
                <a:latin typeface="Quattrocento Sans" panose="020B0502050000020003" pitchFamily="34" charset="0"/>
              </a:rPr>
              <a:t>North Bellevue Community Center – Thursdays </a:t>
            </a:r>
          </a:p>
          <a:p>
            <a:pPr marL="285750" indent="-285750" algn="l">
              <a:lnSpc>
                <a:spcPct val="160000"/>
              </a:lnSpc>
              <a:spcBef>
                <a:spcPts val="0"/>
              </a:spcBef>
              <a:buSzPts val="2220"/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4B4B4B"/>
                </a:solidFill>
                <a:latin typeface="Quattrocento Sans" panose="020B0502050000020003" pitchFamily="34" charset="0"/>
              </a:rPr>
              <a:t>Northshore Senior Center, Bothell -  Tuesdays </a:t>
            </a:r>
          </a:p>
          <a:p>
            <a:pPr marL="285750" indent="-285750" algn="l">
              <a:lnSpc>
                <a:spcPct val="160000"/>
              </a:lnSpc>
              <a:spcBef>
                <a:spcPts val="0"/>
              </a:spcBef>
              <a:buSzPts val="2220"/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4B4B4B"/>
                </a:solidFill>
                <a:latin typeface="Quattrocento Sans" panose="020B0502050000020003" pitchFamily="34" charset="0"/>
              </a:rPr>
              <a:t>Beaver Lake Lodge, Sammamish – Mondays, Wednesdays, Fridays </a:t>
            </a:r>
          </a:p>
          <a:p>
            <a:pPr marL="285750" indent="-285750" algn="l">
              <a:lnSpc>
                <a:spcPct val="160000"/>
              </a:lnSpc>
              <a:spcBef>
                <a:spcPts val="0"/>
              </a:spcBef>
              <a:buSzPts val="2220"/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4B4B4B"/>
                </a:solidFill>
                <a:latin typeface="Quattrocento Sans" panose="020B0502050000020003" pitchFamily="34" charset="0"/>
              </a:rPr>
              <a:t>Kent Commons – Mondays </a:t>
            </a:r>
          </a:p>
          <a:p>
            <a:pPr marL="285750" indent="-285750" algn="l">
              <a:lnSpc>
                <a:spcPct val="160000"/>
              </a:lnSpc>
              <a:spcBef>
                <a:spcPts val="0"/>
              </a:spcBef>
              <a:buSzPts val="2220"/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4B4B4B"/>
                </a:solidFill>
                <a:latin typeface="Quattrocento Sans" panose="020B0502050000020003" pitchFamily="34" charset="0"/>
              </a:rPr>
              <a:t>Redmond Senior Center – Monthly once </a:t>
            </a:r>
          </a:p>
          <a:p>
            <a:pPr marL="285750" indent="-285750" algn="l">
              <a:lnSpc>
                <a:spcPct val="160000"/>
              </a:lnSpc>
              <a:spcBef>
                <a:spcPts val="0"/>
              </a:spcBef>
              <a:buSzPts val="2220"/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4B4B4B"/>
                </a:solidFill>
                <a:latin typeface="Quattrocento Sans" panose="020B0502050000020003" pitchFamily="34" charset="0"/>
              </a:rPr>
              <a:t>Far East Hub – Monthly once </a:t>
            </a:r>
          </a:p>
          <a:p>
            <a:pPr marL="285750" indent="-285750" algn="l">
              <a:lnSpc>
                <a:spcPct val="160000"/>
              </a:lnSpc>
              <a:spcBef>
                <a:spcPts val="0"/>
              </a:spcBef>
              <a:buSzPts val="2220"/>
              <a:buFont typeface="Arial" panose="020B0604020202020204" pitchFamily="34" charset="0"/>
              <a:buChar char="•"/>
            </a:pPr>
            <a:endParaRPr lang="en-US" sz="2100" dirty="0">
              <a:solidFill>
                <a:srgbClr val="4B4B4B"/>
              </a:solidFill>
              <a:latin typeface="Quattrocento Sans" panose="020B0502050000020003" pitchFamily="34" charset="0"/>
            </a:endParaRPr>
          </a:p>
          <a:p>
            <a:pPr marL="0" indent="0" algn="l">
              <a:lnSpc>
                <a:spcPct val="160000"/>
              </a:lnSpc>
              <a:spcBef>
                <a:spcPts val="0"/>
              </a:spcBef>
              <a:buSzPts val="2220"/>
            </a:pPr>
            <a:r>
              <a:rPr lang="en-US" sz="2100" dirty="0">
                <a:solidFill>
                  <a:srgbClr val="4B4B4B"/>
                </a:solidFill>
                <a:latin typeface="Quattrocento Sans" panose="020B0502050000020003" pitchFamily="34" charset="0"/>
              </a:rPr>
              <a:t>Upcoming</a:t>
            </a:r>
          </a:p>
          <a:p>
            <a:pPr marL="0" indent="0" algn="l">
              <a:lnSpc>
                <a:spcPct val="160000"/>
              </a:lnSpc>
              <a:spcBef>
                <a:spcPts val="0"/>
              </a:spcBef>
              <a:buSzPts val="2220"/>
            </a:pPr>
            <a:r>
              <a:rPr lang="en-US" sz="2100" dirty="0">
                <a:solidFill>
                  <a:srgbClr val="4B4B4B"/>
                </a:solidFill>
                <a:latin typeface="Quattrocento Sans" panose="020B0502050000020003" pitchFamily="34" charset="0"/>
              </a:rPr>
              <a:t>Monthly at MOHAI, Seattle</a:t>
            </a:r>
          </a:p>
          <a:p>
            <a:pPr marL="0" indent="0" algn="l">
              <a:lnSpc>
                <a:spcPct val="80000"/>
              </a:lnSpc>
              <a:spcBef>
                <a:spcPts val="0"/>
              </a:spcBef>
              <a:buSzPts val="2220"/>
            </a:pPr>
            <a:endParaRPr lang="en-US" sz="1800" dirty="0">
              <a:solidFill>
                <a:srgbClr val="4B4B4B"/>
              </a:solidFill>
              <a:latin typeface="Quattrocento Sans" panose="020B0502050000020003" pitchFamily="34" charset="0"/>
            </a:endParaRPr>
          </a:p>
          <a:p>
            <a:pPr marL="285750" indent="-285750" algn="l">
              <a:lnSpc>
                <a:spcPct val="80000"/>
              </a:lnSpc>
              <a:spcBef>
                <a:spcPts val="0"/>
              </a:spcBef>
              <a:buSzPts val="2220"/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4B4B4B"/>
              </a:solidFill>
              <a:latin typeface="Quattrocento Sans" panose="020B0502050000020003" pitchFamily="34" charset="0"/>
            </a:endParaRPr>
          </a:p>
          <a:p>
            <a:pPr marL="285750" indent="-285750" algn="l">
              <a:lnSpc>
                <a:spcPct val="80000"/>
              </a:lnSpc>
              <a:spcBef>
                <a:spcPts val="0"/>
              </a:spcBef>
              <a:buSzPts val="2220"/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4B4B4B"/>
              </a:solidFill>
              <a:latin typeface="Quattrocento Sans" panose="020B0502050000020003" pitchFamily="34" charset="0"/>
            </a:endParaRPr>
          </a:p>
          <a:p>
            <a:pPr marL="285750" indent="-285750" algn="l">
              <a:lnSpc>
                <a:spcPct val="80000"/>
              </a:lnSpc>
              <a:spcBef>
                <a:spcPts val="0"/>
              </a:spcBef>
              <a:buSzPts val="2220"/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4B4B4B"/>
              </a:solidFill>
              <a:latin typeface="Quattrocento Sans" panose="020B0502050000020003" pitchFamily="34" charset="0"/>
            </a:endParaRPr>
          </a:p>
          <a:p>
            <a:pPr marL="285750" indent="-285750" algn="l">
              <a:lnSpc>
                <a:spcPct val="80000"/>
              </a:lnSpc>
              <a:spcBef>
                <a:spcPts val="0"/>
              </a:spcBef>
              <a:buSzPts val="2220"/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4B4B4B"/>
              </a:solidFill>
              <a:latin typeface="Quattrocento Sans" panose="020B0502050000020003" pitchFamily="34" charset="0"/>
            </a:endParaRPr>
          </a:p>
          <a:p>
            <a:pPr marL="285750" indent="-285750" algn="l">
              <a:lnSpc>
                <a:spcPct val="80000"/>
              </a:lnSpc>
              <a:spcBef>
                <a:spcPts val="0"/>
              </a:spcBef>
              <a:buSzPts val="2220"/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4B4B4B"/>
              </a:solidFill>
              <a:latin typeface="Quattrocento Sans" panose="020B0502050000020003" pitchFamily="34" charset="0"/>
            </a:endParaRPr>
          </a:p>
          <a:p>
            <a:pPr marL="285750" indent="-285750" algn="l">
              <a:lnSpc>
                <a:spcPct val="80000"/>
              </a:lnSpc>
              <a:spcBef>
                <a:spcPts val="0"/>
              </a:spcBef>
              <a:buSzPts val="2220"/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4B4B4B"/>
              </a:solidFill>
              <a:latin typeface="Quattrocento Sans" panose="020B0502050000020003" pitchFamily="34" charset="0"/>
            </a:endParaRPr>
          </a:p>
          <a:p>
            <a:pPr marL="285750" indent="-285750" algn="l">
              <a:lnSpc>
                <a:spcPct val="80000"/>
              </a:lnSpc>
              <a:spcBef>
                <a:spcPts val="0"/>
              </a:spcBef>
              <a:buSzPts val="2220"/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4B4B4B"/>
              </a:solidFill>
              <a:latin typeface="Quattrocento Sans" panose="020B0502050000020003" pitchFamily="34" charset="0"/>
            </a:endParaRPr>
          </a:p>
          <a:p>
            <a:pPr marL="285750" indent="-285750" algn="l">
              <a:lnSpc>
                <a:spcPct val="80000"/>
              </a:lnSpc>
              <a:spcBef>
                <a:spcPts val="0"/>
              </a:spcBef>
              <a:buSzPts val="2220"/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4B4B4B"/>
              </a:solidFill>
              <a:latin typeface="Quattrocento Sans" panose="020B0502050000020003" pitchFamily="34" charset="0"/>
            </a:endParaRPr>
          </a:p>
          <a:p>
            <a:pPr marL="0" indent="0" algn="l">
              <a:lnSpc>
                <a:spcPct val="80000"/>
              </a:lnSpc>
              <a:spcBef>
                <a:spcPts val="0"/>
              </a:spcBef>
              <a:buSzPts val="2220"/>
            </a:pPr>
            <a:endParaRPr lang="en-US" sz="1800" dirty="0">
              <a:solidFill>
                <a:srgbClr val="4B4B4B"/>
              </a:solidFill>
              <a:latin typeface="Quattrocento Sans" panose="020B0502050000020003" pitchFamily="34" charset="0"/>
            </a:endParaRPr>
          </a:p>
          <a:p>
            <a:pPr marL="285750" indent="-285750" algn="l">
              <a:lnSpc>
                <a:spcPct val="80000"/>
              </a:lnSpc>
              <a:spcBef>
                <a:spcPts val="0"/>
              </a:spcBef>
              <a:buSzPts val="2220"/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4B4B4B"/>
              </a:solidFill>
              <a:latin typeface="Quattrocento Sans" panose="020B05020500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509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group of people sitting around a table&#10;&#10;Description automatically generated with medium confidence">
            <a:extLst>
              <a:ext uri="{FF2B5EF4-FFF2-40B4-BE49-F238E27FC236}">
                <a16:creationId xmlns:a16="http://schemas.microsoft.com/office/drawing/2014/main" id="{BBFB6495-B76B-019E-DC2D-ED02982D2C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3" b="12827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623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-6352" y="-3324"/>
            <a:ext cx="12192000" cy="6861324"/>
          </a:xfrm>
          <a:prstGeom prst="rect">
            <a:avLst/>
          </a:prstGeom>
          <a:solidFill>
            <a:srgbClr val="4B6D8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5" name="Google Shape;85;p1"/>
          <p:cNvCxnSpPr/>
          <p:nvPr/>
        </p:nvCxnSpPr>
        <p:spPr>
          <a:xfrm>
            <a:off x="0" y="843625"/>
            <a:ext cx="12188825" cy="0"/>
          </a:xfrm>
          <a:prstGeom prst="straightConnector1">
            <a:avLst/>
          </a:prstGeom>
          <a:noFill/>
          <a:ln w="508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6" name="Google Shape;86;p1"/>
          <p:cNvSpPr/>
          <p:nvPr/>
        </p:nvSpPr>
        <p:spPr>
          <a:xfrm>
            <a:off x="-3177" y="953886"/>
            <a:ext cx="12188825" cy="494690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		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7" name="Google Shape;87;p1"/>
          <p:cNvSpPr txBox="1">
            <a:spLocks noGrp="1"/>
          </p:cNvSpPr>
          <p:nvPr>
            <p:ph type="ctrTitle"/>
          </p:nvPr>
        </p:nvSpPr>
        <p:spPr>
          <a:xfrm>
            <a:off x="829751" y="74169"/>
            <a:ext cx="10601325" cy="71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sz="3200" b="1" dirty="0">
                <a:solidFill>
                  <a:schemeClr val="bg2"/>
                </a:solidFill>
                <a:latin typeface="Arial" panose="020B0604020202020204" pitchFamily="34" charset="0"/>
              </a:rPr>
              <a:t>IACS Centers - Programming </a:t>
            </a:r>
            <a:endParaRPr sz="3200" b="1" dirty="0">
              <a:solidFill>
                <a:schemeClr val="bg2"/>
              </a:solidFill>
              <a:latin typeface="Quattrocento Sans" panose="020B0502050000020003" pitchFamily="34" charset="0"/>
            </a:endParaRPr>
          </a:p>
        </p:txBody>
      </p:sp>
      <p:cxnSp>
        <p:nvCxnSpPr>
          <p:cNvPr id="89" name="Google Shape;89;p1"/>
          <p:cNvCxnSpPr/>
          <p:nvPr/>
        </p:nvCxnSpPr>
        <p:spPr>
          <a:xfrm>
            <a:off x="0" y="6028863"/>
            <a:ext cx="12188825" cy="0"/>
          </a:xfrm>
          <a:prstGeom prst="straightConnector1">
            <a:avLst/>
          </a:prstGeom>
          <a:noFill/>
          <a:ln w="508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" name="Google Shape;114;p4">
            <a:extLst>
              <a:ext uri="{FF2B5EF4-FFF2-40B4-BE49-F238E27FC236}">
                <a16:creationId xmlns:a16="http://schemas.microsoft.com/office/drawing/2014/main" id="{139626F8-CA18-4E83-B2F1-F09A6BD3C51B}"/>
              </a:ext>
            </a:extLst>
          </p:cNvPr>
          <p:cNvSpPr txBox="1">
            <a:spLocks/>
          </p:cNvSpPr>
          <p:nvPr/>
        </p:nvSpPr>
        <p:spPr>
          <a:xfrm>
            <a:off x="1051141" y="1099467"/>
            <a:ext cx="10515600" cy="4563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60000"/>
              </a:lnSpc>
              <a:spcBef>
                <a:spcPts val="0"/>
              </a:spcBef>
              <a:buSzPts val="2220"/>
            </a:pPr>
            <a:endParaRPr lang="en-US" sz="3000" b="1" dirty="0">
              <a:solidFill>
                <a:srgbClr val="4B4B4B"/>
              </a:solidFill>
              <a:latin typeface="Quattrocento Sans" panose="020B0502050000020003" pitchFamily="34" charset="0"/>
            </a:endParaRPr>
          </a:p>
          <a:p>
            <a:pPr marL="285750" indent="-285750" algn="l">
              <a:lnSpc>
                <a:spcPct val="160000"/>
              </a:lnSpc>
              <a:spcBef>
                <a:spcPts val="0"/>
              </a:spcBef>
              <a:buSzPts val="2220"/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4B4B4B"/>
                </a:solidFill>
                <a:latin typeface="Quattrocento Sans" panose="020B0502050000020003" pitchFamily="34" charset="0"/>
              </a:rPr>
              <a:t>Wellness Program: Yoga, Meditation, Tai-Chi, Strength Training, Gentle Movement &amp; Dance</a:t>
            </a:r>
          </a:p>
          <a:p>
            <a:pPr marL="285750" indent="-285750" algn="l">
              <a:lnSpc>
                <a:spcPct val="160000"/>
              </a:lnSpc>
              <a:spcBef>
                <a:spcPts val="0"/>
              </a:spcBef>
              <a:buSzPts val="2220"/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4B4B4B"/>
                </a:solidFill>
                <a:latin typeface="Quattrocento Sans" panose="020B0502050000020003" pitchFamily="34" charset="0"/>
              </a:rPr>
              <a:t>Community Conversations/Wisdom Cafe: Moderated by Behavioral Health Counselor</a:t>
            </a:r>
          </a:p>
          <a:p>
            <a:pPr marL="285750" indent="-285750" algn="l">
              <a:lnSpc>
                <a:spcPct val="160000"/>
              </a:lnSpc>
              <a:spcBef>
                <a:spcPts val="0"/>
              </a:spcBef>
              <a:buSzPts val="2220"/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4B4B4B"/>
                </a:solidFill>
                <a:latin typeface="Quattrocento Sans" panose="020B0502050000020003" pitchFamily="34" charset="0"/>
              </a:rPr>
              <a:t>Inter-generational Community Meals</a:t>
            </a:r>
          </a:p>
          <a:p>
            <a:pPr marL="285750" indent="-285750" algn="l">
              <a:lnSpc>
                <a:spcPct val="160000"/>
              </a:lnSpc>
              <a:spcBef>
                <a:spcPts val="0"/>
              </a:spcBef>
              <a:buSzPts val="2220"/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4B4B4B"/>
                </a:solidFill>
                <a:latin typeface="Quattrocento Sans" panose="020B0502050000020003" pitchFamily="34" charset="0"/>
              </a:rPr>
              <a:t>Meditative Art Workshops</a:t>
            </a:r>
          </a:p>
          <a:p>
            <a:pPr marL="285750" indent="-285750" algn="l">
              <a:lnSpc>
                <a:spcPct val="160000"/>
              </a:lnSpc>
              <a:spcBef>
                <a:spcPts val="0"/>
              </a:spcBef>
              <a:buSzPts val="2220"/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4B4B4B"/>
                </a:solidFill>
                <a:latin typeface="Quattrocento Sans" panose="020B0502050000020003" pitchFamily="34" charset="0"/>
              </a:rPr>
              <a:t>Game Day, Knitting-Crochet Club, Book Club, Bridge, Holiday Open House </a:t>
            </a:r>
          </a:p>
          <a:p>
            <a:pPr marL="285750" indent="-285750" algn="l">
              <a:lnSpc>
                <a:spcPct val="160000"/>
              </a:lnSpc>
              <a:spcBef>
                <a:spcPts val="0"/>
              </a:spcBef>
              <a:buSzPts val="2220"/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4B4B4B"/>
                </a:solidFill>
                <a:latin typeface="Quattrocento Sans" panose="020B0502050000020003" pitchFamily="34" charset="0"/>
              </a:rPr>
              <a:t>Festive Celebrations</a:t>
            </a:r>
          </a:p>
          <a:p>
            <a:pPr marL="285750" indent="-285750" algn="l">
              <a:lnSpc>
                <a:spcPct val="160000"/>
              </a:lnSpc>
              <a:spcBef>
                <a:spcPts val="0"/>
              </a:spcBef>
              <a:buSzPts val="2220"/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4B4B4B"/>
                </a:solidFill>
                <a:latin typeface="Quattrocento Sans" panose="020B0502050000020003" pitchFamily="34" charset="0"/>
              </a:rPr>
              <a:t>Field Trips </a:t>
            </a:r>
          </a:p>
          <a:p>
            <a:pPr marL="0" indent="0" algn="l">
              <a:lnSpc>
                <a:spcPct val="80000"/>
              </a:lnSpc>
              <a:spcBef>
                <a:spcPts val="0"/>
              </a:spcBef>
              <a:buSzPts val="2220"/>
            </a:pPr>
            <a:endParaRPr lang="en-US" sz="1800" dirty="0">
              <a:solidFill>
                <a:srgbClr val="4B4B4B"/>
              </a:solidFill>
              <a:latin typeface="Quattrocento Sans" panose="020B0502050000020003" pitchFamily="34" charset="0"/>
            </a:endParaRPr>
          </a:p>
          <a:p>
            <a:pPr marL="285750" indent="-285750" algn="l">
              <a:lnSpc>
                <a:spcPct val="80000"/>
              </a:lnSpc>
              <a:spcBef>
                <a:spcPts val="0"/>
              </a:spcBef>
              <a:buSzPts val="2220"/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4B4B4B"/>
              </a:solidFill>
              <a:latin typeface="Quattrocento Sans" panose="020B0502050000020003" pitchFamily="34" charset="0"/>
            </a:endParaRPr>
          </a:p>
          <a:p>
            <a:pPr marL="285750" indent="-285750" algn="l">
              <a:lnSpc>
                <a:spcPct val="80000"/>
              </a:lnSpc>
              <a:spcBef>
                <a:spcPts val="0"/>
              </a:spcBef>
              <a:buSzPts val="2220"/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4B4B4B"/>
              </a:solidFill>
              <a:latin typeface="Quattrocento Sans" panose="020B0502050000020003" pitchFamily="34" charset="0"/>
            </a:endParaRPr>
          </a:p>
          <a:p>
            <a:pPr marL="285750" indent="-285750" algn="l">
              <a:lnSpc>
                <a:spcPct val="80000"/>
              </a:lnSpc>
              <a:spcBef>
                <a:spcPts val="0"/>
              </a:spcBef>
              <a:buSzPts val="2220"/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4B4B4B"/>
              </a:solidFill>
              <a:latin typeface="Quattrocento Sans" panose="020B0502050000020003" pitchFamily="34" charset="0"/>
            </a:endParaRPr>
          </a:p>
          <a:p>
            <a:pPr marL="285750" indent="-285750" algn="l">
              <a:lnSpc>
                <a:spcPct val="80000"/>
              </a:lnSpc>
              <a:spcBef>
                <a:spcPts val="0"/>
              </a:spcBef>
              <a:buSzPts val="2220"/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4B4B4B"/>
              </a:solidFill>
              <a:latin typeface="Quattrocento Sans" panose="020B0502050000020003" pitchFamily="34" charset="0"/>
            </a:endParaRPr>
          </a:p>
          <a:p>
            <a:pPr marL="285750" indent="-285750" algn="l">
              <a:lnSpc>
                <a:spcPct val="80000"/>
              </a:lnSpc>
              <a:spcBef>
                <a:spcPts val="0"/>
              </a:spcBef>
              <a:buSzPts val="2220"/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4B4B4B"/>
              </a:solidFill>
              <a:latin typeface="Quattrocento Sans" panose="020B0502050000020003" pitchFamily="34" charset="0"/>
            </a:endParaRPr>
          </a:p>
          <a:p>
            <a:pPr marL="285750" indent="-285750" algn="l">
              <a:lnSpc>
                <a:spcPct val="80000"/>
              </a:lnSpc>
              <a:spcBef>
                <a:spcPts val="0"/>
              </a:spcBef>
              <a:buSzPts val="2220"/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4B4B4B"/>
              </a:solidFill>
              <a:latin typeface="Quattrocento Sans" panose="020B0502050000020003" pitchFamily="34" charset="0"/>
            </a:endParaRPr>
          </a:p>
          <a:p>
            <a:pPr marL="285750" indent="-285750" algn="l">
              <a:lnSpc>
                <a:spcPct val="80000"/>
              </a:lnSpc>
              <a:spcBef>
                <a:spcPts val="0"/>
              </a:spcBef>
              <a:buSzPts val="2220"/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4B4B4B"/>
              </a:solidFill>
              <a:latin typeface="Quattrocento Sans" panose="020B0502050000020003" pitchFamily="34" charset="0"/>
            </a:endParaRPr>
          </a:p>
          <a:p>
            <a:pPr marL="285750" indent="-285750" algn="l">
              <a:lnSpc>
                <a:spcPct val="80000"/>
              </a:lnSpc>
              <a:spcBef>
                <a:spcPts val="0"/>
              </a:spcBef>
              <a:buSzPts val="2220"/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4B4B4B"/>
              </a:solidFill>
              <a:latin typeface="Quattrocento Sans" panose="020B0502050000020003" pitchFamily="34" charset="0"/>
            </a:endParaRPr>
          </a:p>
          <a:p>
            <a:pPr marL="0" indent="0" algn="l">
              <a:lnSpc>
                <a:spcPct val="80000"/>
              </a:lnSpc>
              <a:spcBef>
                <a:spcPts val="0"/>
              </a:spcBef>
              <a:buSzPts val="2220"/>
            </a:pPr>
            <a:endParaRPr lang="en-US" sz="1800" dirty="0">
              <a:solidFill>
                <a:srgbClr val="4B4B4B"/>
              </a:solidFill>
              <a:latin typeface="Quattrocento Sans" panose="020B0502050000020003" pitchFamily="34" charset="0"/>
            </a:endParaRPr>
          </a:p>
          <a:p>
            <a:pPr marL="285750" indent="-285750" algn="l">
              <a:lnSpc>
                <a:spcPct val="80000"/>
              </a:lnSpc>
              <a:spcBef>
                <a:spcPts val="0"/>
              </a:spcBef>
              <a:buSzPts val="2220"/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4B4B4B"/>
              </a:solidFill>
              <a:latin typeface="Quattrocento Sans" panose="020B05020500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699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oup of people sitting at a table&#10;&#10;Description automatically generated with medium confidence">
            <a:extLst>
              <a:ext uri="{FF2B5EF4-FFF2-40B4-BE49-F238E27FC236}">
                <a16:creationId xmlns:a16="http://schemas.microsoft.com/office/drawing/2014/main" id="{F64B1F8E-5CD7-A5F0-9DDD-2B8E82A915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730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189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text, indoor, person&#10;&#10;Description automatically generated">
            <a:extLst>
              <a:ext uri="{FF2B5EF4-FFF2-40B4-BE49-F238E27FC236}">
                <a16:creationId xmlns:a16="http://schemas.microsoft.com/office/drawing/2014/main" id="{2210AC78-CFCA-6A6B-5051-AE2B9D40B8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0" b="17210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699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-6352" y="-3324"/>
            <a:ext cx="12192000" cy="6861324"/>
          </a:xfrm>
          <a:prstGeom prst="rect">
            <a:avLst/>
          </a:prstGeom>
          <a:solidFill>
            <a:srgbClr val="4B6D8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5" name="Google Shape;85;p1"/>
          <p:cNvCxnSpPr/>
          <p:nvPr/>
        </p:nvCxnSpPr>
        <p:spPr>
          <a:xfrm>
            <a:off x="0" y="843625"/>
            <a:ext cx="12188825" cy="0"/>
          </a:xfrm>
          <a:prstGeom prst="straightConnector1">
            <a:avLst/>
          </a:prstGeom>
          <a:noFill/>
          <a:ln w="508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6" name="Google Shape;86;p1"/>
          <p:cNvSpPr/>
          <p:nvPr/>
        </p:nvSpPr>
        <p:spPr>
          <a:xfrm>
            <a:off x="-3177" y="953886"/>
            <a:ext cx="12188825" cy="494690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		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7" name="Google Shape;87;p1"/>
          <p:cNvSpPr txBox="1">
            <a:spLocks noGrp="1"/>
          </p:cNvSpPr>
          <p:nvPr>
            <p:ph type="ctrTitle"/>
          </p:nvPr>
        </p:nvSpPr>
        <p:spPr>
          <a:xfrm>
            <a:off x="829751" y="74169"/>
            <a:ext cx="10601325" cy="71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sz="4000" b="1" dirty="0">
                <a:solidFill>
                  <a:schemeClr val="bg2"/>
                </a:solidFill>
                <a:latin typeface="Arial" panose="020B0604020202020204" pitchFamily="34" charset="0"/>
              </a:rPr>
              <a:t>Senior Hubs &amp; Partnering</a:t>
            </a:r>
            <a:endParaRPr sz="4000" b="1" dirty="0">
              <a:solidFill>
                <a:schemeClr val="bg2"/>
              </a:solidFill>
              <a:latin typeface="Quattrocento Sans" panose="020B0502050000020003" pitchFamily="34" charset="0"/>
            </a:endParaRPr>
          </a:p>
        </p:txBody>
      </p:sp>
      <p:cxnSp>
        <p:nvCxnSpPr>
          <p:cNvPr id="89" name="Google Shape;89;p1"/>
          <p:cNvCxnSpPr/>
          <p:nvPr/>
        </p:nvCxnSpPr>
        <p:spPr>
          <a:xfrm>
            <a:off x="0" y="6028863"/>
            <a:ext cx="12188825" cy="0"/>
          </a:xfrm>
          <a:prstGeom prst="straightConnector1">
            <a:avLst/>
          </a:prstGeom>
          <a:noFill/>
          <a:ln w="508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" name="Google Shape;114;p4">
            <a:extLst>
              <a:ext uri="{FF2B5EF4-FFF2-40B4-BE49-F238E27FC236}">
                <a16:creationId xmlns:a16="http://schemas.microsoft.com/office/drawing/2014/main" id="{139626F8-CA18-4E83-B2F1-F09A6BD3C51B}"/>
              </a:ext>
            </a:extLst>
          </p:cNvPr>
          <p:cNvSpPr txBox="1">
            <a:spLocks/>
          </p:cNvSpPr>
          <p:nvPr/>
        </p:nvSpPr>
        <p:spPr>
          <a:xfrm>
            <a:off x="535356" y="1327965"/>
            <a:ext cx="10515600" cy="3871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85750" indent="-285750" algn="l">
              <a:lnSpc>
                <a:spcPct val="150000"/>
              </a:lnSpc>
              <a:spcBef>
                <a:spcPts val="0"/>
              </a:spcBef>
              <a:buSzPts val="222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4B4B4B"/>
                </a:solidFill>
                <a:latin typeface="Quattrocento Sans" panose="020B0502050000020003" pitchFamily="34" charset="0"/>
              </a:rPr>
              <a:t>Access to city operated centers offer grassroots CBOs opportunities to –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SzPts val="2220"/>
            </a:pPr>
            <a:r>
              <a:rPr lang="en-US" sz="1400" dirty="0">
                <a:solidFill>
                  <a:srgbClr val="4B4B4B"/>
                </a:solidFill>
                <a:latin typeface="Quattrocento Sans" panose="020B0502050000020003" pitchFamily="34" charset="0"/>
              </a:rPr>
              <a:t>	- Offer programming, navigation, resource support without the burden of property management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SzPts val="2220"/>
            </a:pPr>
            <a:r>
              <a:rPr lang="en-US" sz="1400" dirty="0">
                <a:solidFill>
                  <a:srgbClr val="221E20"/>
                </a:solidFill>
                <a:latin typeface="Quattrocento Sans" panose="020B0502050000020003" pitchFamily="34" charset="0"/>
              </a:rPr>
              <a:t>	- Easy access to bridging of cultures and communities 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SzPts val="2220"/>
            </a:pPr>
            <a:r>
              <a:rPr lang="en-US" sz="1400" b="0" i="0" dirty="0">
                <a:solidFill>
                  <a:srgbClr val="221E20"/>
                </a:solidFill>
                <a:effectLst/>
                <a:latin typeface="Quattrocento Sans" panose="020B0502050000020003" pitchFamily="34" charset="0"/>
              </a:rPr>
              <a:t>	- </a:t>
            </a:r>
            <a:r>
              <a:rPr lang="en-US" sz="1400" dirty="0">
                <a:solidFill>
                  <a:srgbClr val="221E20"/>
                </a:solidFill>
                <a:latin typeface="Quattrocento Sans" panose="020B0502050000020003" pitchFamily="34" charset="0"/>
              </a:rPr>
              <a:t>Focus on learnings, programming and resource navigation</a:t>
            </a:r>
            <a:endParaRPr lang="en-US" sz="1400" b="0" i="0" dirty="0">
              <a:solidFill>
                <a:srgbClr val="221E20"/>
              </a:solidFill>
              <a:effectLst/>
              <a:latin typeface="Quattrocento Sans" panose="020B0502050000020003" pitchFamily="34" charset="0"/>
            </a:endParaRPr>
          </a:p>
          <a:p>
            <a:pPr marL="285750" indent="-285750" algn="l">
              <a:lnSpc>
                <a:spcPct val="150000"/>
              </a:lnSpc>
              <a:spcBef>
                <a:spcPts val="0"/>
              </a:spcBef>
              <a:buSzPts val="2220"/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221E20"/>
                </a:solidFill>
                <a:effectLst/>
                <a:latin typeface="Quattrocento Sans" panose="020B0502050000020003" pitchFamily="34" charset="0"/>
              </a:rPr>
              <a:t>Access to culturally friendly meals </a:t>
            </a:r>
            <a:r>
              <a:rPr lang="en-US" sz="1400" dirty="0">
                <a:solidFill>
                  <a:srgbClr val="221E20"/>
                </a:solidFill>
                <a:latin typeface="Quattrocento Sans" panose="020B0502050000020003" pitchFamily="34" charset="0"/>
              </a:rPr>
              <a:t>continues to remain</a:t>
            </a:r>
            <a:r>
              <a:rPr lang="en-US" sz="1400" b="0" i="0" dirty="0">
                <a:solidFill>
                  <a:srgbClr val="221E20"/>
                </a:solidFill>
                <a:effectLst/>
                <a:latin typeface="Quattrocento Sans" panose="020B0502050000020003" pitchFamily="34" charset="0"/>
              </a:rPr>
              <a:t> a challenge 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SzPts val="2220"/>
            </a:pPr>
            <a:r>
              <a:rPr lang="en-US" sz="1400" dirty="0">
                <a:solidFill>
                  <a:srgbClr val="221E20"/>
                </a:solidFill>
                <a:latin typeface="Quattrocento Sans" panose="020B0502050000020003" pitchFamily="34" charset="0"/>
              </a:rPr>
              <a:t>	- community small business caterers provide culturally friendly food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SzPts val="2220"/>
            </a:pPr>
            <a:r>
              <a:rPr lang="en-US" sz="1400" b="0" i="0" dirty="0">
                <a:solidFill>
                  <a:srgbClr val="221E20"/>
                </a:solidFill>
                <a:effectLst/>
                <a:latin typeface="Quattrocento Sans" panose="020B0502050000020003" pitchFamily="34" charset="0"/>
              </a:rPr>
              <a:t>	- engaging our seniors in planning and prepping for meals </a:t>
            </a:r>
            <a:r>
              <a:rPr lang="en-US" sz="1400" dirty="0">
                <a:solidFill>
                  <a:srgbClr val="221E20"/>
                </a:solidFill>
                <a:latin typeface="Quattrocento Sans" panose="020B0502050000020003" pitchFamily="34" charset="0"/>
              </a:rPr>
              <a:t>helps in creating sense of belonging and participation</a:t>
            </a:r>
          </a:p>
          <a:p>
            <a:pPr marL="285750" indent="-285750" algn="l">
              <a:lnSpc>
                <a:spcPct val="150000"/>
              </a:lnSpc>
              <a:spcBef>
                <a:spcPts val="0"/>
              </a:spcBef>
              <a:buSzPts val="222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21E20"/>
                </a:solidFill>
                <a:latin typeface="Quattrocento Sans" panose="020B0502050000020003" pitchFamily="34" charset="0"/>
              </a:rPr>
              <a:t>Flexibility in availability of spaces over daytime and evenings remains a challenge </a:t>
            </a:r>
          </a:p>
          <a:p>
            <a:pPr marL="285750" indent="-285750" algn="l">
              <a:lnSpc>
                <a:spcPct val="150000"/>
              </a:lnSpc>
              <a:spcBef>
                <a:spcPts val="0"/>
              </a:spcBef>
              <a:buSzPts val="222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21E20"/>
                </a:solidFill>
                <a:latin typeface="Quattrocento Sans" panose="020B0502050000020003" pitchFamily="34" charset="0"/>
              </a:rPr>
              <a:t>Reinvent approaches to serve communities – nimble, flexible, impactful</a:t>
            </a:r>
          </a:p>
          <a:p>
            <a:pPr marL="285750" indent="-285750" algn="l">
              <a:lnSpc>
                <a:spcPct val="150000"/>
              </a:lnSpc>
              <a:spcBef>
                <a:spcPts val="0"/>
              </a:spcBef>
              <a:buSzPts val="2220"/>
              <a:buFont typeface="Arial" panose="020B0604020202020204" pitchFamily="34" charset="0"/>
              <a:buChar char="•"/>
            </a:pPr>
            <a:endParaRPr lang="en-US" sz="1400" b="0" i="0" dirty="0">
              <a:solidFill>
                <a:srgbClr val="221E20"/>
              </a:solidFill>
              <a:effectLst/>
              <a:latin typeface="Quattrocento Sans" panose="020B0502050000020003" pitchFamily="34" charset="0"/>
            </a:endParaRPr>
          </a:p>
          <a:p>
            <a:pPr marL="285750" indent="-285750" algn="l">
              <a:lnSpc>
                <a:spcPct val="150000"/>
              </a:lnSpc>
              <a:spcBef>
                <a:spcPts val="0"/>
              </a:spcBef>
              <a:buSzPts val="2220"/>
              <a:buFont typeface="Arial" panose="020B0604020202020204" pitchFamily="34" charset="0"/>
              <a:buChar char="•"/>
            </a:pPr>
            <a:endParaRPr lang="en-US" sz="1400" b="0" i="0" dirty="0">
              <a:solidFill>
                <a:srgbClr val="221E20"/>
              </a:solidFill>
              <a:effectLst/>
              <a:latin typeface="Quattrocento Sans" panose="020B0502050000020003" pitchFamily="34" charset="0"/>
            </a:endParaRP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SzPts val="2220"/>
            </a:pPr>
            <a:endParaRPr lang="en-US" sz="1800" dirty="0">
              <a:solidFill>
                <a:srgbClr val="4B4B4B"/>
              </a:solidFill>
              <a:latin typeface="Quattrocento Sans" panose="020B0502050000020003" pitchFamily="34" charset="0"/>
            </a:endParaRPr>
          </a:p>
          <a:p>
            <a:pPr marL="0" indent="0" algn="l">
              <a:lnSpc>
                <a:spcPct val="80000"/>
              </a:lnSpc>
              <a:spcBef>
                <a:spcPts val="0"/>
              </a:spcBef>
              <a:buSzPts val="2220"/>
            </a:pPr>
            <a:endParaRPr lang="en-US" sz="1800" dirty="0">
              <a:solidFill>
                <a:srgbClr val="4B4B4B"/>
              </a:solidFill>
              <a:latin typeface="Quattrocento Sans" panose="020B0502050000020003" pitchFamily="34" charset="0"/>
            </a:endParaRPr>
          </a:p>
          <a:p>
            <a:pPr marL="285750" indent="-285750" algn="l">
              <a:lnSpc>
                <a:spcPct val="80000"/>
              </a:lnSpc>
              <a:spcBef>
                <a:spcPts val="0"/>
              </a:spcBef>
              <a:buSzPts val="2220"/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4B4B4B"/>
              </a:solidFill>
              <a:latin typeface="Quattrocento Sans" panose="020B0502050000020003" pitchFamily="34" charset="0"/>
            </a:endParaRPr>
          </a:p>
          <a:p>
            <a:pPr marL="285750" indent="-285750" algn="l">
              <a:lnSpc>
                <a:spcPct val="80000"/>
              </a:lnSpc>
              <a:spcBef>
                <a:spcPts val="0"/>
              </a:spcBef>
              <a:buSzPts val="2220"/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4B4B4B"/>
              </a:solidFill>
              <a:latin typeface="Quattrocento Sans" panose="020B0502050000020003" pitchFamily="34" charset="0"/>
            </a:endParaRPr>
          </a:p>
          <a:p>
            <a:pPr marL="285750" indent="-285750" algn="l">
              <a:lnSpc>
                <a:spcPct val="80000"/>
              </a:lnSpc>
              <a:spcBef>
                <a:spcPts val="0"/>
              </a:spcBef>
              <a:buSzPts val="2220"/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4B4B4B"/>
              </a:solidFill>
              <a:latin typeface="Quattrocento Sans" panose="020B0502050000020003" pitchFamily="34" charset="0"/>
            </a:endParaRPr>
          </a:p>
          <a:p>
            <a:pPr marL="285750" indent="-285750" algn="l">
              <a:lnSpc>
                <a:spcPct val="80000"/>
              </a:lnSpc>
              <a:spcBef>
                <a:spcPts val="0"/>
              </a:spcBef>
              <a:buSzPts val="2220"/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4B4B4B"/>
              </a:solidFill>
              <a:latin typeface="Quattrocento Sans" panose="020B0502050000020003" pitchFamily="34" charset="0"/>
            </a:endParaRPr>
          </a:p>
          <a:p>
            <a:pPr marL="285750" indent="-285750" algn="l">
              <a:lnSpc>
                <a:spcPct val="80000"/>
              </a:lnSpc>
              <a:spcBef>
                <a:spcPts val="0"/>
              </a:spcBef>
              <a:buSzPts val="2220"/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4B4B4B"/>
              </a:solidFill>
              <a:latin typeface="Quattrocento Sans" panose="020B0502050000020003" pitchFamily="34" charset="0"/>
            </a:endParaRPr>
          </a:p>
          <a:p>
            <a:pPr marL="285750" indent="-285750" algn="l">
              <a:lnSpc>
                <a:spcPct val="80000"/>
              </a:lnSpc>
              <a:spcBef>
                <a:spcPts val="0"/>
              </a:spcBef>
              <a:buSzPts val="2220"/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4B4B4B"/>
              </a:solidFill>
              <a:latin typeface="Quattrocento Sans" panose="020B0502050000020003" pitchFamily="34" charset="0"/>
            </a:endParaRPr>
          </a:p>
          <a:p>
            <a:pPr marL="285750" indent="-285750" algn="l">
              <a:lnSpc>
                <a:spcPct val="80000"/>
              </a:lnSpc>
              <a:spcBef>
                <a:spcPts val="0"/>
              </a:spcBef>
              <a:buSzPts val="2220"/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4B4B4B"/>
              </a:solidFill>
              <a:latin typeface="Quattrocento Sans" panose="020B0502050000020003" pitchFamily="34" charset="0"/>
            </a:endParaRPr>
          </a:p>
          <a:p>
            <a:pPr marL="285750" indent="-285750" algn="l">
              <a:lnSpc>
                <a:spcPct val="80000"/>
              </a:lnSpc>
              <a:spcBef>
                <a:spcPts val="0"/>
              </a:spcBef>
              <a:buSzPts val="2220"/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4B4B4B"/>
              </a:solidFill>
              <a:latin typeface="Quattrocento Sans" panose="020B0502050000020003" pitchFamily="34" charset="0"/>
            </a:endParaRPr>
          </a:p>
          <a:p>
            <a:pPr marL="0" indent="0" algn="l">
              <a:lnSpc>
                <a:spcPct val="80000"/>
              </a:lnSpc>
              <a:spcBef>
                <a:spcPts val="0"/>
              </a:spcBef>
              <a:buSzPts val="2220"/>
            </a:pPr>
            <a:endParaRPr lang="en-US" sz="1800" dirty="0">
              <a:solidFill>
                <a:srgbClr val="4B4B4B"/>
              </a:solidFill>
              <a:latin typeface="Quattrocento Sans" panose="020B0502050000020003" pitchFamily="34" charset="0"/>
            </a:endParaRPr>
          </a:p>
          <a:p>
            <a:pPr marL="285750" indent="-285750" algn="l">
              <a:lnSpc>
                <a:spcPct val="80000"/>
              </a:lnSpc>
              <a:spcBef>
                <a:spcPts val="0"/>
              </a:spcBef>
              <a:buSzPts val="2220"/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4B4B4B"/>
              </a:solidFill>
              <a:latin typeface="Quattrocento Sans" panose="020B05020500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284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3AFBC9A7-7460-6E4B-A499-C23C1C2057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" b="29031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180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group of people sitting around a table&#10;&#10;Description automatically generated with medium confidence">
            <a:extLst>
              <a:ext uri="{FF2B5EF4-FFF2-40B4-BE49-F238E27FC236}">
                <a16:creationId xmlns:a16="http://schemas.microsoft.com/office/drawing/2014/main" id="{DEBF5B1A-6134-2551-7125-84AFE3DEF1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8" b="19552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533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D2763C10-20CC-B5CF-0582-D0FF75783A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194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-3176" y="-3324"/>
            <a:ext cx="12192000" cy="6861324"/>
          </a:xfrm>
          <a:prstGeom prst="rect">
            <a:avLst/>
          </a:prstGeom>
          <a:solidFill>
            <a:srgbClr val="4B6D8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5" name="Google Shape;85;p1"/>
          <p:cNvCxnSpPr/>
          <p:nvPr/>
        </p:nvCxnSpPr>
        <p:spPr>
          <a:xfrm>
            <a:off x="0" y="843625"/>
            <a:ext cx="12188825" cy="0"/>
          </a:xfrm>
          <a:prstGeom prst="straightConnector1">
            <a:avLst/>
          </a:prstGeom>
          <a:noFill/>
          <a:ln w="508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6" name="Google Shape;86;p1"/>
          <p:cNvSpPr/>
          <p:nvPr/>
        </p:nvSpPr>
        <p:spPr>
          <a:xfrm>
            <a:off x="-3177" y="953886"/>
            <a:ext cx="12188825" cy="494690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1800" b="1" dirty="0"/>
              <a:t>		</a:t>
            </a:r>
            <a:endParaRPr lang="en-US" sz="3600" dirty="0"/>
          </a:p>
        </p:txBody>
      </p:sp>
      <p:sp>
        <p:nvSpPr>
          <p:cNvPr id="87" name="Google Shape;87;p1"/>
          <p:cNvSpPr txBox="1">
            <a:spLocks noGrp="1"/>
          </p:cNvSpPr>
          <p:nvPr>
            <p:ph type="ctrTitle"/>
          </p:nvPr>
        </p:nvSpPr>
        <p:spPr>
          <a:xfrm>
            <a:off x="795338" y="1566474"/>
            <a:ext cx="10601325" cy="71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sz="4800" dirty="0">
                <a:solidFill>
                  <a:srgbClr val="4B6D8B"/>
                </a:solidFill>
                <a:latin typeface="Quattrocento Sans" panose="020B0502050000020003" pitchFamily="34" charset="0"/>
              </a:rPr>
              <a:t>IACS: Vision &amp; Mission</a:t>
            </a:r>
            <a:endParaRPr sz="4800" dirty="0">
              <a:solidFill>
                <a:srgbClr val="4B6D8B"/>
              </a:solidFill>
              <a:latin typeface="Quattrocento Sans" panose="020B0502050000020003" pitchFamily="34" charset="0"/>
            </a:endParaRPr>
          </a:p>
        </p:txBody>
      </p:sp>
      <p:cxnSp>
        <p:nvCxnSpPr>
          <p:cNvPr id="89" name="Google Shape;89;p1"/>
          <p:cNvCxnSpPr/>
          <p:nvPr/>
        </p:nvCxnSpPr>
        <p:spPr>
          <a:xfrm>
            <a:off x="0" y="6028863"/>
            <a:ext cx="12188825" cy="0"/>
          </a:xfrm>
          <a:prstGeom prst="straightConnector1">
            <a:avLst/>
          </a:prstGeom>
          <a:noFill/>
          <a:ln w="508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" name="Google Shape;98;p2">
            <a:extLst>
              <a:ext uri="{FF2B5EF4-FFF2-40B4-BE49-F238E27FC236}">
                <a16:creationId xmlns:a16="http://schemas.microsoft.com/office/drawing/2014/main" id="{F2349601-8642-48EE-AF2D-D1FD1E88E549}"/>
              </a:ext>
            </a:extLst>
          </p:cNvPr>
          <p:cNvSpPr txBox="1">
            <a:spLocks/>
          </p:cNvSpPr>
          <p:nvPr/>
        </p:nvSpPr>
        <p:spPr>
          <a:xfrm>
            <a:off x="833435" y="2395091"/>
            <a:ext cx="10515600" cy="3871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l">
              <a:spcBef>
                <a:spcPts val="0"/>
              </a:spcBef>
            </a:pPr>
            <a:r>
              <a:rPr lang="en-US" b="1" dirty="0">
                <a:solidFill>
                  <a:srgbClr val="4B4B4B"/>
                </a:solidFill>
              </a:rPr>
              <a:t>Vision</a:t>
            </a:r>
            <a:endParaRPr lang="en-US" dirty="0">
              <a:solidFill>
                <a:srgbClr val="4B4B4B"/>
              </a:solidFill>
            </a:endParaRPr>
          </a:p>
          <a:p>
            <a:pPr marL="0" indent="0" algn="l"/>
            <a:r>
              <a:rPr lang="en-US" dirty="0">
                <a:solidFill>
                  <a:srgbClr val="4B4B4B"/>
                </a:solidFill>
              </a:rPr>
              <a:t>	Connect, Serve and Empower the Indian American community. </a:t>
            </a:r>
          </a:p>
          <a:p>
            <a:pPr marL="0" indent="0" algn="l"/>
            <a:endParaRPr lang="en-US" dirty="0">
              <a:solidFill>
                <a:srgbClr val="4B4B4B"/>
              </a:solidFill>
            </a:endParaRPr>
          </a:p>
          <a:p>
            <a:pPr marL="0" indent="0" algn="l"/>
            <a:r>
              <a:rPr lang="en-US" b="1" dirty="0">
                <a:solidFill>
                  <a:srgbClr val="4B4B4B"/>
                </a:solidFill>
              </a:rPr>
              <a:t>Mission</a:t>
            </a:r>
            <a:endParaRPr lang="en-US" dirty="0">
              <a:solidFill>
                <a:srgbClr val="4B4B4B"/>
              </a:solidFill>
              <a:highlight>
                <a:srgbClr val="4B6D8B"/>
              </a:highlight>
            </a:endParaRPr>
          </a:p>
          <a:p>
            <a:pPr marL="0" indent="0" algn="l"/>
            <a:r>
              <a:rPr lang="en-US" dirty="0">
                <a:solidFill>
                  <a:srgbClr val="4B4B4B"/>
                </a:solidFill>
              </a:rPr>
              <a:t>	IACS serves the Indian American community through programs, services for all life stages, while fostering an environment of inclusion and diversity.</a:t>
            </a:r>
          </a:p>
          <a:p>
            <a:pPr marL="0" indent="0" algn="l">
              <a:spcBef>
                <a:spcPts val="0"/>
              </a:spcBef>
            </a:pPr>
            <a:endParaRPr lang="en-US" dirty="0">
              <a:solidFill>
                <a:srgbClr val="4B4B4B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indent="0" algn="l">
              <a:spcBef>
                <a:spcPts val="0"/>
              </a:spcBef>
            </a:pPr>
            <a:r>
              <a:rPr lang="en-US" dirty="0">
                <a:solidFill>
                  <a:srgbClr val="4B4B4B"/>
                </a:solidFill>
                <a:latin typeface="Caveat"/>
                <a:ea typeface="Caveat"/>
                <a:cs typeface="Caveat"/>
                <a:sym typeface="Caveat"/>
              </a:rPr>
              <a:t>				</a:t>
            </a:r>
            <a:r>
              <a:rPr lang="en-US" sz="1800" dirty="0">
                <a:solidFill>
                  <a:srgbClr val="4B4B4B"/>
                </a:solidFill>
                <a:latin typeface="Caveat"/>
                <a:ea typeface="Caveat"/>
                <a:cs typeface="Caveat"/>
                <a:sym typeface="Caveat"/>
              </a:rPr>
              <a:t>Connect, Serve, Empower</a:t>
            </a:r>
            <a:endParaRPr lang="en-US" sz="1800" dirty="0">
              <a:solidFill>
                <a:srgbClr val="4B4B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922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group of people sitting together&#10;&#10;Description automatically generated with medium confidence">
            <a:extLst>
              <a:ext uri="{FF2B5EF4-FFF2-40B4-BE49-F238E27FC236}">
                <a16:creationId xmlns:a16="http://schemas.microsoft.com/office/drawing/2014/main" id="{3DD2448E-3724-2239-AECC-8F83A276C0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33" b="12597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  <p:sp>
        <p:nvSpPr>
          <p:cNvPr id="2" name="AutoShape 2">
            <a:extLst>
              <a:ext uri="{FF2B5EF4-FFF2-40B4-BE49-F238E27FC236}">
                <a16:creationId xmlns:a16="http://schemas.microsoft.com/office/drawing/2014/main" id="{AEA04FDC-B2EC-D12D-1781-2FE340302D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10740CB9-D143-E034-CBAD-9AE7771F94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>
            <a:extLst>
              <a:ext uri="{FF2B5EF4-FFF2-40B4-BE49-F238E27FC236}">
                <a16:creationId xmlns:a16="http://schemas.microsoft.com/office/drawing/2014/main" id="{486DD584-1FA4-5EBD-B42A-8A5CB7A02C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81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-3176" y="-3324"/>
            <a:ext cx="12192000" cy="6861324"/>
          </a:xfrm>
          <a:prstGeom prst="rect">
            <a:avLst/>
          </a:prstGeom>
          <a:solidFill>
            <a:srgbClr val="4B6D8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5" name="Google Shape;85;p1"/>
          <p:cNvCxnSpPr/>
          <p:nvPr/>
        </p:nvCxnSpPr>
        <p:spPr>
          <a:xfrm>
            <a:off x="0" y="843625"/>
            <a:ext cx="12188825" cy="0"/>
          </a:xfrm>
          <a:prstGeom prst="straightConnector1">
            <a:avLst/>
          </a:prstGeom>
          <a:noFill/>
          <a:ln w="508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6" name="Google Shape;86;p1"/>
          <p:cNvSpPr/>
          <p:nvPr/>
        </p:nvSpPr>
        <p:spPr>
          <a:xfrm>
            <a:off x="-3177" y="953886"/>
            <a:ext cx="12188825" cy="494690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1800" b="1" dirty="0"/>
              <a:t>		</a:t>
            </a:r>
            <a:endParaRPr lang="en-US" sz="3600" dirty="0"/>
          </a:p>
        </p:txBody>
      </p:sp>
      <p:sp>
        <p:nvSpPr>
          <p:cNvPr id="87" name="Google Shape;87;p1"/>
          <p:cNvSpPr txBox="1">
            <a:spLocks noGrp="1"/>
          </p:cNvSpPr>
          <p:nvPr>
            <p:ph type="ctrTitle"/>
          </p:nvPr>
        </p:nvSpPr>
        <p:spPr>
          <a:xfrm>
            <a:off x="795338" y="1566474"/>
            <a:ext cx="10601325" cy="71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sz="4800" dirty="0">
                <a:solidFill>
                  <a:srgbClr val="4B6D8B"/>
                </a:solidFill>
                <a:latin typeface="Quattrocento Sans" panose="020B0502050000020003" pitchFamily="34" charset="0"/>
              </a:rPr>
              <a:t>North Bellevue Community Center </a:t>
            </a:r>
            <a:endParaRPr sz="4800" dirty="0">
              <a:solidFill>
                <a:srgbClr val="4B6D8B"/>
              </a:solidFill>
              <a:latin typeface="Quattrocento Sans" panose="020B0502050000020003" pitchFamily="34" charset="0"/>
            </a:endParaRPr>
          </a:p>
        </p:txBody>
      </p:sp>
      <p:cxnSp>
        <p:nvCxnSpPr>
          <p:cNvPr id="89" name="Google Shape;89;p1"/>
          <p:cNvCxnSpPr/>
          <p:nvPr/>
        </p:nvCxnSpPr>
        <p:spPr>
          <a:xfrm>
            <a:off x="0" y="6028863"/>
            <a:ext cx="12188825" cy="0"/>
          </a:xfrm>
          <a:prstGeom prst="straightConnector1">
            <a:avLst/>
          </a:prstGeom>
          <a:noFill/>
          <a:ln w="508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" name="Google Shape;98;p2">
            <a:extLst>
              <a:ext uri="{FF2B5EF4-FFF2-40B4-BE49-F238E27FC236}">
                <a16:creationId xmlns:a16="http://schemas.microsoft.com/office/drawing/2014/main" id="{F2349601-8642-48EE-AF2D-D1FD1E88E549}"/>
              </a:ext>
            </a:extLst>
          </p:cNvPr>
          <p:cNvSpPr txBox="1">
            <a:spLocks/>
          </p:cNvSpPr>
          <p:nvPr/>
        </p:nvSpPr>
        <p:spPr>
          <a:xfrm>
            <a:off x="1148131" y="2157101"/>
            <a:ext cx="10515600" cy="3871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l">
              <a:spcBef>
                <a:spcPts val="0"/>
              </a:spcBef>
            </a:pPr>
            <a:r>
              <a:rPr lang="en-US" b="1" dirty="0">
                <a:solidFill>
                  <a:srgbClr val="4B4B4B"/>
                </a:solidFill>
              </a:rPr>
              <a:t>Vision</a:t>
            </a:r>
            <a:endParaRPr lang="en-US" dirty="0">
              <a:solidFill>
                <a:srgbClr val="4B4B4B"/>
              </a:solidFill>
            </a:endParaRPr>
          </a:p>
          <a:p>
            <a:pPr marL="137541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4B4B4B"/>
                </a:solidFill>
              </a:rPr>
              <a:t>	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“To support activities and </a:t>
            </a:r>
            <a:r>
              <a:rPr lang="en-US" sz="1800" i="1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services</a:t>
            </a:r>
            <a:r>
              <a:rPr lang="en-US" sz="1800" i="1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 that enhance the quality of life for our older residents. To encourage ideas and activities that support life-long learning, independence, health, intercultural/ intergenerational connections, and a sense of self-worth.</a:t>
            </a:r>
            <a:endParaRPr lang="en-US" dirty="0">
              <a:solidFill>
                <a:srgbClr val="4B4B4B"/>
              </a:solidFill>
            </a:endParaRPr>
          </a:p>
          <a:p>
            <a:pPr marL="0" indent="0" algn="l"/>
            <a:r>
              <a:rPr lang="en-US" b="1" dirty="0">
                <a:solidFill>
                  <a:srgbClr val="4B4B4B"/>
                </a:solidFill>
              </a:rPr>
              <a:t>Mission</a:t>
            </a:r>
            <a:endParaRPr lang="en-US" dirty="0">
              <a:solidFill>
                <a:srgbClr val="4B4B4B"/>
              </a:solidFill>
              <a:highlight>
                <a:srgbClr val="4B6D8B"/>
              </a:highlight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City of Bellevue Parks &amp; Community Services Department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“We build a healthy community through an integrated system of exceptional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parks, natural areas, recreation, arts and culture, and a broad base of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community services.”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l"/>
            <a:r>
              <a:rPr lang="en-US" dirty="0">
                <a:solidFill>
                  <a:srgbClr val="4B4B4B"/>
                </a:solidFill>
              </a:rPr>
              <a:t>	</a:t>
            </a:r>
            <a:endParaRPr lang="en-US" dirty="0">
              <a:solidFill>
                <a:srgbClr val="4B4B4B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indent="0" algn="l">
              <a:spcBef>
                <a:spcPts val="0"/>
              </a:spcBef>
            </a:pPr>
            <a:r>
              <a:rPr lang="en-US" dirty="0">
                <a:solidFill>
                  <a:srgbClr val="4B4B4B"/>
                </a:solidFill>
                <a:latin typeface="Caveat"/>
                <a:ea typeface="Caveat"/>
                <a:cs typeface="Caveat"/>
                <a:sym typeface="Caveat"/>
              </a:rPr>
              <a:t>			</a:t>
            </a:r>
            <a:endParaRPr lang="en-US" sz="1800" dirty="0">
              <a:solidFill>
                <a:srgbClr val="4B4B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514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picture containing tree, outdoor, road, transport&#10;&#10;Description automatically generated">
            <a:extLst>
              <a:ext uri="{FF2B5EF4-FFF2-40B4-BE49-F238E27FC236}">
                <a16:creationId xmlns:a16="http://schemas.microsoft.com/office/drawing/2014/main" id="{6FBC8C33-8914-093A-8D72-1D9BB06F0A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61" y="343949"/>
            <a:ext cx="11492917" cy="63307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3889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E7617CF-37E6-EA51-6730-61C20E40AD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64" y="273640"/>
            <a:ext cx="10729519" cy="61680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5686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BEAED-7019-E8CE-DEF9-1687F7ED4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F6C79-E41E-5244-A336-5E1F97ABFB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4E7CF4A3-8164-3337-6325-882E48CA53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09" y="401149"/>
            <a:ext cx="10769046" cy="609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picture containing calendar&#10;&#10;Description automatically generated">
            <a:extLst>
              <a:ext uri="{FF2B5EF4-FFF2-40B4-BE49-F238E27FC236}">
                <a16:creationId xmlns:a16="http://schemas.microsoft.com/office/drawing/2014/main" id="{3334A7F3-327E-58A1-8AC6-04DF7CBE95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24200" y="1200150"/>
            <a:ext cx="5943600" cy="445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3310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oup of people sitting in a room&#10;&#10;Description automatically generated with low confidence">
            <a:extLst>
              <a:ext uri="{FF2B5EF4-FFF2-40B4-BE49-F238E27FC236}">
                <a16:creationId xmlns:a16="http://schemas.microsoft.com/office/drawing/2014/main" id="{2CB5B8E3-492F-02E8-D4F8-1D23103693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99" b="2930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614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group of people in a room&#10;&#10;Description automatically generated with medium confidence">
            <a:extLst>
              <a:ext uri="{FF2B5EF4-FFF2-40B4-BE49-F238E27FC236}">
                <a16:creationId xmlns:a16="http://schemas.microsoft.com/office/drawing/2014/main" id="{B4ADE6BA-6614-D99D-62C0-A6101431D8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40" b="11490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044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EFED0B03723D42A8A81B3635878DAB" ma:contentTypeVersion="9" ma:contentTypeDescription="Create a new document." ma:contentTypeScope="" ma:versionID="4265b959cd2449a4b9f4c318623e9d4a">
  <xsd:schema xmlns:xsd="http://www.w3.org/2001/XMLSchema" xmlns:xs="http://www.w3.org/2001/XMLSchema" xmlns:p="http://schemas.microsoft.com/office/2006/metadata/properties" xmlns:ns2="35105e1f-aec5-4642-b1e9-fb600a2dc2ce" xmlns:ns3="7b2678bb-3703-4b18-ac34-ab76e3973d69" xmlns:ns4="8677c886-402c-4505-af6c-50dba8d210eb" targetNamespace="http://schemas.microsoft.com/office/2006/metadata/properties" ma:root="true" ma:fieldsID="40e6eea5278a16aae53cf1259e57eb7c" ns2:_="" ns3:_="" ns4:_="">
    <xsd:import namespace="35105e1f-aec5-4642-b1e9-fb600a2dc2ce"/>
    <xsd:import namespace="7b2678bb-3703-4b18-ac34-ab76e3973d69"/>
    <xsd:import namespace="8677c886-402c-4505-af6c-50dba8d210e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trategy" minOccurs="0"/>
                <xsd:element ref="ns3:FileType" minOccurs="0"/>
                <xsd:element ref="ns3:Year" minOccurs="0"/>
                <xsd:element ref="ns3:GroupName" minOccurs="0"/>
                <xsd:element ref="ns3:Project" minOccurs="0"/>
                <xsd:element ref="ns4:MediaServiceMetadata" minOccurs="0"/>
                <xsd:element ref="ns4:MediaServiceFastMetadata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105e1f-aec5-4642-b1e9-fb600a2dc2c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2678bb-3703-4b18-ac34-ab76e3973d69" elementFormDefault="qualified">
    <xsd:import namespace="http://schemas.microsoft.com/office/2006/documentManagement/types"/>
    <xsd:import namespace="http://schemas.microsoft.com/office/infopath/2007/PartnerControls"/>
    <xsd:element name="Strategy" ma:index="11" nillable="true" ma:displayName="Strategy" ma:format="Dropdown" ma:internalName="Strategy">
      <xsd:simpleType>
        <xsd:restriction base="dms:Choice">
          <xsd:enumeration value="Choice 1"/>
          <xsd:enumeration value="Choice 2"/>
          <xsd:enumeration value="Choice 3"/>
        </xsd:restriction>
      </xsd:simpleType>
    </xsd:element>
    <xsd:element name="FileType" ma:index="12" nillable="true" ma:displayName="File Type" ma:format="Dropdown" ma:internalName="FileType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LOA"/>
                        <xsd:enumeration value="MOA"/>
                        <xsd:enumeration value="Amendment"/>
                        <xsd:enumeration value="Contract"/>
                        <xsd:enumeration value="Invoice"/>
                        <xsd:enumeration value="Report"/>
                        <xsd:enumeration value="Info"/>
                        <xsd:enumeration value="Planning"/>
                        <xsd:enumeration value="Presentation"/>
                        <xsd:enumeration value="Resource"/>
                        <xsd:enumeration value="Template"/>
                        <xsd:enumeration value="Draft"/>
                        <xsd:enumeration value="Final"/>
                        <xsd:enumeration value="Quotes"/>
                        <xsd:enumeration value="Tracker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Year" ma:index="13" nillable="true" ma:displayName="Year" ma:format="Dropdown" ma:internalName="Year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2023"/>
                    <xsd:enumeration value="2022"/>
                    <xsd:enumeration value="2021"/>
                    <xsd:enumeration value="2020"/>
                    <xsd:enumeration value="2019"/>
                    <xsd:enumeration value="2018"/>
                  </xsd:restriction>
                </xsd:simpleType>
              </xsd:element>
            </xsd:sequence>
          </xsd:extension>
        </xsd:complexContent>
      </xsd:complexType>
    </xsd:element>
    <xsd:element name="GroupName" ma:index="14" nillable="true" ma:displayName="Group Name" ma:format="Dropdown" ma:internalName="GroupName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Vets"/>
                        <xsd:enumeration value="OAHA"/>
                        <xsd:enumeration value="RC"/>
                        <xsd:enumeration value="ARPA"/>
                        <xsd:enumeration value="PME"/>
                        <xsd:enumeration value="AOLTI"/>
                        <xsd:enumeration value="TLE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Project" ma:index="15" nillable="true" ma:displayName="Project" ma:format="Dropdown" ma:internalName="Project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77c886-402c-4505-af6c-50dba8d210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35105e1f-aec5-4642-b1e9-fb600a2dc2ce">PRAF7MZSCJMH-1824532187-63422</_dlc_DocId>
    <_dlc_DocIdUrl xmlns="35105e1f-aec5-4642-b1e9-fb600a2dc2ce">
      <Url>https://kc1.sharepoint.com/teams/DCHS/ASD/_layouts/15/DocIdRedir.aspx?ID=PRAF7MZSCJMH-1824532187-63422</Url>
      <Description>PRAF7MZSCJMH-1824532187-63422</Description>
    </_dlc_DocIdUrl>
    <Strategy xmlns="7b2678bb-3703-4b18-ac34-ab76e3973d69" xsi:nil="true"/>
    <Year xmlns="7b2678bb-3703-4b18-ac34-ab76e3973d69" xsi:nil="true"/>
    <FileType xmlns="7b2678bb-3703-4b18-ac34-ab76e3973d69" xsi:nil="true"/>
    <Project xmlns="7b2678bb-3703-4b18-ac34-ab76e3973d69" xsi:nil="true"/>
    <GroupName xmlns="7b2678bb-3703-4b18-ac34-ab76e3973d69" xsi:nil="true"/>
  </documentManagement>
</p:properties>
</file>

<file path=customXml/itemProps1.xml><?xml version="1.0" encoding="utf-8"?>
<ds:datastoreItem xmlns:ds="http://schemas.openxmlformats.org/officeDocument/2006/customXml" ds:itemID="{EF77DD70-D1CD-45DF-9279-16B22F7EA880}"/>
</file>

<file path=customXml/itemProps2.xml><?xml version="1.0" encoding="utf-8"?>
<ds:datastoreItem xmlns:ds="http://schemas.openxmlformats.org/officeDocument/2006/customXml" ds:itemID="{F64DE5D3-C4F5-4F33-8667-C8B02A096E9F}"/>
</file>

<file path=customXml/itemProps3.xml><?xml version="1.0" encoding="utf-8"?>
<ds:datastoreItem xmlns:ds="http://schemas.openxmlformats.org/officeDocument/2006/customXml" ds:itemID="{760E6BC4-9B32-4B2A-B5E9-D3719779B1B2}"/>
</file>

<file path=customXml/itemProps4.xml><?xml version="1.0" encoding="utf-8"?>
<ds:datastoreItem xmlns:ds="http://schemas.openxmlformats.org/officeDocument/2006/customXml" ds:itemID="{3E67D581-A93D-43AA-ADAB-B05609804CE4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51345</TotalTime>
  <Words>388</Words>
  <Application>Microsoft Office PowerPoint</Application>
  <PresentationFormat>Widescreen</PresentationFormat>
  <Paragraphs>87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Caveat</vt:lpstr>
      <vt:lpstr>Open Sans</vt:lpstr>
      <vt:lpstr>Quattrocento Sans</vt:lpstr>
      <vt:lpstr>Times New Roman</vt:lpstr>
      <vt:lpstr>Office Theme</vt:lpstr>
      <vt:lpstr>IACS: Indian American Community Services</vt:lpstr>
      <vt:lpstr>IACS: Vision &amp; Mission</vt:lpstr>
      <vt:lpstr>PowerPoint Presentation</vt:lpstr>
      <vt:lpstr>North Bellevue Community Center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IACS Pop Up Centers</vt:lpstr>
      <vt:lpstr>PowerPoint Presentation</vt:lpstr>
      <vt:lpstr>IACS Centers - Programming </vt:lpstr>
      <vt:lpstr>PowerPoint Presentation</vt:lpstr>
      <vt:lpstr>PowerPoint Presentation</vt:lpstr>
      <vt:lpstr>Senior Hubs &amp; Partnering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IACS: Indian American Community Services</dc:title>
  <dc:creator>Lalita Uppala</dc:creator>
  <cp:lastModifiedBy>Blount, Alisha</cp:lastModifiedBy>
  <cp:revision>42</cp:revision>
  <cp:lastPrinted>2023-04-14T22:46:39Z</cp:lastPrinted>
  <dcterms:created xsi:type="dcterms:W3CDTF">2021-11-02T20:03:45Z</dcterms:created>
  <dcterms:modified xsi:type="dcterms:W3CDTF">2023-05-02T16:13:35Z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af72c41-31f4-4d40-a6d0-808117dc4d77_Enabled">
    <vt:lpwstr>true</vt:lpwstr>
  </property>
  <property fmtid="{D5CDD505-2E9C-101B-9397-08002B2CF9AE}" pid="3" name="MSIP_Label_7af72c41-31f4-4d40-a6d0-808117dc4d77_SetDate">
    <vt:lpwstr>2022-06-11T05:26:13Z</vt:lpwstr>
  </property>
  <property fmtid="{D5CDD505-2E9C-101B-9397-08002B2CF9AE}" pid="4" name="MSIP_Label_7af72c41-31f4-4d40-a6d0-808117dc4d77_Method">
    <vt:lpwstr>Standard</vt:lpwstr>
  </property>
  <property fmtid="{D5CDD505-2E9C-101B-9397-08002B2CF9AE}" pid="5" name="MSIP_Label_7af72c41-31f4-4d40-a6d0-808117dc4d77_Name">
    <vt:lpwstr>TMO - Internal</vt:lpwstr>
  </property>
  <property fmtid="{D5CDD505-2E9C-101B-9397-08002B2CF9AE}" pid="6" name="MSIP_Label_7af72c41-31f4-4d40-a6d0-808117dc4d77_SiteId">
    <vt:lpwstr>be0f980b-dd99-4b19-bd7b-bc71a09b026c</vt:lpwstr>
  </property>
  <property fmtid="{D5CDD505-2E9C-101B-9397-08002B2CF9AE}" pid="7" name="MSIP_Label_7af72c41-31f4-4d40-a6d0-808117dc4d77_ActionId">
    <vt:lpwstr>c4cc2f3f-0208-4321-8a14-3d8d23945992</vt:lpwstr>
  </property>
  <property fmtid="{D5CDD505-2E9C-101B-9397-08002B2CF9AE}" pid="8" name="MSIP_Label_7af72c41-31f4-4d40-a6d0-808117dc4d77_ContentBits">
    <vt:lpwstr>0</vt:lpwstr>
  </property>
  <property fmtid="{D5CDD505-2E9C-101B-9397-08002B2CF9AE}" pid="9" name="ContentTypeId">
    <vt:lpwstr>0x010100ADEFED0B03723D42A8A81B3635878DAB</vt:lpwstr>
  </property>
  <property fmtid="{D5CDD505-2E9C-101B-9397-08002B2CF9AE}" pid="10" name="_dlc_DocIdItemGuid">
    <vt:lpwstr>dd8751a9-0a0e-496e-b59e-39d0ffbb3fb8</vt:lpwstr>
  </property>
  <property fmtid="{D5CDD505-2E9C-101B-9397-08002B2CF9AE}" pid="12" name="Team">
    <vt:lpwstr>;#Ops;#</vt:lpwstr>
  </property>
  <property fmtid="{D5CDD505-2E9C-101B-9397-08002B2CF9AE}" pid="14" name="Reviewed">
    <vt:bool>true</vt:bool>
  </property>
</Properties>
</file>