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32"/>
  </p:notesMasterIdLst>
  <p:handoutMasterIdLst>
    <p:handoutMasterId r:id="rId33"/>
  </p:handoutMasterIdLst>
  <p:sldIdLst>
    <p:sldId id="259" r:id="rId6"/>
    <p:sldId id="273" r:id="rId7"/>
    <p:sldId id="318" r:id="rId8"/>
    <p:sldId id="319" r:id="rId9"/>
    <p:sldId id="283" r:id="rId10"/>
    <p:sldId id="291" r:id="rId11"/>
    <p:sldId id="292" r:id="rId12"/>
    <p:sldId id="293" r:id="rId13"/>
    <p:sldId id="294" r:id="rId14"/>
    <p:sldId id="295" r:id="rId15"/>
    <p:sldId id="300" r:id="rId16"/>
    <p:sldId id="301" r:id="rId17"/>
    <p:sldId id="297" r:id="rId18"/>
    <p:sldId id="303" r:id="rId19"/>
    <p:sldId id="302" r:id="rId20"/>
    <p:sldId id="305" r:id="rId21"/>
    <p:sldId id="307" r:id="rId22"/>
    <p:sldId id="308" r:id="rId23"/>
    <p:sldId id="316" r:id="rId24"/>
    <p:sldId id="299" r:id="rId25"/>
    <p:sldId id="317" r:id="rId26"/>
    <p:sldId id="310" r:id="rId27"/>
    <p:sldId id="311" r:id="rId28"/>
    <p:sldId id="313" r:id="rId29"/>
    <p:sldId id="314" r:id="rId30"/>
    <p:sldId id="315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41" autoAdjust="0"/>
  </p:normalViewPr>
  <p:slideViewPr>
    <p:cSldViewPr snapToGrid="0" showGuides="1">
      <p:cViewPr varScale="1">
        <p:scale>
          <a:sx n="122" d="100"/>
          <a:sy n="122" d="100"/>
        </p:scale>
        <p:origin x="114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232" y="3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46-4194-BD97-400DE20B076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46-4194-BD97-400DE20B07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Sheet1!$A$1:$B$1</c:f>
              <c:strCache>
                <c:ptCount val="2"/>
                <c:pt idx="0">
                  <c:v>Favorable</c:v>
                </c:pt>
                <c:pt idx="1">
                  <c:v>Unfavorable</c:v>
                </c:pt>
              </c:strCache>
            </c:strRef>
          </c:cat>
          <c:val>
            <c:numRef>
              <c:f>Sheet1!$A$2:$B$2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46-4194-BD97-400DE20B076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t" anchorCtr="0"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882B17-F547-44AF-87BB-E3B798780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84CA22-E4D7-44B0-AE09-72C972E91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89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7321B6-BCD1-444F-9AE3-C1A037D4DCC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0BDFBD-2D5E-44FD-9244-ADB5AA31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4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BDFBD-2D5E-44FD-9244-ADB5AA31AC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01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BDFBD-2D5E-44FD-9244-ADB5AA31AC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12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BDFBD-2D5E-44FD-9244-ADB5AA31AC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75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BDFBD-2D5E-44FD-9244-ADB5AA31AC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49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BDFBD-2D5E-44FD-9244-ADB5AA31AC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0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BDFBD-2D5E-44FD-9244-ADB5AA31AC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54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BDFBD-2D5E-44FD-9244-ADB5AA31AC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63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BDFBD-2D5E-44FD-9244-ADB5AA31AC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58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BDFBD-2D5E-44FD-9244-ADB5AA31AC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0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BDFBD-2D5E-44FD-9244-ADB5AA31AC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2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BDFBD-2D5E-44FD-9244-ADB5AA31AC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5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BDFBD-2D5E-44FD-9244-ADB5AA31AC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BDFBD-2D5E-44FD-9244-ADB5AA31AC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99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BDFBD-2D5E-44FD-9244-ADB5AA31AC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57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BDFBD-2D5E-44FD-9244-ADB5AA31AC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79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BDFBD-2D5E-44FD-9244-ADB5AA31AC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85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BDFBD-2D5E-44FD-9244-ADB5AA31AC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22362"/>
            <a:ext cx="10744200" cy="291623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038600"/>
            <a:ext cx="10744200" cy="1752600"/>
          </a:xfrm>
          <a:solidFill>
            <a:srgbClr val="FF0000"/>
          </a:solidFill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20300" y="6248402"/>
            <a:ext cx="1295400" cy="4413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8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14300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995739"/>
            <a:ext cx="10515600" cy="1500187"/>
          </a:xfrm>
          <a:solidFill>
            <a:srgbClr val="FF0000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595984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152400"/>
            <a:ext cx="4953000" cy="241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4972"/>
            <a:ext cx="10744200" cy="11367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2"/>
            <a:ext cx="10744200" cy="45319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037660" y="6516767"/>
            <a:ext cx="4392341" cy="2214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5800" y="352314"/>
            <a:ext cx="46482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>
          <a:xfrm>
            <a:off x="7315200" y="6538915"/>
            <a:ext cx="4114800" cy="342979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582401" y="124854"/>
            <a:ext cx="457201" cy="520234"/>
          </a:xfrm>
        </p:spPr>
        <p:txBody>
          <a:bodyPr/>
          <a:lstStyle>
            <a:lvl1pPr algn="l">
              <a:defRPr/>
            </a:lvl1pPr>
          </a:lstStyle>
          <a:p>
            <a:fld id="{4484F768-D804-44DD-988F-83EB6A7C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7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4719"/>
            <a:ext cx="10945541" cy="11990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38294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97741" y="6351725"/>
            <a:ext cx="2057400" cy="429487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48609" y="248183"/>
            <a:ext cx="457200" cy="491150"/>
          </a:xfrm>
        </p:spPr>
        <p:txBody>
          <a:bodyPr/>
          <a:lstStyle>
            <a:lvl1pPr algn="l">
              <a:defRPr/>
            </a:lvl1pPr>
          </a:lstStyle>
          <a:p>
            <a:fld id="{4484F768-D804-44DD-988F-83EB6A7C2ED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599" y="384719"/>
            <a:ext cx="46482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62800" y="6289754"/>
            <a:ext cx="4392341" cy="2214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91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78" y="359955"/>
            <a:ext cx="10894423" cy="10116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463506"/>
            <a:ext cx="5387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009" y="2310529"/>
            <a:ext cx="538797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2334" y="1474120"/>
            <a:ext cx="55324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77983" y="2287418"/>
            <a:ext cx="550862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599" y="359955"/>
            <a:ext cx="46482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41168" y="6314040"/>
            <a:ext cx="4392341" cy="2214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9576109" y="6460565"/>
            <a:ext cx="2057400" cy="312211"/>
          </a:xfrm>
        </p:spPr>
        <p:txBody>
          <a:bodyPr/>
          <a:lstStyle>
            <a:lvl1pPr>
              <a:defRPr sz="1350"/>
            </a:lvl1pPr>
          </a:lstStyle>
          <a:p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33509" y="228602"/>
            <a:ext cx="446315" cy="449101"/>
          </a:xfrm>
        </p:spPr>
        <p:txBody>
          <a:bodyPr/>
          <a:lstStyle>
            <a:lvl1pPr algn="l">
              <a:defRPr/>
            </a:lvl1pPr>
          </a:lstStyle>
          <a:p>
            <a:fld id="{4484F768-D804-44DD-988F-83EB6A7C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9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7"/>
            <a:ext cx="10896600" cy="930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365125"/>
            <a:ext cx="46482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241168" y="6260723"/>
            <a:ext cx="4392341" cy="2214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9576109" y="6444689"/>
            <a:ext cx="2057400" cy="312211"/>
          </a:xfrm>
        </p:spPr>
        <p:txBody>
          <a:bodyPr/>
          <a:lstStyle>
            <a:lvl1pPr algn="r">
              <a:defRPr sz="1350"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32327" y="228600"/>
            <a:ext cx="457200" cy="512434"/>
          </a:xfrm>
        </p:spPr>
        <p:txBody>
          <a:bodyPr/>
          <a:lstStyle>
            <a:lvl1pPr algn="l">
              <a:defRPr/>
            </a:lvl1pPr>
          </a:lstStyle>
          <a:p>
            <a:fld id="{4484F768-D804-44DD-988F-83EB6A7C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2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416242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399212" cy="51085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57400"/>
            <a:ext cx="4162425" cy="40386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06149" y="6346889"/>
            <a:ext cx="1600200" cy="38254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347" y="255239"/>
            <a:ext cx="590005" cy="419259"/>
          </a:xfrm>
        </p:spPr>
        <p:txBody>
          <a:bodyPr/>
          <a:lstStyle>
            <a:lvl1pPr algn="l">
              <a:defRPr/>
            </a:lvl1pPr>
          </a:lstStyle>
          <a:p>
            <a:fld id="{4484F768-D804-44DD-988F-83EB6A7C2ED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424543"/>
            <a:ext cx="46482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14008" y="6302600"/>
            <a:ext cx="4392341" cy="2214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30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416242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450321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57400"/>
            <a:ext cx="416242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518708" y="6358074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340567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484F768-D804-44DD-988F-83EB6A7C2ED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457200"/>
            <a:ext cx="46482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52630" y="6294833"/>
            <a:ext cx="4392341" cy="2214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00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8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52063" y="639871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137" y="6398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F768-D804-44DD-988F-83EB6A7C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7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shrm.org/hr-today/trends-and-forecasting/research-and-surveys/Documents/SHRM-GloboforceEmployeeRecognition%202018.pdf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crm/50320558692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501commons.org/resources/putting-people-first" TargetMode="External"/><Relationship Id="rId5" Type="http://schemas.openxmlformats.org/officeDocument/2006/relationships/image" Target="../media/image3.jpg"/><Relationship Id="rId4" Type="http://schemas.openxmlformats.org/officeDocument/2006/relationships/hyperlink" Target="mailto:sam@501commons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1926" y="4329357"/>
            <a:ext cx="3606800" cy="53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 of Results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676A0C8-163B-4199-975F-E82B7BA3B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65" y="923975"/>
            <a:ext cx="2270311" cy="1287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D925BE-F808-4BE1-BF46-DF3E3A12FAF4}"/>
              </a:ext>
            </a:extLst>
          </p:cNvPr>
          <p:cNvSpPr txBox="1"/>
          <p:nvPr/>
        </p:nvSpPr>
        <p:spPr>
          <a:xfrm>
            <a:off x="3231926" y="4941578"/>
            <a:ext cx="7603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Sam Hampton </a:t>
            </a:r>
            <a:r>
              <a:rPr lang="en-US" sz="2000" dirty="0"/>
              <a:t>– Director of Management Consulting and Services</a:t>
            </a:r>
          </a:p>
          <a:p>
            <a:r>
              <a:rPr lang="en-US" sz="2000" b="1" dirty="0"/>
              <a:t>Peg Hunt and Chris Carpenter </a:t>
            </a:r>
            <a:r>
              <a:rPr lang="en-US" sz="2000" dirty="0"/>
              <a:t>– Employee Engagement Specialists</a:t>
            </a:r>
          </a:p>
        </p:txBody>
      </p:sp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7DC6CF45-0EB4-45A3-6ED3-64A2A64609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3492" r="2229" b="34614"/>
          <a:stretch/>
        </p:blipFill>
        <p:spPr>
          <a:xfrm>
            <a:off x="3330090" y="805406"/>
            <a:ext cx="7505700" cy="344647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01923-D392-6A85-6CA9-63F20E40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81FB1402-44CC-8F72-CF0F-FE3041986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8" y="2367263"/>
            <a:ext cx="1810223" cy="1884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FD614C-C674-A52C-0F65-B4A34F2528A2}"/>
              </a:ext>
            </a:extLst>
          </p:cNvPr>
          <p:cNvSpPr txBox="1"/>
          <p:nvPr/>
        </p:nvSpPr>
        <p:spPr>
          <a:xfrm>
            <a:off x="568665" y="4449135"/>
            <a:ext cx="2376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your phone or tablet camera and scan this code to download the reports.</a:t>
            </a:r>
          </a:p>
        </p:txBody>
      </p:sp>
    </p:spTree>
    <p:extLst>
      <p:ext uri="{BB962C8B-B14F-4D97-AF65-F5344CB8AC3E}">
        <p14:creationId xmlns:p14="http://schemas.microsoft.com/office/powerpoint/2010/main" val="2906289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513906" y="554837"/>
            <a:ext cx="10416363" cy="5934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Most Unfavorably Rated Statements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726216-1830-1A81-4C8B-A2376F9F35B9}"/>
              </a:ext>
            </a:extLst>
          </p:cNvPr>
          <p:cNvSpPr/>
          <p:nvPr/>
        </p:nvSpPr>
        <p:spPr>
          <a:xfrm>
            <a:off x="792125" y="3726714"/>
            <a:ext cx="10416363" cy="24401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C76FFA-A755-1AB7-58AA-6FD3F4231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238" y="3960627"/>
            <a:ext cx="9576390" cy="203613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What can be done?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Hiring transparency &amp; explicit hiring objectives—let people know what your goals are and what you are doing about it.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Make compensation system fair, audit salaries, and make transparent.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Annual performance reviews should include career development and opportunities.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A467A7F-0B97-63AF-5B5E-0866FD5AEBA1}"/>
              </a:ext>
            </a:extLst>
          </p:cNvPr>
          <p:cNvSpPr txBox="1">
            <a:spLocks/>
          </p:cNvSpPr>
          <p:nvPr/>
        </p:nvSpPr>
        <p:spPr>
          <a:xfrm>
            <a:off x="792125" y="1382226"/>
            <a:ext cx="10515600" cy="21265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 feel my organization actively recruits and hires applicants with disabilities 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(41% unfavorable)</a:t>
            </a:r>
          </a:p>
          <a:p>
            <a:r>
              <a:rPr lang="en-US" sz="3200" dirty="0"/>
              <a:t>I am being paid equitably, relative to similar jobs in our sector.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(36% unfavorable)</a:t>
            </a:r>
          </a:p>
          <a:p>
            <a:r>
              <a:rPr lang="en-US" sz="3200" dirty="0"/>
              <a:t>My supervisor discusses opportunities with me for career advancement.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(32% unfavorable)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E429C-19ED-0AA0-5572-20CDE5C2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513906" y="554837"/>
            <a:ext cx="10416363" cy="5934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Dimension Details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A467A7F-0B97-63AF-5B5E-0866FD5AEBA1}"/>
              </a:ext>
            </a:extLst>
          </p:cNvPr>
          <p:cNvSpPr txBox="1">
            <a:spLocks/>
          </p:cNvSpPr>
          <p:nvPr/>
        </p:nvSpPr>
        <p:spPr>
          <a:xfrm>
            <a:off x="1446483" y="1486019"/>
            <a:ext cx="9341294" cy="1245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dirty="0"/>
              <a:t>Client Services: </a:t>
            </a:r>
            <a:r>
              <a:rPr lang="en-US" sz="2400" dirty="0"/>
              <a:t>is the most favorably rated - this is why employees often work in nonprofits.  A strong connection to the mission is a crucial factor in retaining employees.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BA98EF4-E916-E1E6-33E8-174E350F9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7" b="1"/>
          <a:stretch/>
        </p:blipFill>
        <p:spPr>
          <a:xfrm>
            <a:off x="513906" y="1362804"/>
            <a:ext cx="881188" cy="95671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CE2F104-95DC-494F-E620-6B5325CA3E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" t="4817" r="-5442" b="7075"/>
          <a:stretch/>
        </p:blipFill>
        <p:spPr>
          <a:xfrm>
            <a:off x="482014" y="2982169"/>
            <a:ext cx="964469" cy="880673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C66EC21-EE84-76B0-CAD4-EEEB1F0700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8781" r="4928" b="8936"/>
          <a:stretch/>
        </p:blipFill>
        <p:spPr>
          <a:xfrm>
            <a:off x="504449" y="4643297"/>
            <a:ext cx="881188" cy="899096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07BC9C4-33D2-53B9-0492-2D73F3AECCBD}"/>
              </a:ext>
            </a:extLst>
          </p:cNvPr>
          <p:cNvSpPr txBox="1">
            <a:spLocks/>
          </p:cNvSpPr>
          <p:nvPr/>
        </p:nvSpPr>
        <p:spPr>
          <a:xfrm>
            <a:off x="1492034" y="3134352"/>
            <a:ext cx="10416363" cy="1053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Job:  </a:t>
            </a:r>
            <a:r>
              <a:rPr lang="en-US" sz="2400" dirty="0"/>
              <a:t>Respondents understand their role and its contribution to mission.  Within this, there was less favorability around adequate equipment and technology and reasonable workloads/caseload. Listen and respond to what employees need.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188240B-365B-9080-1EE5-94D327448BEF}"/>
              </a:ext>
            </a:extLst>
          </p:cNvPr>
          <p:cNvSpPr txBox="1">
            <a:spLocks/>
          </p:cNvSpPr>
          <p:nvPr/>
        </p:nvSpPr>
        <p:spPr>
          <a:xfrm>
            <a:off x="1446483" y="4711030"/>
            <a:ext cx="10158168" cy="1422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Supervisor: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Respondents positive about supervisor providing flexibility, showing respect, and acknowledging contributions.  There was less favorability to the statement - “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supervisor discusses opportunities with me for career advancement.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C920B-4D87-8DA0-BE00-68248FB4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1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513906" y="554837"/>
            <a:ext cx="10416363" cy="5934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Dimension Details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A467A7F-0B97-63AF-5B5E-0866FD5AEBA1}"/>
              </a:ext>
            </a:extLst>
          </p:cNvPr>
          <p:cNvSpPr txBox="1">
            <a:spLocks/>
          </p:cNvSpPr>
          <p:nvPr/>
        </p:nvSpPr>
        <p:spPr>
          <a:xfrm>
            <a:off x="1446482" y="1745666"/>
            <a:ext cx="9684361" cy="161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dirty="0"/>
              <a:t>Workplace Culture: </a:t>
            </a:r>
            <a:r>
              <a:rPr lang="en-US" sz="2400" dirty="0"/>
              <a:t>covered communication, fair treatment, feeling valued, decision-making practices, and hiring practices. There was less favorability around clarity of decision making, actively recruiting and hiring those with disabilities.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07BC9C4-33D2-53B9-0492-2D73F3AECCBD}"/>
              </a:ext>
            </a:extLst>
          </p:cNvPr>
          <p:cNvSpPr txBox="1">
            <a:spLocks/>
          </p:cNvSpPr>
          <p:nvPr/>
        </p:nvSpPr>
        <p:spPr>
          <a:xfrm>
            <a:off x="1492034" y="3766528"/>
            <a:ext cx="10416363" cy="1053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Compensation and Benefits: </a:t>
            </a:r>
            <a:r>
              <a:rPr lang="en-US" sz="2400" dirty="0"/>
              <a:t>was the least favorably rated dimension, with items related to compensation the least favorable &amp; benefits rated more favorably.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7E28986-66FF-558E-B963-48CB890CA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" b="9651"/>
          <a:stretch/>
        </p:blipFill>
        <p:spPr>
          <a:xfrm>
            <a:off x="476873" y="1745666"/>
            <a:ext cx="969609" cy="899096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F5A4B166-A5A5-76BF-BD6D-4F83BDF4B5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424" y="3705348"/>
            <a:ext cx="969610" cy="10157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15520-9BDD-38BD-53C9-9EA31840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64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513906" y="554837"/>
            <a:ext cx="10416363" cy="5934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Dimension Ratings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A467A7F-0B97-63AF-5B5E-0866FD5AEBA1}"/>
              </a:ext>
            </a:extLst>
          </p:cNvPr>
          <p:cNvSpPr txBox="1">
            <a:spLocks/>
          </p:cNvSpPr>
          <p:nvPr/>
        </p:nvSpPr>
        <p:spPr>
          <a:xfrm>
            <a:off x="1492034" y="1271528"/>
            <a:ext cx="10272618" cy="710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/>
              <a:t>Client Services - </a:t>
            </a:r>
            <a:r>
              <a:rPr lang="en-US" sz="2000" dirty="0"/>
              <a:t>Participants feel very positive about their organizations' ability to meet client needs. (</a:t>
            </a:r>
            <a:r>
              <a:rPr lang="en-US" sz="2000" b="1" dirty="0"/>
              <a:t>95% favorable) </a:t>
            </a:r>
            <a:r>
              <a:rPr lang="en-US" sz="2000" dirty="0"/>
              <a:t>(Celebrate that employees see that you are meeting your mission!)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BA98EF4-E916-E1E6-33E8-174E350F9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7" b="1"/>
          <a:stretch/>
        </p:blipFill>
        <p:spPr>
          <a:xfrm>
            <a:off x="513906" y="1148313"/>
            <a:ext cx="881188" cy="95671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CE2F104-95DC-494F-E620-6B5325CA3E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" t="4817" r="-5442" b="7075"/>
          <a:stretch/>
        </p:blipFill>
        <p:spPr>
          <a:xfrm>
            <a:off x="504449" y="2179391"/>
            <a:ext cx="964469" cy="880673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C66EC21-EE84-76B0-CAD4-EEEB1F0700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8781" r="4928" b="8936"/>
          <a:stretch/>
        </p:blipFill>
        <p:spPr>
          <a:xfrm>
            <a:off x="536483" y="3148977"/>
            <a:ext cx="881188" cy="899096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FEE27E6-048C-B2D0-9367-81FBC2B0A7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" b="9651"/>
          <a:stretch/>
        </p:blipFill>
        <p:spPr>
          <a:xfrm>
            <a:off x="536483" y="4136986"/>
            <a:ext cx="969609" cy="899096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6E86020A-5BBA-0947-C867-583873949D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83" y="5157763"/>
            <a:ext cx="969610" cy="101578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07BC9C4-33D2-53B9-0492-2D73F3AECCBD}"/>
              </a:ext>
            </a:extLst>
          </p:cNvPr>
          <p:cNvSpPr txBox="1">
            <a:spLocks/>
          </p:cNvSpPr>
          <p:nvPr/>
        </p:nvSpPr>
        <p:spPr>
          <a:xfrm>
            <a:off x="1492034" y="2172812"/>
            <a:ext cx="10699966" cy="89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Job - </a:t>
            </a:r>
            <a:r>
              <a:rPr lang="en-US" sz="2000" dirty="0"/>
              <a:t>How they understand their role in the organization and how their job contributes to the mission. (</a:t>
            </a:r>
            <a:r>
              <a:rPr lang="en-US" sz="2000" b="1" dirty="0"/>
              <a:t>90% favorable)</a:t>
            </a:r>
            <a:endParaRPr lang="en-US" sz="20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188240B-365B-9080-1EE5-94D327448BEF}"/>
              </a:ext>
            </a:extLst>
          </p:cNvPr>
          <p:cNvSpPr txBox="1">
            <a:spLocks/>
          </p:cNvSpPr>
          <p:nvPr/>
        </p:nvSpPr>
        <p:spPr>
          <a:xfrm>
            <a:off x="1506092" y="3250726"/>
            <a:ext cx="10158168" cy="71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Supervisor - </a:t>
            </a:r>
            <a:r>
              <a:rPr lang="en-US" sz="2000" dirty="0"/>
              <a:t>Supervisor providing flexibility, showing respect, and acknowledging contributions. (</a:t>
            </a:r>
            <a:r>
              <a:rPr lang="en-US" sz="2000" b="1" dirty="0"/>
              <a:t>90% favorable)</a:t>
            </a:r>
            <a:endParaRPr lang="en-US" sz="20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D7388C-3887-A210-E66B-28B491BB14AF}"/>
              </a:ext>
            </a:extLst>
          </p:cNvPr>
          <p:cNvSpPr txBox="1">
            <a:spLocks/>
          </p:cNvSpPr>
          <p:nvPr/>
        </p:nvSpPr>
        <p:spPr>
          <a:xfrm>
            <a:off x="1506092" y="4197732"/>
            <a:ext cx="10609724" cy="71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Workplace Culture - </a:t>
            </a:r>
            <a:r>
              <a:rPr lang="en-US" sz="2000" dirty="0"/>
              <a:t>Communication, fair treatment, and feeling valued, to decision-making and hiring practices. (</a:t>
            </a:r>
            <a:r>
              <a:rPr lang="en-US" sz="2000" b="1" dirty="0"/>
              <a:t>83% favorable)</a:t>
            </a:r>
            <a:endParaRPr lang="en-US" sz="20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572C5DC-E9B2-A19D-927F-0AAD829E01B9}"/>
              </a:ext>
            </a:extLst>
          </p:cNvPr>
          <p:cNvSpPr txBox="1">
            <a:spLocks/>
          </p:cNvSpPr>
          <p:nvPr/>
        </p:nvSpPr>
        <p:spPr>
          <a:xfrm>
            <a:off x="1492034" y="5310510"/>
            <a:ext cx="9341294" cy="710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Compensation and Benefits - </a:t>
            </a:r>
            <a:r>
              <a:rPr lang="en-US" sz="2000" dirty="0"/>
              <a:t>Equitable pay and benefits. (</a:t>
            </a:r>
            <a:r>
              <a:rPr lang="en-US" sz="2000" b="1" dirty="0"/>
              <a:t>80% favorable)</a:t>
            </a:r>
            <a:endParaRPr lang="en-US" sz="20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F66826F-E120-25D8-D14B-70B426C9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68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494183" y="554837"/>
            <a:ext cx="5759861" cy="5934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Attracting and Retaining Employees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BCD8E8-F7F8-EC32-F141-985D7869A254}"/>
              </a:ext>
            </a:extLst>
          </p:cNvPr>
          <p:cNvSpPr/>
          <p:nvPr/>
        </p:nvSpPr>
        <p:spPr>
          <a:xfrm>
            <a:off x="6987822" y="790225"/>
            <a:ext cx="4690272" cy="528763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CAE967-8717-839F-581A-EA9F1235A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9295" y="1178956"/>
            <a:ext cx="4007325" cy="468320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What can be done?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Communicate how you make a difference.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Link employee performance to how the organization makes a difference.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Link performance evaluations &amp; job descriptions to meeting mission.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Identify best ways to utilize staff skill and background.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Celebrate what employees bring.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Discuss avenues for growth and development.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1B94F0D-8E41-FF6D-3F82-5E641753F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6"/>
          <a:stretch/>
        </p:blipFill>
        <p:spPr bwMode="auto">
          <a:xfrm>
            <a:off x="335677" y="1957489"/>
            <a:ext cx="6183222" cy="356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584006-E01D-B601-61DB-DD3BED846332}"/>
              </a:ext>
            </a:extLst>
          </p:cNvPr>
          <p:cNvSpPr txBox="1">
            <a:spLocks/>
          </p:cNvSpPr>
          <p:nvPr/>
        </p:nvSpPr>
        <p:spPr>
          <a:xfrm>
            <a:off x="494183" y="959425"/>
            <a:ext cx="6152165" cy="593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Top Reasons People </a:t>
            </a: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Work in Nonprofits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ED0B8-8718-56D8-603C-E680EBD8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74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513906" y="554837"/>
            <a:ext cx="6152165" cy="5934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Attracting and Retaining Employees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BCD8E8-F7F8-EC32-F141-985D7869A254}"/>
              </a:ext>
            </a:extLst>
          </p:cNvPr>
          <p:cNvSpPr/>
          <p:nvPr/>
        </p:nvSpPr>
        <p:spPr>
          <a:xfrm>
            <a:off x="6987822" y="790225"/>
            <a:ext cx="4690272" cy="528763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CAE967-8717-839F-581A-EA9F1235A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9295" y="1178956"/>
            <a:ext cx="4007325" cy="468320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What can be done?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Pay is a challenge but ensuring that salaries are equitable within (pay compared to similar others) and sector (compared to salary survey), ensure salary pay policy is transparent and equitable.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Address workload issues: evaluate staff workload &amp; adjust.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Address workplace stress and burnout—outside support, activities that support health and wellness, listen to employee concern and show that you are acting based upon input.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9F02ABF-2D20-62FC-C853-B9BEFDD92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/>
          <a:stretch/>
        </p:blipFill>
        <p:spPr bwMode="auto">
          <a:xfrm>
            <a:off x="355862" y="1715911"/>
            <a:ext cx="6228415" cy="40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FA9DEF4-9E43-3629-19AC-6F0F4FF866F6}"/>
              </a:ext>
            </a:extLst>
          </p:cNvPr>
          <p:cNvSpPr txBox="1">
            <a:spLocks/>
          </p:cNvSpPr>
          <p:nvPr/>
        </p:nvSpPr>
        <p:spPr>
          <a:xfrm>
            <a:off x="494183" y="959425"/>
            <a:ext cx="6152165" cy="593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Top Reasons People </a:t>
            </a: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Leave Nonprofits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89D9-773C-64EF-1551-B4F3F47F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8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513906" y="891012"/>
            <a:ext cx="11022924" cy="5934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COVID-19 Response: What made it more difficult to work from home?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A6BD97-9339-C534-3191-6A42FE8A9B54}"/>
              </a:ext>
            </a:extLst>
          </p:cNvPr>
          <p:cNvSpPr txBox="1">
            <a:spLocks/>
          </p:cNvSpPr>
          <p:nvPr/>
        </p:nvSpPr>
        <p:spPr>
          <a:xfrm>
            <a:off x="513906" y="2074027"/>
            <a:ext cx="11346400" cy="1427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What to do?</a:t>
            </a:r>
          </a:p>
          <a:p>
            <a:pPr lvl="1"/>
            <a:r>
              <a:rPr lang="en-US" sz="2000" dirty="0"/>
              <a:t>Support and increase creative ways of interacting remotely.</a:t>
            </a:r>
          </a:p>
          <a:p>
            <a:pPr lvl="1"/>
            <a:r>
              <a:rPr lang="en-US" sz="2000" dirty="0"/>
              <a:t>Keep up those Zoom meetings. (but in productive and targeted ways—just like any in-person meeting)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C74977-B1F8-D7B8-5CE4-D9323B11B3B3}"/>
              </a:ext>
            </a:extLst>
          </p:cNvPr>
          <p:cNvSpPr txBox="1">
            <a:spLocks/>
          </p:cNvSpPr>
          <p:nvPr/>
        </p:nvSpPr>
        <p:spPr>
          <a:xfrm>
            <a:off x="505570" y="1480552"/>
            <a:ext cx="10183110" cy="593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sense of isolation and lack of contact with coworkers is very significant.</a:t>
            </a:r>
            <a:endParaRPr lang="en-US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D5028DF-8EB8-6426-671E-F888D005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16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DA36AA-4391-42D0-AEAF-C432EE704D0D}"/>
              </a:ext>
            </a:extLst>
          </p:cNvPr>
          <p:cNvSpPr txBox="1">
            <a:spLocks/>
          </p:cNvSpPr>
          <p:nvPr/>
        </p:nvSpPr>
        <p:spPr>
          <a:xfrm>
            <a:off x="513906" y="3550023"/>
            <a:ext cx="11022924" cy="593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COVID-19 Response: Actions taken to make it easier to work from home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3FD8E4-2E47-D75B-DD75-BCC7EDDEE7CB}"/>
              </a:ext>
            </a:extLst>
          </p:cNvPr>
          <p:cNvSpPr txBox="1">
            <a:spLocks/>
          </p:cNvSpPr>
          <p:nvPr/>
        </p:nvSpPr>
        <p:spPr>
          <a:xfrm>
            <a:off x="505570" y="4342921"/>
            <a:ext cx="11031390" cy="1113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sz="2000" dirty="0">
                <a:latin typeface="+mn-lt"/>
              </a:rPr>
              <a:t>Given the isolation, it is fortunate employers were able to provide greater connection with others and reduce some isolation through Zoom or other virtual meetings. </a:t>
            </a:r>
          </a:p>
          <a:p>
            <a:pPr marL="0" indent="0">
              <a:buNone/>
            </a:pPr>
            <a:endParaRPr lang="en-US" sz="2000" dirty="0"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Ask employees-what are other ways to reduce isolation and increase connection?</a:t>
            </a:r>
          </a:p>
        </p:txBody>
      </p:sp>
    </p:spTree>
    <p:extLst>
      <p:ext uri="{BB962C8B-B14F-4D97-AF65-F5344CB8AC3E}">
        <p14:creationId xmlns:p14="http://schemas.microsoft.com/office/powerpoint/2010/main" val="1692826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513906" y="554837"/>
            <a:ext cx="10854005" cy="5934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COVID-19 Response: Communication and Safety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C20DBB-2B25-5217-7939-3A61E3807960}"/>
              </a:ext>
            </a:extLst>
          </p:cNvPr>
          <p:cNvSpPr/>
          <p:nvPr/>
        </p:nvSpPr>
        <p:spPr>
          <a:xfrm>
            <a:off x="513905" y="1440381"/>
            <a:ext cx="11164188" cy="188728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775724-86F8-E414-A2B3-A077F9507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96" y="1658954"/>
            <a:ext cx="10854005" cy="1574440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Employees were generally favorable about employer responses to COVID-19.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Celebrate the strength and resiliency of these non-profits.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Continue to update and evolve policies related to working from home, planning for the “next” workplace interruption, reward employees for their responses to tough situations.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32D285-3212-4968-5D88-451B473D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4" descr="Text&#10;&#10;Description automatically generated">
            <a:extLst>
              <a:ext uri="{FF2B5EF4-FFF2-40B4-BE49-F238E27FC236}">
                <a16:creationId xmlns:a16="http://schemas.microsoft.com/office/drawing/2014/main" id="{2D4F058D-9E4C-5332-1D2C-261BB0FB2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t="9430" r="6650" b="11123"/>
          <a:stretch/>
        </p:blipFill>
        <p:spPr bwMode="auto">
          <a:xfrm>
            <a:off x="433576" y="3947604"/>
            <a:ext cx="11324848" cy="22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324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513907" y="554837"/>
            <a:ext cx="2477650" cy="5934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What’s Next?</a:t>
            </a:r>
          </a:p>
        </p:txBody>
      </p:sp>
      <p:pic>
        <p:nvPicPr>
          <p:cNvPr id="10" name="Picture 9" descr="A picture containing text, person, indoor, office&#10;&#10;Description automatically generated">
            <a:extLst>
              <a:ext uri="{FF2B5EF4-FFF2-40B4-BE49-F238E27FC236}">
                <a16:creationId xmlns:a16="http://schemas.microsoft.com/office/drawing/2014/main" id="{B553C845-DAD2-AB7B-52C0-F76631ECA0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10714" r="27920" b="22"/>
          <a:stretch/>
        </p:blipFill>
        <p:spPr>
          <a:xfrm>
            <a:off x="618066" y="1386052"/>
            <a:ext cx="4687711" cy="408589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CED2E-907E-36DC-D6E0-04789812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18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B1A9-EE75-8AFB-CB21-EC756006E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978" y="1819091"/>
            <a:ext cx="6172200" cy="3219815"/>
          </a:xfrm>
        </p:spPr>
        <p:txBody>
          <a:bodyPr/>
          <a:lstStyle/>
          <a:p>
            <a:r>
              <a:rPr lang="en-US" dirty="0"/>
              <a:t>Thanks to all who participated in the survey and encouraged their employees to participate.</a:t>
            </a:r>
          </a:p>
          <a:p>
            <a:r>
              <a:rPr lang="en-US" dirty="0"/>
              <a:t>Participate in 2023!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Next: </a:t>
            </a:r>
          </a:p>
          <a:p>
            <a:pPr marL="0" indent="0">
              <a:buNone/>
            </a:pPr>
            <a:r>
              <a:rPr lang="en-US" b="1" dirty="0"/>
              <a:t>501 Commons HR Consultant Chris Carpenter:</a:t>
            </a:r>
          </a:p>
          <a:p>
            <a:pPr marL="0" indent="0">
              <a:buNone/>
            </a:pPr>
            <a:r>
              <a:rPr lang="en-US" dirty="0"/>
              <a:t>Actions managers and supervisors can take to address employee engagement and retention.</a:t>
            </a:r>
          </a:p>
        </p:txBody>
      </p:sp>
    </p:spTree>
    <p:extLst>
      <p:ext uri="{BB962C8B-B14F-4D97-AF65-F5344CB8AC3E}">
        <p14:creationId xmlns:p14="http://schemas.microsoft.com/office/powerpoint/2010/main" val="2062767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0C79DA-EE5C-0AAE-8B40-B2963EDA9DCB}"/>
              </a:ext>
            </a:extLst>
          </p:cNvPr>
          <p:cNvSpPr txBox="1">
            <a:spLocks/>
          </p:cNvSpPr>
          <p:nvPr/>
        </p:nvSpPr>
        <p:spPr>
          <a:xfrm>
            <a:off x="330925" y="354563"/>
            <a:ext cx="6026430" cy="593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Employee Engagement and Retention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8D5F1E-F4DA-48E6-C0B5-AC245EC850B5}"/>
              </a:ext>
            </a:extLst>
          </p:cNvPr>
          <p:cNvSpPr txBox="1">
            <a:spLocks/>
          </p:cNvSpPr>
          <p:nvPr/>
        </p:nvSpPr>
        <p:spPr>
          <a:xfrm>
            <a:off x="339255" y="898115"/>
            <a:ext cx="6534961" cy="5470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900" dirty="0"/>
              <a:t>Employee retention relies on a combination of factors, including: 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900" dirty="0"/>
              <a:t>Flexible work arrangements.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900" dirty="0"/>
              <a:t>Better pay and benefit.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900" dirty="0"/>
              <a:t>Professional development opportunities.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900" dirty="0"/>
              <a:t>Advancement opportunities.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900" dirty="0"/>
              <a:t>Organizational culture.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900" dirty="0"/>
              <a:t>While salary plays a role in employee engagement, the good news is that it isn't the star player.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900" dirty="0"/>
              <a:t>In addition to working to raise additional funds to improve salaries, organizations should: 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900" dirty="0"/>
              <a:t>Clarify your compensation philosophy.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900" dirty="0"/>
              <a:t>Benchmark salaries to similar nonprofits  using the King County Nonprofit Wage and Benefits data.  </a:t>
            </a:r>
            <a:r>
              <a:rPr lang="en-US" sz="2900" b="1" dirty="0"/>
              <a:t>(501commons.org/resources/putting-people-first)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900" dirty="0"/>
              <a:t>Ensure that salaries are internally equitable and compliant. with the Washington State Equal Pay and Opportunities Act. 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900" dirty="0"/>
              <a:t>Make compensation processes and policies transparent.</a:t>
            </a:r>
          </a:p>
          <a:p>
            <a:pPr marL="285750" indent="-285750">
              <a:lnSpc>
                <a:spcPct val="110000"/>
              </a:lnSpc>
            </a:pPr>
            <a:endParaRPr lang="en-US" sz="2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DF23EE-ACCF-A100-A326-87715F6B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752869-550C-B1D1-BF78-9BFE5C8F5E4F}"/>
              </a:ext>
            </a:extLst>
          </p:cNvPr>
          <p:cNvSpPr txBox="1"/>
          <p:nvPr/>
        </p:nvSpPr>
        <p:spPr>
          <a:xfrm>
            <a:off x="7287491" y="3672873"/>
            <a:ext cx="42611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Download for free the </a:t>
            </a:r>
            <a:r>
              <a:rPr lang="en-US" b="1" dirty="0">
                <a:effectLst/>
              </a:rPr>
              <a:t>King County Nonprofit Wage &amp; Benefits Survey Report</a:t>
            </a:r>
            <a:r>
              <a:rPr lang="en-US" dirty="0">
                <a:effectLst/>
              </a:rPr>
              <a:t>, a resource that can help you set fair wages, recruit and retain talented employees, and strengthen our ability to serve our communities. Visit the </a:t>
            </a:r>
            <a:r>
              <a:rPr lang="en-US" b="1" dirty="0">
                <a:effectLst/>
              </a:rPr>
              <a:t>501 Compensation Tracker</a:t>
            </a:r>
            <a:r>
              <a:rPr lang="en-US" dirty="0">
                <a:effectLst/>
              </a:rPr>
              <a:t> so you can easily compare compensation data from several job titles.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00D85-D03A-EF72-C56B-680C1842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935" y="248183"/>
            <a:ext cx="2465434" cy="319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9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DB7F00-A28A-4F63-A1FD-61321D5D09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" r="56579"/>
          <a:stretch/>
        </p:blipFill>
        <p:spPr>
          <a:xfrm>
            <a:off x="726570" y="831509"/>
            <a:ext cx="2958357" cy="224189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4E1B00-A1AB-A2F9-4B1A-29CA66F7C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1" y="842325"/>
            <a:ext cx="7810500" cy="517335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of Today’s Presentation</a:t>
            </a:r>
          </a:p>
          <a:p>
            <a:pPr marL="0" indent="0">
              <a:buNone/>
            </a:pPr>
            <a:endParaRPr lang="en-US" sz="800" b="1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Purpose, background, and methodology of King  County Nonprofit Employee Engagement Survey.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Understanding results—what does this data tell us?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Survey results—favorability/unfavorability responses to 59 statements related to Job, Supervision, Client Services, Workplace Culture, and Compensation/Benefit.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What can be done?  Recommendations.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Strategies to attract and retain employees.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3DFFB8-EDEA-2158-321D-1C352E92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05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A5926-BB6C-4F9B-8BAC-BCA90B5EB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327" y="1209935"/>
            <a:ext cx="6377305" cy="4772823"/>
          </a:xfrm>
        </p:spPr>
        <p:txBody>
          <a:bodyPr>
            <a:noAutofit/>
          </a:bodyPr>
          <a:lstStyle/>
          <a:p>
            <a:r>
              <a:rPr lang="en-US" sz="2000" dirty="0"/>
              <a:t>Executives and HR professionals are reporting that </a:t>
            </a:r>
            <a:r>
              <a:rPr lang="en-US" sz="2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employee retention is their top challenge</a:t>
            </a:r>
            <a:r>
              <a:rPr lang="en-US" sz="2000" dirty="0"/>
              <a:t>, closely followed by recruitment.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</a:p>
          <a:p>
            <a:r>
              <a:rPr lang="en-US" sz="2000" dirty="0"/>
              <a:t>While recruitment will continue to be a challenge given the pay and benefits levels in the sector, it is critical that you focus on retention. </a:t>
            </a:r>
          </a:p>
          <a:p>
            <a:r>
              <a:rPr lang="en-US" sz="2000" dirty="0"/>
              <a:t>Turnover is high in the general economy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2021:  25% voluntary turnover. (57.3% overall.)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Turnover in the nonprofit sector is tends to run higher than other sectors.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Hiring transparency &amp; explicit hiring objectives—let people know what your goals are and what you are doing about it.</a:t>
            </a:r>
          </a:p>
          <a:p>
            <a:r>
              <a:rPr lang="en-US" sz="2000" dirty="0"/>
              <a:t>It is much less expensive to retain a productive employee than it is to recruit one.</a:t>
            </a:r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</p:txBody>
      </p:sp>
      <p:pic>
        <p:nvPicPr>
          <p:cNvPr id="1026" name="Picture 2" descr="Image result for Human Resource Retention Strategy">
            <a:extLst>
              <a:ext uri="{FF2B5EF4-FFF2-40B4-BE49-F238E27FC236}">
                <a16:creationId xmlns:a16="http://schemas.microsoft.com/office/drawing/2014/main" id="{60465F66-D739-4B59-9435-00522C3D0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9467" y="1209935"/>
            <a:ext cx="4538109" cy="386951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0C79DA-EE5C-0AAE-8B40-B2963EDA9DCB}"/>
              </a:ext>
            </a:extLst>
          </p:cNvPr>
          <p:cNvSpPr txBox="1">
            <a:spLocks/>
          </p:cNvSpPr>
          <p:nvPr/>
        </p:nvSpPr>
        <p:spPr>
          <a:xfrm>
            <a:off x="491328" y="473781"/>
            <a:ext cx="10854005" cy="593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Focus on Retention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D39946-7657-6A97-1904-CB571B006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00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6F1349-9257-CDC4-D93F-4F91E3036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328" y="1696561"/>
            <a:ext cx="6304583" cy="2243261"/>
          </a:xfrm>
        </p:spPr>
        <p:txBody>
          <a:bodyPr>
            <a:normAutofit/>
          </a:bodyPr>
          <a:lstStyle/>
          <a:p>
            <a:r>
              <a:rPr lang="en-US" sz="2000" b="0" i="0" dirty="0">
                <a:effectLst/>
              </a:rPr>
              <a:t>Employees who have been in the same role for a long time may feel they need to leave an organization to advance their career.</a:t>
            </a:r>
          </a:p>
          <a:p>
            <a:r>
              <a:rPr lang="en-US" sz="2000" b="0" i="0" dirty="0">
                <a:effectLst/>
              </a:rPr>
              <a:t>Productive employees want to advance in their career. They are motivated by the prospect of promotions, and the chance to take on more challenging work.</a:t>
            </a:r>
          </a:p>
          <a:p>
            <a:pPr marL="0" indent="0">
              <a:buNone/>
            </a:pPr>
            <a:endParaRPr lang="en-US" sz="2000" b="0" i="0" dirty="0">
              <a:effectLst/>
            </a:endParaRPr>
          </a:p>
          <a:p>
            <a:pPr marL="0" indent="0">
              <a:buNone/>
            </a:pPr>
            <a:endParaRPr lang="en-US" sz="2000" b="1" i="0" dirty="0">
              <a:effectLst/>
            </a:endParaRPr>
          </a:p>
          <a:p>
            <a:endParaRPr lang="en-US" sz="1800" dirty="0"/>
          </a:p>
        </p:txBody>
      </p:sp>
      <p:pic>
        <p:nvPicPr>
          <p:cNvPr id="7" name="Picture 6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47CB2F80-49FC-A142-87E9-5565ED4E36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586" r="24224" b="-1"/>
          <a:stretch/>
        </p:blipFill>
        <p:spPr>
          <a:xfrm>
            <a:off x="7471952" y="1067257"/>
            <a:ext cx="4110449" cy="4430282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6A8205-2D54-A0D9-5284-590E76BC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21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E8D72-98DB-4818-98E5-C86185D582D2}"/>
              </a:ext>
            </a:extLst>
          </p:cNvPr>
          <p:cNvSpPr txBox="1"/>
          <p:nvPr/>
        </p:nvSpPr>
        <p:spPr>
          <a:xfrm>
            <a:off x="637309" y="581891"/>
            <a:ext cx="490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Who is most at risk? </a:t>
            </a:r>
          </a:p>
        </p:txBody>
      </p:sp>
    </p:spTree>
    <p:extLst>
      <p:ext uri="{BB962C8B-B14F-4D97-AF65-F5344CB8AC3E}">
        <p14:creationId xmlns:p14="http://schemas.microsoft.com/office/powerpoint/2010/main" val="1289619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0C79DA-EE5C-0AAE-8B40-B2963EDA9DCB}"/>
              </a:ext>
            </a:extLst>
          </p:cNvPr>
          <p:cNvSpPr txBox="1">
            <a:spLocks/>
          </p:cNvSpPr>
          <p:nvPr/>
        </p:nvSpPr>
        <p:spPr>
          <a:xfrm>
            <a:off x="491328" y="473781"/>
            <a:ext cx="10854005" cy="593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Make sure managers are not compelling employees to leave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6F1349-9257-CDC4-D93F-4F91E3036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7904" y="1501123"/>
            <a:ext cx="5967277" cy="36556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i="0" dirty="0">
                <a:effectLst/>
              </a:rPr>
              <a:t>Behaviors employees do not like about their managers.</a:t>
            </a:r>
          </a:p>
          <a:p>
            <a:r>
              <a:rPr lang="en-US" sz="2200" i="0" dirty="0">
                <a:effectLst/>
              </a:rPr>
              <a:t>There are blatant transgressions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i="0" dirty="0">
                <a:effectLst/>
              </a:rPr>
              <a:t>Paying favorites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M</a:t>
            </a:r>
            <a:r>
              <a:rPr lang="en-US" sz="2200" i="0" dirty="0">
                <a:effectLst/>
              </a:rPr>
              <a:t>aking inappropriate advances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M</a:t>
            </a:r>
            <a:r>
              <a:rPr lang="en-US" sz="2200" i="0" dirty="0">
                <a:effectLst/>
              </a:rPr>
              <a:t>aking informal threats</a:t>
            </a:r>
          </a:p>
          <a:p>
            <a:pPr marL="685800" lvl="2" indent="0">
              <a:buNone/>
            </a:pPr>
            <a:endParaRPr lang="en-US" sz="2200" i="0" dirty="0">
              <a:effectLst/>
            </a:endParaRPr>
          </a:p>
          <a:p>
            <a:pPr marL="0" indent="0">
              <a:buNone/>
            </a:pPr>
            <a:r>
              <a:rPr lang="en-US" sz="2200" i="0" dirty="0">
                <a:effectLst/>
              </a:rPr>
              <a:t>There are also more subtle reasons an employee leaves their manager.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b="0" i="0" dirty="0">
                <a:effectLst/>
              </a:rPr>
              <a:t>A lack of development opportunities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N</a:t>
            </a:r>
            <a:r>
              <a:rPr lang="en-US" sz="2200" b="0" i="0" dirty="0">
                <a:effectLst/>
              </a:rPr>
              <a:t>ot feeling appreciated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F</a:t>
            </a:r>
            <a:r>
              <a:rPr lang="en-US" sz="2200" b="0" i="0" dirty="0">
                <a:effectLst/>
              </a:rPr>
              <a:t>eeling micromanaged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928A5-41B9-8E2F-0805-52AA40DE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 descr="Close-up of three casual professionals watching presentation in creative office">
            <a:extLst>
              <a:ext uri="{FF2B5EF4-FFF2-40B4-BE49-F238E27FC236}">
                <a16:creationId xmlns:a16="http://schemas.microsoft.com/office/drawing/2014/main" id="{8E0D7601-2B89-BA59-202F-629C9F451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9" y="1575555"/>
            <a:ext cx="4672525" cy="31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19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0C79DA-EE5C-0AAE-8B40-B2963EDA9DCB}"/>
              </a:ext>
            </a:extLst>
          </p:cNvPr>
          <p:cNvSpPr txBox="1">
            <a:spLocks/>
          </p:cNvSpPr>
          <p:nvPr/>
        </p:nvSpPr>
        <p:spPr>
          <a:xfrm>
            <a:off x="491328" y="473781"/>
            <a:ext cx="10854005" cy="593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Make sure managers are not compelling employees to leave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6F1349-9257-CDC4-D93F-4F91E3036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18330" y="1737978"/>
            <a:ext cx="5862108" cy="26933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i="0" dirty="0">
                <a:effectLst/>
              </a:rPr>
              <a:t>How can managers and supervisors pinpoint the biggest pain points for employees and proactively address them?</a:t>
            </a:r>
          </a:p>
          <a:p>
            <a:pPr algn="l"/>
            <a:r>
              <a:rPr lang="en-US" sz="2000" b="0" i="0" dirty="0">
                <a:solidFill>
                  <a:srgbClr val="353739"/>
                </a:solidFill>
                <a:effectLst/>
              </a:rPr>
              <a:t>Collect input and feedback regularly.</a:t>
            </a:r>
            <a:endParaRPr lang="en-US" sz="2000" b="0" i="0" dirty="0">
              <a:solidFill>
                <a:srgbClr val="353739"/>
              </a:solidFill>
              <a:effectLst/>
              <a:highlight>
                <a:srgbClr val="00FF00"/>
              </a:highlight>
            </a:endParaRPr>
          </a:p>
          <a:p>
            <a:r>
              <a:rPr lang="en-US" sz="2000" dirty="0"/>
              <a:t>This is more than an annual performance appraisal, or a weekly check in.</a:t>
            </a:r>
            <a:endParaRPr lang="en-US" sz="2000" dirty="0">
              <a:highlight>
                <a:srgbClr val="00FF00"/>
              </a:highlight>
            </a:endParaRPr>
          </a:p>
          <a:p>
            <a:r>
              <a:rPr lang="en-US" sz="2000" dirty="0"/>
              <a:t>Climate Surveys are a great way to gauge how employees are feeling. This survey was based on the 501 Commons  climate survey. </a:t>
            </a:r>
            <a:endParaRPr lang="en-US" sz="2000" b="1" i="0" dirty="0">
              <a:effectLst/>
            </a:endParaRPr>
          </a:p>
          <a:p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F76CEB-A038-6610-8C1D-9FD6F871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 descr="Mixed race man watching presentation">
            <a:extLst>
              <a:ext uri="{FF2B5EF4-FFF2-40B4-BE49-F238E27FC236}">
                <a16:creationId xmlns:a16="http://schemas.microsoft.com/office/drawing/2014/main" id="{E393FB55-6B33-4EB8-0F44-38342C9B1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" y="1440992"/>
            <a:ext cx="5125137" cy="34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36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0C79DA-EE5C-0AAE-8B40-B2963EDA9DCB}"/>
              </a:ext>
            </a:extLst>
          </p:cNvPr>
          <p:cNvSpPr txBox="1">
            <a:spLocks/>
          </p:cNvSpPr>
          <p:nvPr/>
        </p:nvSpPr>
        <p:spPr>
          <a:xfrm>
            <a:off x="491328" y="473781"/>
            <a:ext cx="10854005" cy="593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Build a culture of recognition to increase employee appreciation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6F1349-9257-CDC4-D93F-4F91E3036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8800" y="1541689"/>
            <a:ext cx="5286375" cy="3774621"/>
          </a:xfrm>
        </p:spPr>
        <p:txBody>
          <a:bodyPr>
            <a:normAutofit/>
          </a:bodyPr>
          <a:lstStyle/>
          <a:p>
            <a:r>
              <a:rPr lang="en-US" sz="2000" i="0" dirty="0">
                <a:solidFill>
                  <a:srgbClr val="353739"/>
                </a:solidFill>
                <a:effectLst/>
              </a:rPr>
              <a:t>Invite managers and employees to </a:t>
            </a:r>
            <a:r>
              <a:rPr lang="en-US" sz="2000" dirty="0">
                <a:solidFill>
                  <a:srgbClr val="353739"/>
                </a:solidFill>
              </a:rPr>
              <a:t>post appreciative comments or write personal </a:t>
            </a:r>
            <a:r>
              <a:rPr lang="en-US" sz="2000" i="0" dirty="0">
                <a:solidFill>
                  <a:srgbClr val="353739"/>
                </a:solidFill>
                <a:effectLst/>
              </a:rPr>
              <a:t>notes to their colleagues recognizing what they did well and explaining why it was important.</a:t>
            </a:r>
          </a:p>
          <a:p>
            <a:pPr algn="l"/>
            <a:r>
              <a:rPr lang="en-US" sz="2000" b="0" i="0" dirty="0">
                <a:solidFill>
                  <a:srgbClr val="353739"/>
                </a:solidFill>
                <a:effectLst/>
              </a:rPr>
              <a:t>Present the recognition publicly to broadcast a colleague's accomplishments.</a:t>
            </a:r>
          </a:p>
          <a:p>
            <a:pPr algn="l"/>
            <a:r>
              <a:rPr lang="en-US" sz="2000" b="0" i="0" dirty="0">
                <a:solidFill>
                  <a:srgbClr val="353739"/>
                </a:solidFill>
                <a:effectLst/>
              </a:rPr>
              <a:t>Create annual </a:t>
            </a:r>
            <a:r>
              <a:rPr lang="en-US" sz="2000" dirty="0">
                <a:solidFill>
                  <a:srgbClr val="353739"/>
                </a:solidFill>
              </a:rPr>
              <a:t>(or more often) </a:t>
            </a:r>
            <a:r>
              <a:rPr lang="en-US" sz="2000" b="0" i="0" dirty="0">
                <a:solidFill>
                  <a:srgbClr val="353739"/>
                </a:solidFill>
                <a:effectLst/>
              </a:rPr>
              <a:t>awards where recognized employees are honored in front of their peers and senior management.</a:t>
            </a:r>
          </a:p>
          <a:p>
            <a:r>
              <a:rPr lang="en-US" sz="2000" dirty="0">
                <a:effectLst/>
              </a:rPr>
              <a:t>Above all, make sure to </a:t>
            </a:r>
            <a:r>
              <a:rPr lang="en-US" sz="2000" b="1" dirty="0">
                <a:effectLst/>
              </a:rPr>
              <a:t>celebrate and reward behaviors the </a:t>
            </a:r>
            <a:r>
              <a:rPr lang="en-US" sz="2000" b="1" dirty="0"/>
              <a:t>organization </a:t>
            </a:r>
            <a:r>
              <a:rPr lang="en-US" sz="2000" b="1" dirty="0">
                <a:effectLst/>
              </a:rPr>
              <a:t>wants to encourage.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774153-22F0-6A89-E6BF-46B70C1F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 descr="Businesswomen celebrating in office">
            <a:extLst>
              <a:ext uri="{FF2B5EF4-FFF2-40B4-BE49-F238E27FC236}">
                <a16:creationId xmlns:a16="http://schemas.microsoft.com/office/drawing/2014/main" id="{3EB464FC-DB28-93A9-7DC9-02B86BFF2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6" y="1619250"/>
            <a:ext cx="4519941" cy="284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81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0C79DA-EE5C-0AAE-8B40-B2963EDA9DCB}"/>
              </a:ext>
            </a:extLst>
          </p:cNvPr>
          <p:cNvSpPr txBox="1">
            <a:spLocks/>
          </p:cNvSpPr>
          <p:nvPr/>
        </p:nvSpPr>
        <p:spPr>
          <a:xfrm>
            <a:off x="491328" y="473781"/>
            <a:ext cx="10854005" cy="593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Questions?</a:t>
            </a:r>
          </a:p>
        </p:txBody>
      </p:sp>
      <p:pic>
        <p:nvPicPr>
          <p:cNvPr id="7" name="Picture 6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B3FEEE36-0C96-0B43-2978-687D1C90E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t="8816" r="3994" b="7162"/>
          <a:stretch/>
        </p:blipFill>
        <p:spPr>
          <a:xfrm>
            <a:off x="621323" y="1186201"/>
            <a:ext cx="6750321" cy="4408668"/>
          </a:xfrm>
          <a:prstGeom prst="rect">
            <a:avLst/>
          </a:prstGeom>
          <a:noFill/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313B69-779E-C163-A521-6732D509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4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676A0C8-163B-4199-975F-E82B7BA3B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01564"/>
            <a:ext cx="1764119" cy="1000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D925BE-F808-4BE1-BF46-DF3E3A12FAF4}"/>
              </a:ext>
            </a:extLst>
          </p:cNvPr>
          <p:cNvSpPr txBox="1"/>
          <p:nvPr/>
        </p:nvSpPr>
        <p:spPr>
          <a:xfrm>
            <a:off x="5486401" y="4578733"/>
            <a:ext cx="5911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Sam Hampton </a:t>
            </a:r>
            <a:r>
              <a:rPr lang="en-US" sz="2000" dirty="0"/>
              <a:t>– Director of Management Consulting and Services, </a:t>
            </a:r>
            <a:r>
              <a:rPr lang="en-US" sz="2000" dirty="0">
                <a:hlinkClick r:id="rId4"/>
              </a:rPr>
              <a:t>samh@501commons.org</a:t>
            </a:r>
            <a:r>
              <a:rPr lang="en-US" sz="2000" dirty="0"/>
              <a:t> </a:t>
            </a:r>
          </a:p>
        </p:txBody>
      </p:sp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7DC6CF45-0EB4-45A3-6ED3-64A2A64609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3492" r="2229" b="34614"/>
          <a:stretch/>
        </p:blipFill>
        <p:spPr>
          <a:xfrm>
            <a:off x="5855088" y="955506"/>
            <a:ext cx="5173897" cy="237575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01923-D392-6A85-6CA9-63F20E40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8D4D2-5CD3-3EC4-2465-4E0C32EDF345}"/>
              </a:ext>
            </a:extLst>
          </p:cNvPr>
          <p:cNvSpPr txBox="1"/>
          <p:nvPr/>
        </p:nvSpPr>
        <p:spPr>
          <a:xfrm>
            <a:off x="5486401" y="34290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https://www.501commons.org/resources/putting-people-first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57C4C-3654-5A3B-3F0E-660AFEFD3C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9592"/>
          <a:stretch/>
        </p:blipFill>
        <p:spPr>
          <a:xfrm>
            <a:off x="1605959" y="1463964"/>
            <a:ext cx="3410611" cy="31159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385D83-9687-D35A-3BFA-1DE713BCC9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5442"/>
          <a:stretch/>
        </p:blipFill>
        <p:spPr>
          <a:xfrm>
            <a:off x="1605958" y="4609725"/>
            <a:ext cx="3410611" cy="64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4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D0280-A8B6-DD3A-79ED-43DA5BCD2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4972"/>
            <a:ext cx="10744200" cy="646659"/>
          </a:xfrm>
        </p:spPr>
        <p:txBody>
          <a:bodyPr/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Background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and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8D7C1-3D56-869A-0432-69724A6A4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63011"/>
            <a:ext cx="10744200" cy="2846282"/>
          </a:xfrm>
        </p:spPr>
        <p:txBody>
          <a:bodyPr/>
          <a:lstStyle/>
          <a:p>
            <a:r>
              <a:rPr lang="en-US" dirty="0"/>
              <a:t>King Country partnered with 501 Commons to conduct county wide non-profit engagement survey along with nonprofit wage and benefits survey.</a:t>
            </a:r>
          </a:p>
          <a:p>
            <a:r>
              <a:rPr lang="en-US" dirty="0"/>
              <a:t>501 Commons has developed and conducted employee engagement surveys (aka climate surveys) for many years for non-profits forming basis for this survey</a:t>
            </a:r>
          </a:p>
          <a:p>
            <a:r>
              <a:rPr lang="en-US" dirty="0"/>
              <a:t>Part of the King County Veterans, Seniors, and Human Services Levy</a:t>
            </a:r>
          </a:p>
          <a:p>
            <a:r>
              <a:rPr lang="en-US" dirty="0"/>
              <a:t>Purpose: to understand how employees engage with their jobs/employers in order to help with attracting and retaining staff, improving employee engagement and satisfaction, and to ultimately produce robust client services.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6884D-21EC-FA5B-ADF3-4AFF4455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4F768-D804-44DD-988F-83EB6A7C2E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A6A54F9-20C3-43C2-3C99-1608B1411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671" y="4140673"/>
            <a:ext cx="7702658" cy="179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6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hart, bar chart&#10;&#10;Description automatically generated">
            <a:extLst>
              <a:ext uri="{FF2B5EF4-FFF2-40B4-BE49-F238E27FC236}">
                <a16:creationId xmlns:a16="http://schemas.microsoft.com/office/drawing/2014/main" id="{018F0DC8-1BAF-4C84-422D-8E385322E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523" y="2407248"/>
            <a:ext cx="2732766" cy="2732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BC1365-E36D-3196-3B78-2F3F85F4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4719"/>
            <a:ext cx="10945541" cy="576573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Interpreting Data and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6CF94-BC6E-CAA1-0AFA-1FC10A3A9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8001" y="1011975"/>
            <a:ext cx="6265409" cy="4834049"/>
          </a:xfrm>
        </p:spPr>
        <p:txBody>
          <a:bodyPr>
            <a:noAutofit/>
          </a:bodyPr>
          <a:lstStyle/>
          <a:p>
            <a:r>
              <a:rPr lang="en-US" sz="1800" dirty="0"/>
              <a:t>This is a </a:t>
            </a:r>
            <a:r>
              <a:rPr lang="en-US" sz="1800" b="1" dirty="0"/>
              <a:t>snapshot</a:t>
            </a:r>
            <a:r>
              <a:rPr lang="en-US" sz="1800" dirty="0"/>
              <a:t> of perceptions of those who responded to this survey.  </a:t>
            </a:r>
          </a:p>
          <a:p>
            <a:r>
              <a:rPr lang="en-US" sz="1800" dirty="0"/>
              <a:t>Results here are a </a:t>
            </a:r>
            <a:r>
              <a:rPr lang="en-US" sz="1800" b="1" dirty="0"/>
              <a:t>trailhead </a:t>
            </a:r>
            <a:r>
              <a:rPr lang="en-US" sz="1800" dirty="0"/>
              <a:t>or starting point for each organization’s path to better understand employee perceptions and engagement.  </a:t>
            </a:r>
          </a:p>
          <a:p>
            <a:r>
              <a:rPr lang="en-US" sz="1800" dirty="0"/>
              <a:t>All survey results should used in conjunction with other data and information organizations collect</a:t>
            </a:r>
          </a:p>
          <a:p>
            <a:pPr lvl="1"/>
            <a:r>
              <a:rPr lang="en-US" dirty="0"/>
              <a:t>What is our turnover?</a:t>
            </a:r>
          </a:p>
          <a:p>
            <a:pPr lvl="1"/>
            <a:r>
              <a:rPr lang="en-US" dirty="0"/>
              <a:t>Do our staffing levels align with workload? </a:t>
            </a:r>
          </a:p>
          <a:p>
            <a:pPr lvl="1"/>
            <a:r>
              <a:rPr lang="en-US" dirty="0"/>
              <a:t>What feedback have we received from supervisors/managers/staff?  </a:t>
            </a:r>
          </a:p>
          <a:p>
            <a:pPr lvl="1"/>
            <a:r>
              <a:rPr lang="en-US" dirty="0"/>
              <a:t>What do our clients have to say?  </a:t>
            </a:r>
          </a:p>
          <a:p>
            <a:pPr lvl="1"/>
            <a:r>
              <a:rPr lang="en-US" dirty="0"/>
              <a:t>How does our pay compare to similar organizations?  </a:t>
            </a:r>
          </a:p>
          <a:p>
            <a:r>
              <a:rPr lang="en-US" sz="1800" dirty="0"/>
              <a:t>Survey results are one “piece of the pie” in understanding employee engagement and how organizations meet their mission.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D4853-AAC2-F4F7-4FD2-225C0F46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609" y="248183"/>
            <a:ext cx="457200" cy="49115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484F768-D804-44DD-988F-83EB6A7C2E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 descr="Icon&#10;&#10;Description automatically generated with medium confidence">
            <a:extLst>
              <a:ext uri="{FF2B5EF4-FFF2-40B4-BE49-F238E27FC236}">
                <a16:creationId xmlns:a16="http://schemas.microsoft.com/office/drawing/2014/main" id="{36D2C330-E814-9B88-CE24-49151161A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5" y="1385497"/>
            <a:ext cx="2732766" cy="20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0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513908" y="863181"/>
            <a:ext cx="2590800" cy="5934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Methodology</a:t>
            </a:r>
          </a:p>
        </p:txBody>
      </p:sp>
      <p:pic>
        <p:nvPicPr>
          <p:cNvPr id="5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9675E96B-CDA0-96CA-481B-AFB865399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5096" y="868703"/>
            <a:ext cx="5180163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C4681-6641-CB20-2421-24EA9BC5F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07" y="1456657"/>
            <a:ext cx="5908157" cy="3083443"/>
          </a:xfrm>
        </p:spPr>
        <p:txBody>
          <a:bodyPr/>
          <a:lstStyle/>
          <a:p>
            <a:r>
              <a:rPr lang="en-US" dirty="0"/>
              <a:t>501 Commons Engagement survey tailored to King County and stakeholders.</a:t>
            </a:r>
          </a:p>
          <a:p>
            <a:r>
              <a:rPr lang="en-US" dirty="0"/>
              <a:t>Administered from April 22 – July 11, 2022.</a:t>
            </a:r>
          </a:p>
          <a:p>
            <a:r>
              <a:rPr lang="en-US" dirty="0"/>
              <a:t>1200 participants from 263 organizations.</a:t>
            </a:r>
          </a:p>
          <a:p>
            <a:r>
              <a:rPr lang="en-US" dirty="0"/>
              <a:t>Organizations &lt;5 to over 1,000.</a:t>
            </a:r>
          </a:p>
          <a:p>
            <a:r>
              <a:rPr lang="en-US" dirty="0"/>
              <a:t>Demographic questions, tenure, commute times, organization responses to COVID.</a:t>
            </a:r>
          </a:p>
          <a:p>
            <a:r>
              <a:rPr lang="en-US" dirty="0"/>
              <a:t>Limitations and strengths to this survey.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15087A-7398-BED3-AE57-3AAC5A28A2C3}"/>
              </a:ext>
            </a:extLst>
          </p:cNvPr>
          <p:cNvSpPr txBox="1">
            <a:spLocks/>
          </p:cNvSpPr>
          <p:nvPr/>
        </p:nvSpPr>
        <p:spPr>
          <a:xfrm>
            <a:off x="6518135" y="5305653"/>
            <a:ext cx="4573773" cy="3827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*Favorability Ratings of 6-point Likert Scale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EB6FBA-58D7-C974-E681-2712D5907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4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513907" y="554837"/>
            <a:ext cx="2590800" cy="5934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Demographics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C4681-6641-CB20-2421-24EA9BC5F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209" y="1148313"/>
            <a:ext cx="10607749" cy="509299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Gender: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72% were female, 19% male, 5% nonbinary, 4% preferred not to say.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Race: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Similar to census data from King County; 70% white, 14% Asian, 8% Black/African American, 4% self-describe in another way, 2% American Indian/Alaska Native, 2% Native Hawaiian/Pacific Islander.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Sexual Identity: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58% ID as heterosexual or straight, 11% bisexual, 11% queer, 9% prefer not to say, 8% gay or lesbian, 3% self-describe differently.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Age: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17% are 20-29, 28% are 30-39, 18% are 40-49, and 20% are 50-59, and 12% are 60 and older.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3911A-1F5E-8FF2-37E8-A121CBBF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2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0E3ACF-73AA-03D8-31BB-A10D3977B1B0}"/>
              </a:ext>
            </a:extLst>
          </p:cNvPr>
          <p:cNvSpPr/>
          <p:nvPr/>
        </p:nvSpPr>
        <p:spPr>
          <a:xfrm>
            <a:off x="881605" y="1292950"/>
            <a:ext cx="5472370" cy="45655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513906" y="554837"/>
            <a:ext cx="10416363" cy="5934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Individual Organization Reports Available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C4681-6641-CB20-2421-24EA9BC5F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365" y="1746915"/>
            <a:ext cx="4268850" cy="365765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If your organization had 5 of more survey respondents, request an individual survey report for your organization by contacting </a:t>
            </a:r>
            <a:r>
              <a:rPr lang="en-US" b="1" dirty="0">
                <a:solidFill>
                  <a:schemeClr val="bg1"/>
                </a:solidFill>
              </a:rPr>
              <a:t>info@501commons.org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Subject: “Employee Engagement Survey.”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You will be able to compare data from your staff with the full King County results.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235D7-7177-D61B-9AE4-89F56B3D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C83B756A-F25D-784D-4CDB-15E2C42DD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04" y="1292950"/>
            <a:ext cx="2740654" cy="28532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A962AA-F439-E315-1184-C0819C100978}"/>
              </a:ext>
            </a:extLst>
          </p:cNvPr>
          <p:cNvSpPr txBox="1"/>
          <p:nvPr/>
        </p:nvSpPr>
        <p:spPr>
          <a:xfrm>
            <a:off x="7312480" y="4290871"/>
            <a:ext cx="389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your phone or tablet camera and scan this code to download the reports.</a:t>
            </a:r>
          </a:p>
        </p:txBody>
      </p:sp>
    </p:spTree>
    <p:extLst>
      <p:ext uri="{BB962C8B-B14F-4D97-AF65-F5344CB8AC3E}">
        <p14:creationId xmlns:p14="http://schemas.microsoft.com/office/powerpoint/2010/main" val="397723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513906" y="554837"/>
            <a:ext cx="10416363" cy="5934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Results – Overall Favorability/Unfavorability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363D02-F566-4F90-7145-C51E2B32D184}"/>
              </a:ext>
            </a:extLst>
          </p:cNvPr>
          <p:cNvSpPr txBox="1"/>
          <p:nvPr/>
        </p:nvSpPr>
        <p:spPr>
          <a:xfrm>
            <a:off x="5383474" y="2555857"/>
            <a:ext cx="43912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Overall Favorability for All Questions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             86% - All Favorable</a:t>
            </a:r>
          </a:p>
          <a:p>
            <a:endParaRPr lang="en-US" dirty="0"/>
          </a:p>
          <a:p>
            <a:r>
              <a:rPr lang="en-US" dirty="0"/>
              <a:t>             14% - All Unfavorable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3BF6C-C8EA-C72D-A2E7-22748BFA6AA7}"/>
              </a:ext>
            </a:extLst>
          </p:cNvPr>
          <p:cNvSpPr/>
          <p:nvPr/>
        </p:nvSpPr>
        <p:spPr>
          <a:xfrm>
            <a:off x="5551966" y="3623161"/>
            <a:ext cx="340242" cy="3402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758973-4840-C172-AC06-9970C12E8D53}"/>
              </a:ext>
            </a:extLst>
          </p:cNvPr>
          <p:cNvSpPr/>
          <p:nvPr/>
        </p:nvSpPr>
        <p:spPr>
          <a:xfrm>
            <a:off x="5551966" y="3139788"/>
            <a:ext cx="340242" cy="3402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B833793-9D43-3EDF-21A7-D5F80124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13080F9-7DDD-769E-B3CE-2B8BE6E32A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550397"/>
              </p:ext>
            </p:extLst>
          </p:nvPr>
        </p:nvGraphicFramePr>
        <p:xfrm>
          <a:off x="1254453" y="1898851"/>
          <a:ext cx="3950508" cy="282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865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513906" y="554837"/>
            <a:ext cx="10416363" cy="5934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Most Favorably Rated Statements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726216-1830-1A81-4C8B-A2376F9F35B9}"/>
              </a:ext>
            </a:extLst>
          </p:cNvPr>
          <p:cNvSpPr/>
          <p:nvPr/>
        </p:nvSpPr>
        <p:spPr>
          <a:xfrm>
            <a:off x="792125" y="3726714"/>
            <a:ext cx="10416363" cy="14619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C76FFA-A755-1AB7-58AA-6FD3F4231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238" y="3960628"/>
            <a:ext cx="9576390" cy="103667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It is inspiring that nonprofit employees reported favorable responses that are unusually high for similar surveys, despite all the stress, risk, change, loss, and trauma they experienced since March 2020. 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A467A7F-0B97-63AF-5B5E-0866FD5AEBA1}"/>
              </a:ext>
            </a:extLst>
          </p:cNvPr>
          <p:cNvSpPr txBox="1">
            <a:spLocks/>
          </p:cNvSpPr>
          <p:nvPr/>
        </p:nvSpPr>
        <p:spPr>
          <a:xfrm>
            <a:off x="792125" y="1859304"/>
            <a:ext cx="10515600" cy="164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98% agree that </a:t>
            </a:r>
            <a:r>
              <a:rPr lang="en-US" sz="2400" dirty="0"/>
              <a:t>they know how their job contributes to the organization’s mission.</a:t>
            </a:r>
          </a:p>
          <a:p>
            <a:r>
              <a:rPr lang="en-US" sz="2400" b="1" dirty="0"/>
              <a:t>97% agree that </a:t>
            </a:r>
            <a:r>
              <a:rPr lang="en-US" sz="2400" dirty="0"/>
              <a:t>clients feel that my organizations/programs services are valuable.</a:t>
            </a:r>
          </a:p>
          <a:p>
            <a:r>
              <a:rPr lang="en-US" sz="2400" b="1" dirty="0"/>
              <a:t>96% agree that </a:t>
            </a:r>
            <a:r>
              <a:rPr lang="en-US" sz="2400" dirty="0"/>
              <a:t>their supervisor allows flexibility during their workdays.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4F50C-E224-0659-FCA7-237B92FC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F768-D804-44DD-988F-83EB6A7C2E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88897"/>
      </p:ext>
    </p:extLst>
  </p:cSld>
  <p:clrMapOvr>
    <a:masterClrMapping/>
  </p:clrMapOvr>
</p:sld>
</file>

<file path=ppt/theme/theme1.xml><?xml version="1.0" encoding="utf-8"?>
<a:theme xmlns:a="http://schemas.openxmlformats.org/drawingml/2006/main" name="501 Commons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01 Commons theme" id="{838A0B7A-88A3-4034-A685-FAD9AB76DFA0}" vid="{C559B3F1-76CF-4BCC-B3E6-1CC8AD2013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063DC96329334382B62AF6AA4EA455" ma:contentTypeVersion="17" ma:contentTypeDescription="Create a new document." ma:contentTypeScope="" ma:versionID="1a370172c00ca5792e1563188efcf8a9">
  <xsd:schema xmlns:xsd="http://www.w3.org/2001/XMLSchema" xmlns:xs="http://www.w3.org/2001/XMLSchema" xmlns:p="http://schemas.microsoft.com/office/2006/metadata/properties" xmlns:ns2="35105e1f-aec5-4642-b1e9-fb600a2dc2ce" xmlns:ns3="bcaa87e4-3aeb-4dd9-b29d-760a96d4fb61" xmlns:ns4="2beaef9f-cf1f-479f-a374-c737fe2c05cb" targetNamespace="http://schemas.microsoft.com/office/2006/metadata/properties" ma:root="true" ma:fieldsID="b9ada353b01792707dd7b8233f000655" ns2:_="" ns3:_="" ns4:_="">
    <xsd:import namespace="35105e1f-aec5-4642-b1e9-fb600a2dc2ce"/>
    <xsd:import namespace="bcaa87e4-3aeb-4dd9-b29d-760a96d4fb61"/>
    <xsd:import namespace="2beaef9f-cf1f-479f-a374-c737fe2c05c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2:SharedWithUsers" minOccurs="0"/>
                <xsd:element ref="ns2:SharedWithDetails" minOccurs="0"/>
                <xsd:element ref="ns3:Team" minOccurs="0"/>
                <xsd:element ref="ns3:ARSection" minOccurs="0"/>
                <xsd:element ref="ns3:Reviewed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05e1f-aec5-4642-b1e9-fb600a2dc2c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a87e4-3aeb-4dd9-b29d-760a96d4fb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Team" ma:index="22" nillable="true" ma:displayName="Team" ma:default="Ops" ma:format="Dropdown" ma:internalName="Team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BHRD"/>
                        <xsd:enumeration value="RC"/>
                        <xsd:enumeration value="OAHA"/>
                        <xsd:enumeration value="Ops"/>
                        <xsd:enumeration value="VI"/>
                        <xsd:enumeration value="PM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ARSection" ma:index="23" nillable="true" ma:displayName="AR Section" ma:format="Dropdown" ma:internalName="ARSec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sessment"/>
                    <xsd:enumeration value="Equity"/>
                    <xsd:enumeration value="Recommendations"/>
                    <xsd:enumeration value="Background"/>
                  </xsd:restriction>
                </xsd:simpleType>
              </xsd:element>
            </xsd:sequence>
          </xsd:extension>
        </xsd:complexContent>
      </xsd:complexType>
    </xsd:element>
    <xsd:element name="Reviewed" ma:index="24" nillable="true" ma:displayName="Reviewed" ma:default="1" ma:format="Dropdown" ma:internalName="Reviewed">
      <xsd:simpleType>
        <xsd:restriction base="dms:Boolea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87192d8-99aa-4f2d-82ad-d3af49b78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aef9f-cf1f-479f-a374-c737fe2c05cb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9299738f-ecfd-496c-8ad7-89d1c264a195}" ma:internalName="TaxCatchAll" ma:showField="CatchAllData" ma:web="35105e1f-aec5-4642-b1e9-fb600a2dc2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aa87e4-3aeb-4dd9-b29d-760a96d4fb61">
      <Terms xmlns="http://schemas.microsoft.com/office/infopath/2007/PartnerControls"/>
    </lcf76f155ced4ddcb4097134ff3c332f>
    <Team xmlns="bcaa87e4-3aeb-4dd9-b29d-760a96d4fb61">
      <Value>Ops</Value>
    </Team>
    <ARSection xmlns="bcaa87e4-3aeb-4dd9-b29d-760a96d4fb61" xsi:nil="true"/>
    <Reviewed xmlns="bcaa87e4-3aeb-4dd9-b29d-760a96d4fb61">true</Reviewed>
    <TaxCatchAll xmlns="2beaef9f-cf1f-479f-a374-c737fe2c05cb" xsi:nil="true"/>
    <_dlc_DocId xmlns="35105e1f-aec5-4642-b1e9-fb600a2dc2ce">PRAF7MZSCJMH-1824532187-4407</_dlc_DocId>
    <_dlc_DocIdUrl xmlns="35105e1f-aec5-4642-b1e9-fb600a2dc2ce">
      <Url>https://kc1.sharepoint.com/teams/DCHS/ASD/_layouts/15/DocIdRedir.aspx?ID=PRAF7MZSCJMH-1824532187-4407</Url>
      <Description>PRAF7MZSCJMH-1824532187-4407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C13542E-014A-42EC-BF46-95F486465A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105e1f-aec5-4642-b1e9-fb600a2dc2ce"/>
    <ds:schemaRef ds:uri="bcaa87e4-3aeb-4dd9-b29d-760a96d4fb61"/>
    <ds:schemaRef ds:uri="2beaef9f-cf1f-479f-a374-c737fe2c05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C54814-0CCE-4423-B7E0-F090A2C69E27}">
  <ds:schemaRefs>
    <ds:schemaRef ds:uri="http://schemas.microsoft.com/office/2006/metadata/properties"/>
    <ds:schemaRef ds:uri="http://schemas.microsoft.com/office/infopath/2007/PartnerControls"/>
    <ds:schemaRef ds:uri="bcaa87e4-3aeb-4dd9-b29d-760a96d4fb61"/>
    <ds:schemaRef ds:uri="2beaef9f-cf1f-479f-a374-c737fe2c05cb"/>
    <ds:schemaRef ds:uri="35105e1f-aec5-4642-b1e9-fb600a2dc2ce"/>
  </ds:schemaRefs>
</ds:datastoreItem>
</file>

<file path=customXml/itemProps3.xml><?xml version="1.0" encoding="utf-8"?>
<ds:datastoreItem xmlns:ds="http://schemas.openxmlformats.org/officeDocument/2006/customXml" ds:itemID="{4143604E-3893-45FB-A484-D453EAF2E0C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9987B34-A431-49D9-8C4E-021FC9F07D7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501 Commons PowerPoint Template 2019</Template>
  <TotalTime>10696</TotalTime>
  <Words>2090</Words>
  <Application>Microsoft Office PowerPoint</Application>
  <PresentationFormat>Widescreen</PresentationFormat>
  <Paragraphs>212</Paragraphs>
  <Slides>26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501 Commons theme</vt:lpstr>
      <vt:lpstr>PowerPoint Presentation</vt:lpstr>
      <vt:lpstr>PowerPoint Presentation</vt:lpstr>
      <vt:lpstr>Background and Purpose</vt:lpstr>
      <vt:lpstr>Interpreting Data and Results</vt:lpstr>
      <vt:lpstr>Methodology</vt:lpstr>
      <vt:lpstr>Demographics</vt:lpstr>
      <vt:lpstr>Individual Organization Reports Available</vt:lpstr>
      <vt:lpstr>Results – Overall Favorability/Unfavorability</vt:lpstr>
      <vt:lpstr>Most Favorably Rated Statements</vt:lpstr>
      <vt:lpstr>Most Unfavorably Rated Statements</vt:lpstr>
      <vt:lpstr>Dimension Details</vt:lpstr>
      <vt:lpstr>Dimension Details</vt:lpstr>
      <vt:lpstr>Dimension Ratings</vt:lpstr>
      <vt:lpstr>Attracting and Retaining Employees</vt:lpstr>
      <vt:lpstr>Attracting and Retaining Employees</vt:lpstr>
      <vt:lpstr>COVID-19 Response: What made it more difficult to work from home?</vt:lpstr>
      <vt:lpstr>COVID-19 Response: Communication and Safety</vt:lpstr>
      <vt:lpstr>What’s Next?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Conscious Consulting: Diversity, Equity, and Inclusion in Practice</dc:title>
  <dc:creator>Matt Aspin</dc:creator>
  <cp:lastModifiedBy>Sam Hampton</cp:lastModifiedBy>
  <cp:revision>81</cp:revision>
  <cp:lastPrinted>2020-02-20T22:27:14Z</cp:lastPrinted>
  <dcterms:created xsi:type="dcterms:W3CDTF">2020-02-13T22:23:22Z</dcterms:created>
  <dcterms:modified xsi:type="dcterms:W3CDTF">2022-05-25T21:41:29Z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0x0101003F063DC96329334382B62AF6AA4EA455</vt:lpwstr>
  </property>
  <property fmtid="{D5CDD505-2E9C-101B-9397-08002B2CF9AE}" pid="3" name="_dlc_DocIdItemGuid">
    <vt:lpwstr>cdae8522-c9ca-434d-85cf-32ed11daf636</vt:lpwstr>
  </property>
  <property fmtid="{D5CDD505-2E9C-101B-9397-08002B2CF9AE}" pid="4" name="MediaServiceImageTags">
    <vt:lpwstr/>
  </property>
</Properties>
</file>