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Lst>
  <p:notesMasterIdLst>
    <p:notesMasterId r:id="rId14"/>
  </p:notesMasterIdLst>
  <p:handoutMasterIdLst>
    <p:handoutMasterId r:id="rId15"/>
  </p:handoutMasterIdLst>
  <p:sldIdLst>
    <p:sldId id="280" r:id="rId3"/>
    <p:sldId id="281" r:id="rId4"/>
    <p:sldId id="271" r:id="rId5"/>
    <p:sldId id="266" r:id="rId6"/>
    <p:sldId id="267" r:id="rId7"/>
    <p:sldId id="268" r:id="rId8"/>
    <p:sldId id="269" r:id="rId9"/>
    <p:sldId id="276" r:id="rId10"/>
    <p:sldId id="277" r:id="rId11"/>
    <p:sldId id="270" r:id="rId12"/>
    <p:sldId id="279"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624" autoAdjust="0"/>
  </p:normalViewPr>
  <p:slideViewPr>
    <p:cSldViewPr>
      <p:cViewPr varScale="1">
        <p:scale>
          <a:sx n="113" d="100"/>
          <a:sy n="113"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1C31451D-84C8-4962-BD4F-EF4A551B3FFE}" type="datetimeFigureOut">
              <a:rPr lang="en-US" smtClean="0"/>
              <a:t>6/14/2017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E9EB9B57-5893-4387-A48A-56B39F7CDB96}" type="slidenum">
              <a:rPr lang="en-US" smtClean="0"/>
              <a:t>‹#›</a:t>
            </a:fld>
            <a:endParaRPr lang="en-US"/>
          </a:p>
        </p:txBody>
      </p:sp>
    </p:spTree>
    <p:extLst>
      <p:ext uri="{BB962C8B-B14F-4D97-AF65-F5344CB8AC3E}">
        <p14:creationId xmlns:p14="http://schemas.microsoft.com/office/powerpoint/2010/main" val="4206843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79AD438B-BC55-4B14-8B42-2EB0C11334FA}" type="datetimeFigureOut">
              <a:rPr lang="en-US" smtClean="0"/>
              <a:t>6/14/2017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36B2D5C5-F2C7-4F70-AB4C-73F929DF0F8C}" type="slidenum">
              <a:rPr lang="en-US" smtClean="0"/>
              <a:t>‹#›</a:t>
            </a:fld>
            <a:endParaRPr lang="en-US"/>
          </a:p>
        </p:txBody>
      </p:sp>
    </p:spTree>
    <p:extLst>
      <p:ext uri="{BB962C8B-B14F-4D97-AF65-F5344CB8AC3E}">
        <p14:creationId xmlns:p14="http://schemas.microsoft.com/office/powerpoint/2010/main" val="838585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humanimpact.org/projects/hia-case-stories/family-unity-family-health-an-inquiry-on-federal-immigration-policy/"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otherwords.org/diplomas_vs_deportation/"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humanimpact.org/projects/hia-case-stories/family-unity-family-health-an-inquiry-on-federal-immigration-policy/"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otherwords.org/diplomas_vs_deporta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06F324-78A5-4E5D-9917-20DFE2091FF5}" type="slidenum">
              <a:rPr lang="en-US" smtClean="0"/>
              <a:t>2</a:t>
            </a:fld>
            <a:endParaRPr lang="en-US"/>
          </a:p>
        </p:txBody>
      </p:sp>
    </p:spTree>
    <p:extLst>
      <p:ext uri="{BB962C8B-B14F-4D97-AF65-F5344CB8AC3E}">
        <p14:creationId xmlns:p14="http://schemas.microsoft.com/office/powerpoint/2010/main" val="1837191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King County ordinance states</a:t>
            </a:r>
            <a:r>
              <a:rPr lang="en-US" baseline="0" dirty="0" smtClean="0"/>
              <a:t> that </a:t>
            </a:r>
            <a:r>
              <a:rPr lang="en-US" dirty="0" smtClean="0"/>
              <a:t>Public Health </a:t>
            </a:r>
            <a:r>
              <a:rPr lang="en-US" dirty="0" smtClean="0">
                <a:solidFill>
                  <a:prstClr val="black"/>
                </a:solidFill>
              </a:rPr>
              <a:t>shall not collect immigration status information as a condition of providing services or benefits. </a:t>
            </a:r>
          </a:p>
          <a:p>
            <a:endParaRPr lang="en-US" dirty="0"/>
          </a:p>
        </p:txBody>
      </p:sp>
      <p:sp>
        <p:nvSpPr>
          <p:cNvPr id="4" name="Slide Number Placeholder 3"/>
          <p:cNvSpPr>
            <a:spLocks noGrp="1"/>
          </p:cNvSpPr>
          <p:nvPr>
            <p:ph type="sldNum" sz="quarter" idx="10"/>
          </p:nvPr>
        </p:nvSpPr>
        <p:spPr/>
        <p:txBody>
          <a:bodyPr/>
          <a:lstStyle/>
          <a:p>
            <a:fld id="{36B2D5C5-F2C7-4F70-AB4C-73F929DF0F8C}" type="slidenum">
              <a:rPr lang="en-US" smtClean="0"/>
              <a:t>3</a:t>
            </a:fld>
            <a:endParaRPr lang="en-US"/>
          </a:p>
        </p:txBody>
      </p:sp>
    </p:spTree>
    <p:extLst>
      <p:ext uri="{BB962C8B-B14F-4D97-AF65-F5344CB8AC3E}">
        <p14:creationId xmlns:p14="http://schemas.microsoft.com/office/powerpoint/2010/main" val="880264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B2D5C5-F2C7-4F70-AB4C-73F929DF0F8C}" type="slidenum">
              <a:rPr lang="en-US" smtClean="0"/>
              <a:t>5</a:t>
            </a:fld>
            <a:endParaRPr lang="en-US"/>
          </a:p>
        </p:txBody>
      </p:sp>
    </p:spTree>
    <p:extLst>
      <p:ext uri="{BB962C8B-B14F-4D97-AF65-F5344CB8AC3E}">
        <p14:creationId xmlns:p14="http://schemas.microsoft.com/office/powerpoint/2010/main" val="1446670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B2D5C5-F2C7-4F70-AB4C-73F929DF0F8C}" type="slidenum">
              <a:rPr lang="en-US" smtClean="0"/>
              <a:t>7</a:t>
            </a:fld>
            <a:endParaRPr lang="en-US"/>
          </a:p>
        </p:txBody>
      </p:sp>
    </p:spTree>
    <p:extLst>
      <p:ext uri="{BB962C8B-B14F-4D97-AF65-F5344CB8AC3E}">
        <p14:creationId xmlns:p14="http://schemas.microsoft.com/office/powerpoint/2010/main" val="764753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r>
              <a:rPr lang="en" sz="1000" b="1">
                <a:solidFill>
                  <a:schemeClr val="dk1"/>
                </a:solidFill>
                <a:latin typeface="Quattrocento Sans"/>
                <a:ea typeface="Quattrocento Sans"/>
                <a:cs typeface="Quattrocento Sans"/>
                <a:sym typeface="Quattrocento Sans"/>
              </a:rPr>
              <a:t>Source: Human Impact Partners </a:t>
            </a:r>
            <a:r>
              <a:rPr lang="en" sz="1000">
                <a:solidFill>
                  <a:schemeClr val="dk1"/>
                </a:solidFill>
                <a:latin typeface="Quattrocento Sans"/>
                <a:ea typeface="Quattrocento Sans"/>
                <a:cs typeface="Quattrocento Sans"/>
                <a:sym typeface="Quattrocento Sans"/>
              </a:rPr>
              <a:t>(</a:t>
            </a:r>
            <a:r>
              <a:rPr lang="en" sz="1000" u="sng">
                <a:solidFill>
                  <a:schemeClr val="hlink"/>
                </a:solidFill>
                <a:latin typeface="Quattrocento Sans"/>
                <a:ea typeface="Quattrocento Sans"/>
                <a:cs typeface="Quattrocento Sans"/>
                <a:sym typeface="Quattrocento Sans"/>
                <a:hlinkClick r:id="rId3"/>
              </a:rPr>
              <a:t>http://www.humanimpact.org/projects/hia-case-stories/family-unity-family-health-an-inquiry-on-federal-immigration-policy/</a:t>
            </a:r>
            <a:r>
              <a:rPr lang="en" sz="1000">
                <a:solidFill>
                  <a:schemeClr val="dk1"/>
                </a:solidFill>
                <a:latin typeface="Quattrocento Sans"/>
                <a:ea typeface="Quattrocento Sans"/>
                <a:cs typeface="Quattrocento Sans"/>
                <a:sym typeface="Quattrocento Sans"/>
              </a:rPr>
              <a:t>)</a:t>
            </a:r>
          </a:p>
          <a:p>
            <a:r>
              <a:rPr lang="en" sz="1000" b="1">
                <a:solidFill>
                  <a:schemeClr val="dk1"/>
                </a:solidFill>
                <a:latin typeface="Quattrocento Sans"/>
                <a:ea typeface="Quattrocento Sans"/>
                <a:cs typeface="Quattrocento Sans"/>
                <a:sym typeface="Quattrocento Sans"/>
              </a:rPr>
              <a:t>Image Source: Other Words </a:t>
            </a:r>
            <a:r>
              <a:rPr lang="en" sz="1000">
                <a:solidFill>
                  <a:schemeClr val="dk1"/>
                </a:solidFill>
                <a:latin typeface="Quattrocento Sans"/>
                <a:ea typeface="Quattrocento Sans"/>
                <a:cs typeface="Quattrocento Sans"/>
                <a:sym typeface="Quattrocento Sans"/>
              </a:rPr>
              <a:t>(</a:t>
            </a:r>
            <a:r>
              <a:rPr lang="en" sz="1000" u="sng">
                <a:solidFill>
                  <a:schemeClr val="hlink"/>
                </a:solidFill>
                <a:latin typeface="Quattrocento Sans"/>
                <a:ea typeface="Quattrocento Sans"/>
                <a:cs typeface="Quattrocento Sans"/>
                <a:sym typeface="Quattrocento Sans"/>
                <a:hlinkClick r:id="rId4"/>
              </a:rPr>
              <a:t>https://otherwords.org/diplomas_vs_deportation/</a:t>
            </a:r>
            <a:r>
              <a:rPr lang="en" sz="1000">
                <a:solidFill>
                  <a:schemeClr val="dk1"/>
                </a:solidFill>
                <a:latin typeface="Quattrocento Sans"/>
                <a:ea typeface="Quattrocento Sans"/>
                <a:cs typeface="Quattrocento Sans"/>
                <a:sym typeface="Quattrocento Sans"/>
              </a:rPr>
              <a:t>)</a:t>
            </a:r>
          </a:p>
        </p:txBody>
      </p:sp>
    </p:spTree>
    <p:extLst>
      <p:ext uri="{BB962C8B-B14F-4D97-AF65-F5344CB8AC3E}">
        <p14:creationId xmlns:p14="http://schemas.microsoft.com/office/powerpoint/2010/main" val="1046487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r>
              <a:rPr lang="en" sz="1000" b="1">
                <a:solidFill>
                  <a:schemeClr val="dk1"/>
                </a:solidFill>
                <a:latin typeface="Quattrocento Sans"/>
                <a:ea typeface="Quattrocento Sans"/>
                <a:cs typeface="Quattrocento Sans"/>
                <a:sym typeface="Quattrocento Sans"/>
              </a:rPr>
              <a:t>Source: Human Impact Partners </a:t>
            </a:r>
            <a:r>
              <a:rPr lang="en" sz="1000">
                <a:solidFill>
                  <a:schemeClr val="dk1"/>
                </a:solidFill>
                <a:latin typeface="Quattrocento Sans"/>
                <a:ea typeface="Quattrocento Sans"/>
                <a:cs typeface="Quattrocento Sans"/>
                <a:sym typeface="Quattrocento Sans"/>
              </a:rPr>
              <a:t>(</a:t>
            </a:r>
            <a:r>
              <a:rPr lang="en" sz="1000" u="sng">
                <a:solidFill>
                  <a:schemeClr val="hlink"/>
                </a:solidFill>
                <a:latin typeface="Quattrocento Sans"/>
                <a:ea typeface="Quattrocento Sans"/>
                <a:cs typeface="Quattrocento Sans"/>
                <a:sym typeface="Quattrocento Sans"/>
                <a:hlinkClick r:id="rId3"/>
              </a:rPr>
              <a:t>http://www.humanimpact.org/projects/hia-case-stories/family-unity-family-health-an-inquiry-on-federal-immigration-policy/</a:t>
            </a:r>
            <a:r>
              <a:rPr lang="en" sz="1000">
                <a:solidFill>
                  <a:schemeClr val="dk1"/>
                </a:solidFill>
                <a:latin typeface="Quattrocento Sans"/>
                <a:ea typeface="Quattrocento Sans"/>
                <a:cs typeface="Quattrocento Sans"/>
                <a:sym typeface="Quattrocento Sans"/>
              </a:rPr>
              <a:t>)</a:t>
            </a:r>
          </a:p>
          <a:p>
            <a:r>
              <a:rPr lang="en" sz="1000" b="1">
                <a:solidFill>
                  <a:schemeClr val="dk1"/>
                </a:solidFill>
                <a:latin typeface="Quattrocento Sans"/>
                <a:ea typeface="Quattrocento Sans"/>
                <a:cs typeface="Quattrocento Sans"/>
                <a:sym typeface="Quattrocento Sans"/>
              </a:rPr>
              <a:t>Image Source: Other Words </a:t>
            </a:r>
            <a:r>
              <a:rPr lang="en" sz="1000">
                <a:solidFill>
                  <a:schemeClr val="dk1"/>
                </a:solidFill>
                <a:latin typeface="Quattrocento Sans"/>
                <a:ea typeface="Quattrocento Sans"/>
                <a:cs typeface="Quattrocento Sans"/>
                <a:sym typeface="Quattrocento Sans"/>
              </a:rPr>
              <a:t>(</a:t>
            </a:r>
            <a:r>
              <a:rPr lang="en" sz="1000" u="sng">
                <a:solidFill>
                  <a:schemeClr val="hlink"/>
                </a:solidFill>
                <a:latin typeface="Quattrocento Sans"/>
                <a:ea typeface="Quattrocento Sans"/>
                <a:cs typeface="Quattrocento Sans"/>
                <a:sym typeface="Quattrocento Sans"/>
                <a:hlinkClick r:id="rId4"/>
              </a:rPr>
              <a:t>https://otherwords.org/diplomas_vs_deportation/</a:t>
            </a:r>
            <a:r>
              <a:rPr lang="en" sz="1000">
                <a:solidFill>
                  <a:schemeClr val="dk1"/>
                </a:solidFill>
                <a:latin typeface="Quattrocento Sans"/>
                <a:ea typeface="Quattrocento Sans"/>
                <a:cs typeface="Quattrocento Sans"/>
                <a:sym typeface="Quattrocento Sans"/>
              </a:rPr>
              <a:t>)</a:t>
            </a:r>
          </a:p>
        </p:txBody>
      </p:sp>
    </p:spTree>
    <p:extLst>
      <p:ext uri="{BB962C8B-B14F-4D97-AF65-F5344CB8AC3E}">
        <p14:creationId xmlns:p14="http://schemas.microsoft.com/office/powerpoint/2010/main" val="1046487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B2D5C5-F2C7-4F70-AB4C-73F929DF0F8C}" type="slidenum">
              <a:rPr lang="en-US" smtClean="0"/>
              <a:t>10</a:t>
            </a:fld>
            <a:endParaRPr lang="en-US"/>
          </a:p>
        </p:txBody>
      </p:sp>
    </p:spTree>
    <p:extLst>
      <p:ext uri="{BB962C8B-B14F-4D97-AF65-F5344CB8AC3E}">
        <p14:creationId xmlns:p14="http://schemas.microsoft.com/office/powerpoint/2010/main" val="863596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B2D5C5-F2C7-4F70-AB4C-73F929DF0F8C}" type="slidenum">
              <a:rPr lang="en-US" smtClean="0"/>
              <a:t>11</a:t>
            </a:fld>
            <a:endParaRPr lang="en-US"/>
          </a:p>
        </p:txBody>
      </p:sp>
    </p:spTree>
    <p:extLst>
      <p:ext uri="{BB962C8B-B14F-4D97-AF65-F5344CB8AC3E}">
        <p14:creationId xmlns:p14="http://schemas.microsoft.com/office/powerpoint/2010/main" val="1702339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48EC02-BA00-4E60-B4FF-6D4761FA10D2}" type="datetime1">
              <a:rPr lang="en-US" smtClean="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3844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471CF1-9ECF-43E6-96D6-B2F903B706FF}" type="datetime1">
              <a:rPr lang="en-US" smtClean="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16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F299CD-52E2-4910-AD10-BF0B45D8623B}" type="datetime1">
              <a:rPr lang="en-US" smtClean="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3581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mpletely blank">
    <p:spTree>
      <p:nvGrpSpPr>
        <p:cNvPr id="1" name="Shape 65"/>
        <p:cNvGrpSpPr/>
        <p:nvPr/>
      </p:nvGrpSpPr>
      <p:grpSpPr>
        <a:xfrm>
          <a:off x="0" y="0"/>
          <a:ext cx="0" cy="0"/>
          <a:chOff x="0" y="0"/>
          <a:chExt cx="0" cy="0"/>
        </a:xfrm>
      </p:grpSpPr>
      <p:sp>
        <p:nvSpPr>
          <p:cNvPr id="66" name="Shape 66"/>
          <p:cNvSpPr txBox="1">
            <a:spLocks noGrp="1"/>
          </p:cNvSpPr>
          <p:nvPr>
            <p:ph type="sldNum" idx="12"/>
          </p:nvPr>
        </p:nvSpPr>
        <p:spPr>
          <a:xfrm>
            <a:off x="8556783" y="6333133"/>
            <a:ext cx="5487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3658790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D8F1A9-4F64-4F28-BE68-57E3D19A39C0}" type="datetime1">
              <a:rPr lang="en-US" smtClean="0"/>
              <a:pPr/>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8594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5E4EFF-9A1C-4C56-9596-E02004B2203D}" type="datetime1">
              <a:rPr lang="en-US" smtClean="0"/>
              <a:pPr/>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5607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68C62-C173-48DB-873B-C99936B914C3}" type="datetime1">
              <a:rPr lang="en-US" smtClean="0"/>
              <a:pPr/>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1795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C252D3-3DC2-40EF-8234-10E8FEB2CD2D}" type="datetime1">
              <a:rPr lang="en-US" smtClean="0"/>
              <a:pPr/>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3796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B0AD9E-F84D-4AE1-8D9A-72F31A72D324}" type="datetime1">
              <a:rPr lang="en-US" smtClean="0"/>
              <a:pPr/>
              <a:t>6/14/2017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7533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658872-50CD-4354-9641-C2F17F51419F}" type="datetime1">
              <a:rPr lang="en-US" smtClean="0"/>
              <a:pPr/>
              <a:t>6/14/2017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94371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2221B6A-E92F-422A-ACFE-FA4F5F60147D}" type="datetime1">
              <a:rPr lang="en-US" smtClean="0"/>
              <a:pPr/>
              <a:t>6/14/2017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2267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EFC973-B981-420D-A870-125BC61C687F}" type="datetime1">
              <a:rPr lang="en-US" smtClean="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14487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5" y="6459788"/>
            <a:ext cx="1963883" cy="365125"/>
          </a:xfrm>
        </p:spPr>
        <p:txBody>
          <a:bodyPr/>
          <a:lstStyle>
            <a:lvl1pPr algn="l">
              <a:defRPr/>
            </a:lvl1pPr>
          </a:lstStyle>
          <a:p>
            <a:fld id="{911B300A-FA45-4D6E-AD4B-7AA02F0C20E2}" type="datetime1">
              <a:rPr lang="en-US" smtClean="0"/>
              <a:pPr/>
              <a:t>6/14/2017</a:t>
            </a:fld>
            <a:endParaRPr lang="en-US" dirty="0"/>
          </a:p>
        </p:txBody>
      </p:sp>
      <p:sp>
        <p:nvSpPr>
          <p:cNvPr id="6" name="Footer Placeholder 5"/>
          <p:cNvSpPr>
            <a:spLocks noGrp="1"/>
          </p:cNvSpPr>
          <p:nvPr>
            <p:ph type="ftr" sz="quarter" idx="11"/>
          </p:nvPr>
        </p:nvSpPr>
        <p:spPr>
          <a:xfrm>
            <a:off x="3600450" y="6459788"/>
            <a:ext cx="3486150" cy="365125"/>
          </a:xfrm>
        </p:spPr>
        <p:txBody>
          <a:bodyPr/>
          <a:lstStyle>
            <a:lvl1pPr algn="l">
              <a:defRPr>
                <a:solidFill>
                  <a:schemeClr val="tx2"/>
                </a:solidFill>
              </a:defRPr>
            </a:lvl1pPr>
          </a:lstStyle>
          <a:p>
            <a:endParaRPr lang="en-US" dirty="0">
              <a:solidFill>
                <a:srgbClr val="455F51"/>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solidFill>
                  <a:srgbClr val="455F51"/>
                </a:solidFill>
              </a:rPr>
              <a:pPr/>
              <a:t>‹#›</a:t>
            </a:fld>
            <a:endParaRPr lang="en-US" dirty="0">
              <a:solidFill>
                <a:srgbClr val="455F51"/>
              </a:solidFill>
            </a:endParaRPr>
          </a:p>
        </p:txBody>
      </p:sp>
    </p:spTree>
    <p:extLst>
      <p:ext uri="{BB962C8B-B14F-4D97-AF65-F5344CB8AC3E}">
        <p14:creationId xmlns:p14="http://schemas.microsoft.com/office/powerpoint/2010/main" val="3677223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A534E6-5ABA-42F4-A36D-00E85E5D6336}" type="datetime1">
              <a:rPr lang="en-US" smtClean="0"/>
              <a:pPr/>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6274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F04F40-C6D0-44E8-877B-D483E8CCBC03}" type="datetime1">
              <a:rPr lang="en-US" smtClean="0"/>
              <a:pPr/>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964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61A147-2E1D-4A66-88B9-B7C63FB9A76C}" type="datetime1">
              <a:rPr lang="en-US" smtClean="0"/>
              <a:pPr/>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7032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Completely blank">
    <p:spTree>
      <p:nvGrpSpPr>
        <p:cNvPr id="1" name="Shape 65"/>
        <p:cNvGrpSpPr/>
        <p:nvPr/>
      </p:nvGrpSpPr>
      <p:grpSpPr>
        <a:xfrm>
          <a:off x="0" y="0"/>
          <a:ext cx="0" cy="0"/>
          <a:chOff x="0" y="0"/>
          <a:chExt cx="0" cy="0"/>
        </a:xfrm>
      </p:grpSpPr>
      <p:sp>
        <p:nvSpPr>
          <p:cNvPr id="66" name="Shape 66"/>
          <p:cNvSpPr txBox="1">
            <a:spLocks noGrp="1"/>
          </p:cNvSpPr>
          <p:nvPr>
            <p:ph type="sldNum" idx="12"/>
          </p:nvPr>
        </p:nvSpPr>
        <p:spPr>
          <a:xfrm>
            <a:off x="8556783" y="6333133"/>
            <a:ext cx="5487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46270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065B28-5DDD-4486-A02D-760A299C0013}" type="datetime1">
              <a:rPr lang="en-US" smtClean="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3337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D63F56-E605-4684-B47A-A6E67E6766E2}" type="datetime1">
              <a:rPr lang="en-US" smtClean="0"/>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4575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7469B2-AC87-4F73-835F-08DD9B09DD9C}" type="datetime1">
              <a:rPr lang="en-US" smtClean="0"/>
              <a:t>6/14/2017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8831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F49EA6-F052-42E2-9EA6-8897EDF4E7CA}" type="datetime1">
              <a:rPr lang="en-US" smtClean="0"/>
              <a:t>6/14/2017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3178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125BF5D-3191-4FD6-93DC-697BAA0A056D}" type="datetime1">
              <a:rPr lang="en-US" smtClean="0"/>
              <a:t>6/14/2017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76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5" y="6459788"/>
            <a:ext cx="1963883" cy="365125"/>
          </a:xfrm>
        </p:spPr>
        <p:txBody>
          <a:bodyPr/>
          <a:lstStyle>
            <a:lvl1pPr algn="l">
              <a:defRPr/>
            </a:lvl1pPr>
          </a:lstStyle>
          <a:p>
            <a:fld id="{CB9779AA-E1BB-494B-8237-F87819E2084B}" type="datetime1">
              <a:rPr lang="en-US" smtClean="0"/>
              <a:t>6/14/2017</a:t>
            </a:fld>
            <a:endParaRPr lang="en-US" dirty="0"/>
          </a:p>
        </p:txBody>
      </p:sp>
      <p:sp>
        <p:nvSpPr>
          <p:cNvPr id="6" name="Footer Placeholder 5"/>
          <p:cNvSpPr>
            <a:spLocks noGrp="1"/>
          </p:cNvSpPr>
          <p:nvPr>
            <p:ph type="ftr" sz="quarter" idx="11"/>
          </p:nvPr>
        </p:nvSpPr>
        <p:spPr>
          <a:xfrm>
            <a:off x="3600450" y="6459788"/>
            <a:ext cx="3486150" cy="365125"/>
          </a:xfrm>
        </p:spPr>
        <p:txBody>
          <a:bodyPr/>
          <a:lstStyle>
            <a:lvl1pPr algn="l">
              <a:defRPr>
                <a:solidFill>
                  <a:schemeClr val="tx2"/>
                </a:solidFill>
              </a:defRPr>
            </a:lvl1pPr>
          </a:lstStyle>
          <a:p>
            <a:endParaRPr lang="en-US" dirty="0">
              <a:solidFill>
                <a:srgbClr val="455F51"/>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solidFill>
                  <a:srgbClr val="455F51"/>
                </a:solidFill>
              </a:rPr>
              <a:pPr/>
              <a:t>‹#›</a:t>
            </a:fld>
            <a:endParaRPr lang="en-US" dirty="0">
              <a:solidFill>
                <a:srgbClr val="455F51"/>
              </a:solidFill>
            </a:endParaRPr>
          </a:p>
        </p:txBody>
      </p:sp>
    </p:spTree>
    <p:extLst>
      <p:ext uri="{BB962C8B-B14F-4D97-AF65-F5344CB8AC3E}">
        <p14:creationId xmlns:p14="http://schemas.microsoft.com/office/powerpoint/2010/main" val="3771723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DBF8BB-AA1F-44B6-839E-58B060E5C106}" type="datetime1">
              <a:rPr lang="en-US" smtClean="0"/>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540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2" y="6459788"/>
            <a:ext cx="1854203" cy="365125"/>
          </a:xfrm>
          <a:prstGeom prst="rect">
            <a:avLst/>
          </a:prstGeom>
        </p:spPr>
        <p:txBody>
          <a:bodyPr vert="horz" lIns="91440" tIns="45720" rIns="91440" bIns="45720" rtlCol="0" anchor="ctr"/>
          <a:lstStyle>
            <a:lvl1pPr algn="l">
              <a:defRPr sz="900">
                <a:solidFill>
                  <a:srgbClr val="FFFFFF"/>
                </a:solidFill>
              </a:defRPr>
            </a:lvl1pPr>
          </a:lstStyle>
          <a:p>
            <a:pPr defTabSz="457200"/>
            <a:fld id="{131A6355-A5BE-44E8-B969-2EDA13F326D1}" type="datetime1">
              <a:rPr lang="en-US" smtClean="0"/>
              <a:t>6/14/2017</a:t>
            </a:fld>
            <a:endParaRPr lang="en-US" dirty="0"/>
          </a:p>
        </p:txBody>
      </p:sp>
      <p:sp>
        <p:nvSpPr>
          <p:cNvPr id="5" name="Footer Placeholder 4"/>
          <p:cNvSpPr>
            <a:spLocks noGrp="1"/>
          </p:cNvSpPr>
          <p:nvPr>
            <p:ph type="ftr" sz="quarter" idx="3"/>
          </p:nvPr>
        </p:nvSpPr>
        <p:spPr>
          <a:xfrm>
            <a:off x="2764640" y="6459788"/>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425345" y="6459788"/>
            <a:ext cx="984019" cy="365125"/>
          </a:xfrm>
          <a:prstGeom prst="rect">
            <a:avLst/>
          </a:prstGeom>
        </p:spPr>
        <p:txBody>
          <a:bodyPr vert="horz" lIns="91440" tIns="45720" rIns="91440" bIns="45720" rtlCol="0" anchor="ctr"/>
          <a:lstStyle>
            <a:lvl1pPr algn="r">
              <a:defRPr sz="1050">
                <a:solidFill>
                  <a:srgbClr val="FFFFFF"/>
                </a:solidFill>
              </a:defRPr>
            </a:lvl1pPr>
          </a:lstStyle>
          <a:p>
            <a:pPr defTabSz="457200"/>
            <a:fld id="{D57F1E4F-1CFF-5643-939E-217C01CDF565}" type="slidenum">
              <a:rPr lang="en-US" smtClean="0"/>
              <a:pPr defTabSz="45720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311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2" y="6459788"/>
            <a:ext cx="1854203" cy="365125"/>
          </a:xfrm>
          <a:prstGeom prst="rect">
            <a:avLst/>
          </a:prstGeom>
        </p:spPr>
        <p:txBody>
          <a:bodyPr vert="horz" lIns="91440" tIns="45720" rIns="91440" bIns="45720" rtlCol="0" anchor="ctr"/>
          <a:lstStyle>
            <a:lvl1pPr algn="l">
              <a:defRPr sz="900">
                <a:solidFill>
                  <a:srgbClr val="FFFFFF"/>
                </a:solidFill>
              </a:defRPr>
            </a:lvl1pPr>
          </a:lstStyle>
          <a:p>
            <a:pPr defTabSz="457200"/>
            <a:fld id="{8666745C-E0C4-42F9-B2D5-9F48FCCE31AE}" type="datetime1">
              <a:rPr lang="en-US" smtClean="0"/>
              <a:pPr defTabSz="457200"/>
              <a:t>6/14/2017</a:t>
            </a:fld>
            <a:endParaRPr lang="en-US" dirty="0"/>
          </a:p>
        </p:txBody>
      </p:sp>
      <p:sp>
        <p:nvSpPr>
          <p:cNvPr id="5" name="Footer Placeholder 4"/>
          <p:cNvSpPr>
            <a:spLocks noGrp="1"/>
          </p:cNvSpPr>
          <p:nvPr>
            <p:ph type="ftr" sz="quarter" idx="3"/>
          </p:nvPr>
        </p:nvSpPr>
        <p:spPr>
          <a:xfrm>
            <a:off x="2764640" y="6459788"/>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425345" y="6459788"/>
            <a:ext cx="984019" cy="365125"/>
          </a:xfrm>
          <a:prstGeom prst="rect">
            <a:avLst/>
          </a:prstGeom>
        </p:spPr>
        <p:txBody>
          <a:bodyPr vert="horz" lIns="91440" tIns="45720" rIns="91440" bIns="45720" rtlCol="0" anchor="ctr"/>
          <a:lstStyle>
            <a:lvl1pPr algn="r">
              <a:defRPr sz="1050">
                <a:solidFill>
                  <a:srgbClr val="FFFFFF"/>
                </a:solidFill>
              </a:defRPr>
            </a:lvl1pPr>
          </a:lstStyle>
          <a:p>
            <a:pPr defTabSz="457200"/>
            <a:fld id="{D57F1E4F-1CFF-5643-939E-217C01CDF565}" type="slidenum">
              <a:rPr lang="en-US" smtClean="0"/>
              <a:pPr defTabSz="45720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09810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bgheisar@kingcounty.gov" TargetMode="External"/><Relationship Id="rId2" Type="http://schemas.openxmlformats.org/officeDocument/2006/relationships/notesSlide" Target="../notesSlides/notesSlide8.xml"/><Relationship Id="rId1" Type="http://schemas.openxmlformats.org/officeDocument/2006/relationships/slideLayout" Target="../slideLayouts/slideLayout19.xml"/><Relationship Id="rId5" Type="http://schemas.openxmlformats.org/officeDocument/2006/relationships/hyperlink" Target="mailto:Terry.McGurie@kingcounty.gov" TargetMode="External"/><Relationship Id="rId4" Type="http://schemas.openxmlformats.org/officeDocument/2006/relationships/image" Target="../media/image1.tiff"/></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1</a:t>
            </a:fld>
            <a:endParaRPr lang="en-US" dirty="0"/>
          </a:p>
        </p:txBody>
      </p:sp>
      <p:sp>
        <p:nvSpPr>
          <p:cNvPr id="3" name="Title 1"/>
          <p:cNvSpPr txBox="1">
            <a:spLocks/>
          </p:cNvSpPr>
          <p:nvPr/>
        </p:nvSpPr>
        <p:spPr>
          <a:xfrm>
            <a:off x="533400" y="1295400"/>
            <a:ext cx="8229600" cy="4495800"/>
          </a:xfrm>
          <a:prstGeom prst="rect">
            <a:avLst/>
          </a:prstGeom>
          <a:ln w="263525">
            <a:noFill/>
          </a:ln>
        </p:spPr>
        <p:style>
          <a:lnRef idx="2">
            <a:schemeClr val="accent1"/>
          </a:lnRef>
          <a:fillRef idx="1">
            <a:schemeClr val="lt1"/>
          </a:fillRef>
          <a:effectRef idx="0">
            <a:schemeClr val="accent1"/>
          </a:effectRef>
          <a:fontRef idx="minor">
            <a:schemeClr val="dk1"/>
          </a:fontRef>
        </p:style>
        <p:txBody>
          <a:bodyPr rIns="365760" anchor="ct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1143000">
              <a:spcBef>
                <a:spcPts val="2400"/>
              </a:spcBef>
            </a:pPr>
            <a:r>
              <a:rPr lang="en-US" sz="4000" dirty="0" smtClean="0">
                <a:solidFill>
                  <a:schemeClr val="tx1"/>
                </a:solidFill>
              </a:rPr>
              <a:t>If </a:t>
            </a:r>
            <a:r>
              <a:rPr lang="en-US" sz="4000" dirty="0">
                <a:solidFill>
                  <a:schemeClr val="tx1"/>
                </a:solidFill>
              </a:rPr>
              <a:t>f</a:t>
            </a:r>
            <a:r>
              <a:rPr lang="en-US" sz="4000" dirty="0" smtClean="0">
                <a:solidFill>
                  <a:schemeClr val="tx1"/>
                </a:solidFill>
              </a:rPr>
              <a:t>ederal immigration agents visit </a:t>
            </a:r>
          </a:p>
          <a:p>
            <a:pPr marL="1143000">
              <a:spcBef>
                <a:spcPts val="0"/>
              </a:spcBef>
            </a:pPr>
            <a:r>
              <a:rPr lang="en-US" sz="4000" dirty="0" smtClean="0">
                <a:solidFill>
                  <a:schemeClr val="tx1"/>
                </a:solidFill>
              </a:rPr>
              <a:t>a Public Health site</a:t>
            </a:r>
          </a:p>
          <a:p>
            <a:pPr marL="1143000">
              <a:spcBef>
                <a:spcPts val="1200"/>
              </a:spcBef>
            </a:pPr>
            <a:r>
              <a:rPr lang="en-US" sz="4000" dirty="0" smtClean="0">
                <a:solidFill>
                  <a:schemeClr val="tx1"/>
                </a:solidFill>
              </a:rPr>
              <a:t> </a:t>
            </a:r>
          </a:p>
          <a:p>
            <a:pPr marL="1143000">
              <a:spcBef>
                <a:spcPts val="2400"/>
              </a:spcBef>
            </a:pPr>
            <a:r>
              <a:rPr lang="en-US" sz="4000" dirty="0" smtClean="0">
                <a:solidFill>
                  <a:schemeClr val="tx1"/>
                </a:solidFill>
              </a:rPr>
              <a:t/>
            </a:r>
            <a:br>
              <a:rPr lang="en-US" sz="4000" dirty="0" smtClean="0">
                <a:solidFill>
                  <a:schemeClr val="tx1"/>
                </a:solidFill>
              </a:rPr>
            </a:br>
            <a:r>
              <a:rPr lang="en-US" sz="4000" b="1" dirty="0" smtClean="0">
                <a:solidFill>
                  <a:schemeClr val="tx1"/>
                </a:solidFill>
              </a:rPr>
              <a:t>Guidance for staff</a:t>
            </a:r>
            <a:endParaRPr lang="en-US" sz="4000" b="1" dirty="0">
              <a:solidFill>
                <a:schemeClr val="tx1"/>
              </a:solidFill>
            </a:endParaRPr>
          </a:p>
        </p:txBody>
      </p:sp>
      <p:cxnSp>
        <p:nvCxnSpPr>
          <p:cNvPr id="5" name="Straight Connector 4"/>
          <p:cNvCxnSpPr/>
          <p:nvPr/>
        </p:nvCxnSpPr>
        <p:spPr>
          <a:xfrm flipV="1">
            <a:off x="-76200" y="3276600"/>
            <a:ext cx="9220200" cy="60960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6" name="Picture 5" descr="C:\Users\valenzm\AppData\Local\Microsoft\Windows\Temporary Internet Files\Content.IE5\OIZ3XB5M\KClogo_v_bw_m.tif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7329" y="5812883"/>
            <a:ext cx="868792" cy="62167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28600" y="6096000"/>
            <a:ext cx="1295400" cy="338554"/>
          </a:xfrm>
          <a:prstGeom prst="rect">
            <a:avLst/>
          </a:prstGeom>
          <a:noFill/>
        </p:spPr>
        <p:txBody>
          <a:bodyPr wrap="square" rtlCol="0">
            <a:spAutoFit/>
          </a:bodyPr>
          <a:lstStyle/>
          <a:p>
            <a:r>
              <a:rPr lang="en-US" sz="1600" i="1" dirty="0" smtClean="0"/>
              <a:t>June 2017</a:t>
            </a:r>
            <a:endParaRPr lang="en-US" i="1" dirty="0"/>
          </a:p>
        </p:txBody>
      </p:sp>
    </p:spTree>
    <p:extLst>
      <p:ext uri="{BB962C8B-B14F-4D97-AF65-F5344CB8AC3E}">
        <p14:creationId xmlns:p14="http://schemas.microsoft.com/office/powerpoint/2010/main" val="3893280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t>
            </a:r>
            <a:r>
              <a:rPr lang="en-US" dirty="0"/>
              <a:t>a </a:t>
            </a:r>
            <a:r>
              <a:rPr lang="en-US" dirty="0" smtClean="0"/>
              <a:t/>
            </a:r>
            <a:br>
              <a:rPr lang="en-US" dirty="0" smtClean="0"/>
            </a:br>
            <a:r>
              <a:rPr lang="en-US" dirty="0" smtClean="0"/>
              <a:t>welcoming environment </a:t>
            </a:r>
            <a:endParaRPr lang="en-US" dirty="0"/>
          </a:p>
        </p:txBody>
      </p:sp>
      <p:sp>
        <p:nvSpPr>
          <p:cNvPr id="3" name="Content Placeholder 2"/>
          <p:cNvSpPr>
            <a:spLocks noGrp="1"/>
          </p:cNvSpPr>
          <p:nvPr>
            <p:ph idx="1"/>
          </p:nvPr>
        </p:nvSpPr>
        <p:spPr>
          <a:xfrm>
            <a:off x="838200" y="2057400"/>
            <a:ext cx="7543800" cy="4023360"/>
          </a:xfrm>
        </p:spPr>
        <p:txBody>
          <a:bodyPr>
            <a:normAutofit/>
          </a:bodyPr>
          <a:lstStyle/>
          <a:p>
            <a:pPr marL="457200" indent="-342900">
              <a:lnSpc>
                <a:spcPct val="100000"/>
              </a:lnSpc>
              <a:spcBef>
                <a:spcPts val="0"/>
              </a:spcBef>
              <a:spcAft>
                <a:spcPts val="1200"/>
              </a:spcAft>
              <a:buFont typeface="Wingdings" panose="05000000000000000000" pitchFamily="2" charset="2"/>
              <a:buChar char="Ø"/>
            </a:pPr>
            <a:r>
              <a:rPr lang="en" sz="2400" dirty="0">
                <a:solidFill>
                  <a:schemeClr val="tx1"/>
                </a:solidFill>
              </a:rPr>
              <a:t>Post </a:t>
            </a:r>
            <a:r>
              <a:rPr lang="en" sz="2400" dirty="0" smtClean="0">
                <a:solidFill>
                  <a:schemeClr val="tx1"/>
                </a:solidFill>
              </a:rPr>
              <a:t>“All are Welcome” signs</a:t>
            </a:r>
            <a:endParaRPr lang="en" sz="2400" dirty="0">
              <a:solidFill>
                <a:schemeClr val="tx1"/>
              </a:solidFill>
            </a:endParaRPr>
          </a:p>
          <a:p>
            <a:pPr marL="457200" lvl="1" indent="-342900">
              <a:lnSpc>
                <a:spcPct val="100000"/>
              </a:lnSpc>
              <a:spcBef>
                <a:spcPts val="0"/>
              </a:spcBef>
              <a:spcAft>
                <a:spcPts val="1200"/>
              </a:spcAft>
              <a:buSzPct val="100000"/>
              <a:buFont typeface="Wingdings" panose="05000000000000000000" pitchFamily="2" charset="2"/>
              <a:buChar char="Ø"/>
            </a:pPr>
            <a:r>
              <a:rPr lang="en-US" sz="2400" dirty="0">
                <a:solidFill>
                  <a:schemeClr val="tx1"/>
                </a:solidFill>
              </a:rPr>
              <a:t>Make available “know your rights” pamphlets in waiting areas and service delivery </a:t>
            </a:r>
            <a:r>
              <a:rPr lang="en-US" sz="2400" dirty="0" smtClean="0">
                <a:solidFill>
                  <a:schemeClr val="tx1"/>
                </a:solidFill>
              </a:rPr>
              <a:t>rooms</a:t>
            </a:r>
            <a:r>
              <a:rPr lang="en" sz="2400" dirty="0" smtClean="0">
                <a:solidFill>
                  <a:schemeClr val="tx1"/>
                </a:solidFill>
              </a:rPr>
              <a:t> </a:t>
            </a:r>
            <a:endParaRPr lang="en" sz="2400" dirty="0">
              <a:solidFill>
                <a:schemeClr val="tx1"/>
              </a:solidFill>
            </a:endParaRPr>
          </a:p>
          <a:p>
            <a:pPr marL="457200" indent="-342900">
              <a:lnSpc>
                <a:spcPct val="100000"/>
              </a:lnSpc>
              <a:spcBef>
                <a:spcPts val="0"/>
              </a:spcBef>
              <a:spcAft>
                <a:spcPts val="1200"/>
              </a:spcAft>
              <a:buFont typeface="Wingdings" panose="05000000000000000000" pitchFamily="2" charset="2"/>
              <a:buChar char="Ø"/>
            </a:pPr>
            <a:r>
              <a:rPr lang="en" sz="2400" dirty="0">
                <a:solidFill>
                  <a:schemeClr val="tx1"/>
                </a:solidFill>
              </a:rPr>
              <a:t>Ensure availability of trained </a:t>
            </a:r>
            <a:r>
              <a:rPr lang="en" sz="2400" dirty="0" smtClean="0">
                <a:solidFill>
                  <a:schemeClr val="tx1"/>
                </a:solidFill>
              </a:rPr>
              <a:t>interpreters </a:t>
            </a:r>
            <a:br>
              <a:rPr lang="en" sz="2400" dirty="0" smtClean="0">
                <a:solidFill>
                  <a:schemeClr val="tx1"/>
                </a:solidFill>
              </a:rPr>
            </a:br>
            <a:r>
              <a:rPr lang="en" sz="2400" dirty="0" smtClean="0">
                <a:solidFill>
                  <a:schemeClr val="tx1"/>
                </a:solidFill>
              </a:rPr>
              <a:t>(Public Health has phone interpreters available 24/7 at 206-535-2498)</a:t>
            </a:r>
            <a:endParaRPr lang="en" sz="2400" dirty="0">
              <a:solidFill>
                <a:schemeClr val="tx1"/>
              </a:solidFill>
            </a:endParaRPr>
          </a:p>
          <a:p>
            <a:pPr marL="457200" indent="-342900">
              <a:spcBef>
                <a:spcPts val="0"/>
              </a:spcBef>
              <a:spcAft>
                <a:spcPts val="1000"/>
              </a:spcAft>
              <a:buFont typeface="Wingdings" panose="05000000000000000000" pitchFamily="2" charset="2"/>
              <a:buChar char="Ø"/>
            </a:pPr>
            <a:endParaRPr lang="en" sz="2400" dirty="0">
              <a:solidFill>
                <a:prstClr val="black"/>
              </a:solidFill>
            </a:endParaRPr>
          </a:p>
        </p:txBody>
      </p:sp>
      <p:pic>
        <p:nvPicPr>
          <p:cNvPr id="4" name="Picture 2" descr="C:\Users\valenzm\AppData\Local\Microsoft\Windows\Temporary Internet Files\Content.IE5\OIZ3XB5M\KClogo_v_bw_m.tif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6201623"/>
            <a:ext cx="868792" cy="62167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8153400" y="6459788"/>
            <a:ext cx="984019" cy="365125"/>
          </a:xfrm>
        </p:spPr>
        <p:txBody>
          <a:bodyPr/>
          <a:lstStyle/>
          <a:p>
            <a:fld id="{D57F1E4F-1CFF-5643-939E-217C01CDF565}" type="slidenum">
              <a:rPr lang="en-US" sz="1200" smtClean="0"/>
              <a:pPr/>
              <a:t>10</a:t>
            </a:fld>
            <a:endParaRPr lang="en-US" sz="1200" dirty="0"/>
          </a:p>
        </p:txBody>
      </p:sp>
    </p:spTree>
    <p:extLst>
      <p:ext uri="{BB962C8B-B14F-4D97-AF65-F5344CB8AC3E}">
        <p14:creationId xmlns:p14="http://schemas.microsoft.com/office/powerpoint/2010/main" val="3851897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159981" y="6492875"/>
            <a:ext cx="984019" cy="365125"/>
          </a:xfrm>
        </p:spPr>
        <p:txBody>
          <a:bodyPr/>
          <a:lstStyle/>
          <a:p>
            <a:fld id="{D57F1E4F-1CFF-5643-939E-217C01CDF565}" type="slidenum">
              <a:rPr lang="en-US" sz="1200" smtClean="0"/>
              <a:pPr/>
              <a:t>11</a:t>
            </a:fld>
            <a:endParaRPr lang="en-US" dirty="0"/>
          </a:p>
        </p:txBody>
      </p:sp>
      <p:sp>
        <p:nvSpPr>
          <p:cNvPr id="3" name="TextBox 2"/>
          <p:cNvSpPr txBox="1"/>
          <p:nvPr/>
        </p:nvSpPr>
        <p:spPr>
          <a:xfrm>
            <a:off x="1676400" y="1248757"/>
            <a:ext cx="5638800" cy="3247043"/>
          </a:xfrm>
          <a:prstGeom prst="rect">
            <a:avLst/>
          </a:prstGeom>
          <a:noFill/>
          <a:ln w="12700">
            <a:solidFill>
              <a:schemeClr val="accent2"/>
            </a:solidFill>
          </a:ln>
        </p:spPr>
        <p:txBody>
          <a:bodyPr wrap="square" tIns="182880" rtlCol="0" anchor="t">
            <a:spAutoFit/>
          </a:bodyPr>
          <a:lstStyle/>
          <a:p>
            <a:pPr marL="182880">
              <a:spcBef>
                <a:spcPts val="1200"/>
              </a:spcBef>
            </a:pPr>
            <a:r>
              <a:rPr lang="en-US" sz="2000" i="1" dirty="0" smtClean="0">
                <a:solidFill>
                  <a:prstClr val="black"/>
                </a:solidFill>
              </a:rPr>
              <a:t>If you have further questions about King County’s approach to immigrants, refugees and immigration enforcement, please contact:</a:t>
            </a:r>
          </a:p>
          <a:p>
            <a:pPr marL="182880">
              <a:spcBef>
                <a:spcPts val="600"/>
              </a:spcBef>
            </a:pPr>
            <a:endParaRPr lang="en-US" dirty="0">
              <a:solidFill>
                <a:prstClr val="black"/>
              </a:solidFill>
            </a:endParaRPr>
          </a:p>
          <a:p>
            <a:pPr marL="640080" lvl="2"/>
            <a:r>
              <a:rPr lang="en-US" dirty="0" smtClean="0">
                <a:solidFill>
                  <a:prstClr val="black"/>
                </a:solidFill>
              </a:rPr>
              <a:t>Bookda </a:t>
            </a:r>
            <a:r>
              <a:rPr lang="en-US" dirty="0">
                <a:solidFill>
                  <a:prstClr val="black"/>
                </a:solidFill>
              </a:rPr>
              <a:t>Gheisar</a:t>
            </a:r>
          </a:p>
          <a:p>
            <a:pPr marL="640080" lvl="2"/>
            <a:r>
              <a:rPr lang="en-US" dirty="0" smtClean="0">
                <a:solidFill>
                  <a:prstClr val="black"/>
                </a:solidFill>
              </a:rPr>
              <a:t>Office </a:t>
            </a:r>
            <a:r>
              <a:rPr lang="en-US" dirty="0">
                <a:solidFill>
                  <a:prstClr val="black"/>
                </a:solidFill>
              </a:rPr>
              <a:t>of Equity and Social Justice</a:t>
            </a:r>
          </a:p>
          <a:p>
            <a:pPr marL="640080" lvl="2"/>
            <a:r>
              <a:rPr lang="en-US" dirty="0">
                <a:solidFill>
                  <a:prstClr val="black"/>
                </a:solidFill>
              </a:rPr>
              <a:t>King County Executive Office</a:t>
            </a:r>
          </a:p>
          <a:p>
            <a:pPr marL="640080" lvl="2"/>
            <a:r>
              <a:rPr lang="en-US" dirty="0" smtClean="0">
                <a:solidFill>
                  <a:prstClr val="black"/>
                </a:solidFill>
              </a:rPr>
              <a:t>206.263.5736</a:t>
            </a:r>
          </a:p>
          <a:p>
            <a:pPr marL="640080" lvl="2"/>
            <a:r>
              <a:rPr lang="en-US" u="sng" dirty="0" smtClean="0">
                <a:solidFill>
                  <a:prstClr val="black"/>
                </a:solidFill>
                <a:hlinkClick r:id="rId3"/>
              </a:rPr>
              <a:t>bgheisar@kingcounty.gov</a:t>
            </a:r>
            <a:r>
              <a:rPr lang="en-US" dirty="0" smtClean="0">
                <a:solidFill>
                  <a:prstClr val="black"/>
                </a:solidFill>
              </a:rPr>
              <a:t> </a:t>
            </a:r>
            <a:endParaRPr lang="en-US" dirty="0">
              <a:solidFill>
                <a:prstClr val="black"/>
              </a:solidFill>
            </a:endParaRPr>
          </a:p>
          <a:p>
            <a:pPr marL="274320">
              <a:spcBef>
                <a:spcPts val="600"/>
              </a:spcBef>
            </a:pPr>
            <a:endParaRPr lang="en-US" dirty="0">
              <a:solidFill>
                <a:prstClr val="black"/>
              </a:solidFill>
            </a:endParaRPr>
          </a:p>
        </p:txBody>
      </p:sp>
      <p:pic>
        <p:nvPicPr>
          <p:cNvPr id="4" name="Picture 2" descr="C:\Users\valenzm\AppData\Local\Microsoft\Windows\Temporary Internet Files\Content.IE5\OIZ3XB5M\KClogo_v_bw_m.tif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01000" y="6201623"/>
            <a:ext cx="868792" cy="62167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676400" y="4572000"/>
            <a:ext cx="5638800" cy="1538883"/>
          </a:xfrm>
          <a:prstGeom prst="rect">
            <a:avLst/>
          </a:prstGeom>
          <a:noFill/>
          <a:ln w="12700">
            <a:solidFill>
              <a:schemeClr val="accent2"/>
            </a:solidFill>
          </a:ln>
        </p:spPr>
        <p:txBody>
          <a:bodyPr wrap="square" tIns="182880" rtlCol="0" anchor="t">
            <a:spAutoFit/>
          </a:bodyPr>
          <a:lstStyle/>
          <a:p>
            <a:pPr marL="171450">
              <a:spcBef>
                <a:spcPts val="600"/>
              </a:spcBef>
            </a:pPr>
            <a:r>
              <a:rPr lang="en-US" sz="1600" b="1" dirty="0" smtClean="0"/>
              <a:t>Public Health Compliance Office – Contact info</a:t>
            </a:r>
            <a:r>
              <a:rPr lang="en-US" sz="1600" dirty="0" smtClean="0"/>
              <a:t> </a:t>
            </a:r>
          </a:p>
          <a:p>
            <a:pPr marL="628650">
              <a:spcBef>
                <a:spcPts val="600"/>
              </a:spcBef>
            </a:pPr>
            <a:r>
              <a:rPr lang="en-US" sz="1600" dirty="0" smtClean="0"/>
              <a:t>Risk Manager Terry McGuire: 206-263-8246 </a:t>
            </a:r>
            <a:r>
              <a:rPr lang="en-US" sz="1600" u="sng" dirty="0" smtClean="0">
                <a:hlinkClick r:id="rId5"/>
              </a:rPr>
              <a:t>Terry.McGurie@kingcounty.gov</a:t>
            </a:r>
            <a:r>
              <a:rPr lang="en-US" sz="1600" dirty="0"/>
              <a:t/>
            </a:r>
            <a:br>
              <a:rPr lang="en-US" sz="1600" dirty="0"/>
            </a:br>
            <a:r>
              <a:rPr lang="en-US" sz="1600" dirty="0"/>
              <a:t>Compliance hotline: 206-205-6191</a:t>
            </a:r>
            <a:br>
              <a:rPr lang="en-US" sz="1600" dirty="0"/>
            </a:br>
            <a:r>
              <a:rPr lang="en-US" sz="1600" dirty="0"/>
              <a:t>Compliance Fax: 206-205-3945</a:t>
            </a:r>
          </a:p>
        </p:txBody>
      </p:sp>
    </p:spTree>
    <p:extLst>
      <p:ext uri="{BB962C8B-B14F-4D97-AF65-F5344CB8AC3E}">
        <p14:creationId xmlns:p14="http://schemas.microsoft.com/office/powerpoint/2010/main" val="1652461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Preface</a:t>
            </a:r>
            <a:endParaRPr lang="en-US" u="sng" dirty="0">
              <a:solidFill>
                <a:srgbClr val="FF0000"/>
              </a:solidFill>
            </a:endParaRPr>
          </a:p>
        </p:txBody>
      </p:sp>
      <p:sp>
        <p:nvSpPr>
          <p:cNvPr id="3" name="Content Placeholder 2"/>
          <p:cNvSpPr>
            <a:spLocks noGrp="1"/>
          </p:cNvSpPr>
          <p:nvPr>
            <p:ph idx="1"/>
          </p:nvPr>
        </p:nvSpPr>
        <p:spPr>
          <a:xfrm>
            <a:off x="1676400" y="1845733"/>
            <a:ext cx="5715000" cy="4355889"/>
          </a:xfrm>
        </p:spPr>
        <p:txBody>
          <a:bodyPr>
            <a:normAutofit fontScale="62500" lnSpcReduction="20000"/>
          </a:bodyPr>
          <a:lstStyle/>
          <a:p>
            <a:pPr marL="0" indent="0">
              <a:lnSpc>
                <a:spcPct val="170000"/>
              </a:lnSpc>
              <a:buNone/>
            </a:pPr>
            <a:r>
              <a:rPr lang="en-US" i="1" dirty="0">
                <a:latin typeface="Trebuchet MS" panose="020B0603020202020204" pitchFamily="34" charset="0"/>
              </a:rPr>
              <a:t>All people should feel safe receiving the health services that they need.  Unfortunately, the current levels of fear and stress among immigrant communities may be negatively impacting the willingness of some immigrant families to seek services. For many years, immigrants have arrived in King County looking for a better future: setting down roots, opening businesses, and helping with our vital economic growth. To remain that beacon of opportunity, we must ensure that immigrants have access to vital health, legal, and social services. </a:t>
            </a:r>
          </a:p>
          <a:p>
            <a:pPr marL="0" indent="0">
              <a:lnSpc>
                <a:spcPct val="170000"/>
              </a:lnSpc>
              <a:buNone/>
            </a:pPr>
            <a:r>
              <a:rPr lang="en-US" i="1" dirty="0">
                <a:latin typeface="Trebuchet MS" panose="020B0603020202020204" pitchFamily="34" charset="0"/>
              </a:rPr>
              <a:t>King County is providing tools to our employees, and to our health care clients, to ensure that immigrants can access health services without fear, while also remaining in compliance with federal laws.  </a:t>
            </a:r>
          </a:p>
          <a:p>
            <a:pPr marL="0" indent="0">
              <a:lnSpc>
                <a:spcPct val="170000"/>
              </a:lnSpc>
              <a:buNone/>
            </a:pPr>
            <a:r>
              <a:rPr lang="en-US" i="1" dirty="0">
                <a:latin typeface="Trebuchet MS" panose="020B0603020202020204" pitchFamily="34" charset="0"/>
              </a:rPr>
              <a:t>The King County Office of Equity and Social Justice and Public Health—Seattle &amp; King County worked together to create these materials</a:t>
            </a:r>
            <a:r>
              <a:rPr lang="en-US" i="1" dirty="0" smtClean="0">
                <a:latin typeface="Trebuchet MS" panose="020B0603020202020204" pitchFamily="34" charset="0"/>
              </a:rPr>
              <a:t>.</a:t>
            </a:r>
            <a:endParaRPr lang="en-US" i="1" dirty="0">
              <a:latin typeface="Trebuchet MS" panose="020B0603020202020204" pitchFamily="34" charset="0"/>
            </a:endParaRPr>
          </a:p>
        </p:txBody>
      </p:sp>
      <p:pic>
        <p:nvPicPr>
          <p:cNvPr id="6" name="Picture 2" descr="C:\Users\valenzm\AppData\Local\Microsoft\Windows\Temporary Internet Files\Content.IE5\OIZ3XB5M\KClogo_v_bw_m.tif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6201623"/>
            <a:ext cx="868792" cy="62167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8153400" y="6459788"/>
            <a:ext cx="984019" cy="365125"/>
          </a:xfrm>
        </p:spPr>
        <p:txBody>
          <a:bodyPr/>
          <a:lstStyle/>
          <a:p>
            <a:fld id="{D57F1E4F-1CFF-5643-939E-217C01CDF565}" type="slidenum">
              <a:rPr lang="en-US" sz="1200" smtClean="0"/>
              <a:pPr/>
              <a:t>2</a:t>
            </a:fld>
            <a:endParaRPr lang="en-US" sz="1200" dirty="0"/>
          </a:p>
        </p:txBody>
      </p:sp>
    </p:spTree>
    <p:extLst>
      <p:ext uri="{BB962C8B-B14F-4D97-AF65-F5344CB8AC3E}">
        <p14:creationId xmlns:p14="http://schemas.microsoft.com/office/powerpoint/2010/main" val="2128848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	</a:t>
            </a:r>
            <a:endParaRPr lang="en-US" dirty="0"/>
          </a:p>
        </p:txBody>
      </p:sp>
      <p:sp>
        <p:nvSpPr>
          <p:cNvPr id="3" name="Content Placeholder 2"/>
          <p:cNvSpPr>
            <a:spLocks noGrp="1"/>
          </p:cNvSpPr>
          <p:nvPr>
            <p:ph idx="1"/>
          </p:nvPr>
        </p:nvSpPr>
        <p:spPr>
          <a:xfrm>
            <a:off x="822960" y="1996440"/>
            <a:ext cx="7543800" cy="4023360"/>
          </a:xfrm>
        </p:spPr>
        <p:txBody>
          <a:bodyPr/>
          <a:lstStyle/>
          <a:p>
            <a:pPr marL="461963" indent="-290513">
              <a:buFont typeface="Arial" panose="020B0604020202020204" pitchFamily="34" charset="0"/>
              <a:buChar char="•"/>
            </a:pPr>
            <a:r>
              <a:rPr lang="en-US" sz="2400" dirty="0">
                <a:solidFill>
                  <a:prstClr val="black"/>
                </a:solidFill>
              </a:rPr>
              <a:t>Not all “warrants” are the </a:t>
            </a:r>
            <a:r>
              <a:rPr lang="en-US" sz="2400" dirty="0" smtClean="0">
                <a:solidFill>
                  <a:prstClr val="black"/>
                </a:solidFill>
              </a:rPr>
              <a:t>same </a:t>
            </a:r>
          </a:p>
          <a:p>
            <a:pPr marL="461963" indent="-290513">
              <a:buFont typeface="Arial" panose="020B0604020202020204" pitchFamily="34" charset="0"/>
              <a:buChar char="•"/>
            </a:pPr>
            <a:r>
              <a:rPr lang="en-US" sz="2400" dirty="0">
                <a:solidFill>
                  <a:prstClr val="black"/>
                </a:solidFill>
              </a:rPr>
              <a:t>King County Public Health clinics do not collect information about clients’ immigration status</a:t>
            </a:r>
            <a:endParaRPr lang="en" dirty="0"/>
          </a:p>
          <a:p>
            <a:pPr marL="461963" indent="-290513">
              <a:buFont typeface="Arial" panose="020B0604020202020204" pitchFamily="34" charset="0"/>
              <a:buChar char="•"/>
            </a:pPr>
            <a:r>
              <a:rPr lang="en-US" sz="2400" dirty="0" smtClean="0">
                <a:solidFill>
                  <a:prstClr val="black"/>
                </a:solidFill>
              </a:rPr>
              <a:t>Federal </a:t>
            </a:r>
            <a:r>
              <a:rPr lang="en-US" sz="2400" dirty="0">
                <a:solidFill>
                  <a:prstClr val="black"/>
                </a:solidFill>
              </a:rPr>
              <a:t>immigration </a:t>
            </a:r>
            <a:r>
              <a:rPr lang="en-US" sz="2400" dirty="0" smtClean="0">
                <a:solidFill>
                  <a:prstClr val="black"/>
                </a:solidFill>
              </a:rPr>
              <a:t>agents have policies for when they may enter “sensitive locations” such as health facilities</a:t>
            </a:r>
            <a:endParaRPr lang="en-US" sz="2400" dirty="0">
              <a:solidFill>
                <a:prstClr val="black"/>
              </a:solidFill>
            </a:endParaRPr>
          </a:p>
        </p:txBody>
      </p:sp>
      <p:pic>
        <p:nvPicPr>
          <p:cNvPr id="4" name="Picture 2" descr="C:\Users\valenzm\AppData\Local\Microsoft\Windows\Temporary Internet Files\Content.IE5\OIZ3XB5M\KClogo_v_bw_m.tif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6201623"/>
            <a:ext cx="868792" cy="62167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8159981" y="6459788"/>
            <a:ext cx="984019" cy="365125"/>
          </a:xfrm>
        </p:spPr>
        <p:txBody>
          <a:bodyPr/>
          <a:lstStyle/>
          <a:p>
            <a:fld id="{D57F1E4F-1CFF-5643-939E-217C01CDF565}" type="slidenum">
              <a:rPr lang="en-US" sz="1200" smtClean="0"/>
              <a:pPr/>
              <a:t>3</a:t>
            </a:fld>
            <a:endParaRPr lang="en-US" sz="1200" dirty="0"/>
          </a:p>
        </p:txBody>
      </p:sp>
    </p:spTree>
    <p:extLst>
      <p:ext uri="{BB962C8B-B14F-4D97-AF65-F5344CB8AC3E}">
        <p14:creationId xmlns:p14="http://schemas.microsoft.com/office/powerpoint/2010/main" val="223085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pic>
        <p:nvPicPr>
          <p:cNvPr id="4" name="Picture 2" descr="C:\Users\valenzm\AppData\Local\Microsoft\Windows\Temporary Internet Files\Content.IE5\OIZ3XB5M\KClogo_v_bw_m.tif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6201623"/>
            <a:ext cx="868792" cy="62167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8159981" y="6459788"/>
            <a:ext cx="984019" cy="365125"/>
          </a:xfrm>
        </p:spPr>
        <p:txBody>
          <a:bodyPr/>
          <a:lstStyle/>
          <a:p>
            <a:fld id="{D57F1E4F-1CFF-5643-939E-217C01CDF565}" type="slidenum">
              <a:rPr lang="en-US" sz="1200" smtClean="0"/>
              <a:pPr/>
              <a:t>4</a:t>
            </a:fld>
            <a:endParaRPr lang="en-US" dirty="0"/>
          </a:p>
        </p:txBody>
      </p:sp>
      <p:sp>
        <p:nvSpPr>
          <p:cNvPr id="8" name="Content Placeholder 2"/>
          <p:cNvSpPr>
            <a:spLocks noGrp="1"/>
          </p:cNvSpPr>
          <p:nvPr>
            <p:ph idx="1"/>
          </p:nvPr>
        </p:nvSpPr>
        <p:spPr>
          <a:xfrm>
            <a:off x="822960" y="1752600"/>
            <a:ext cx="7543800" cy="4631266"/>
          </a:xfrm>
        </p:spPr>
        <p:txBody>
          <a:bodyPr>
            <a:normAutofit fontScale="85000" lnSpcReduction="20000"/>
          </a:bodyPr>
          <a:lstStyle/>
          <a:p>
            <a:pPr marL="457200" indent="-342900">
              <a:lnSpc>
                <a:spcPct val="110000"/>
              </a:lnSpc>
              <a:spcBef>
                <a:spcPts val="0"/>
              </a:spcBef>
              <a:spcAft>
                <a:spcPts val="1000"/>
              </a:spcAft>
              <a:buFont typeface="Wingdings" panose="05000000000000000000" pitchFamily="2" charset="2"/>
              <a:buChar char="Ø"/>
            </a:pPr>
            <a:r>
              <a:rPr lang="en-US" sz="2400" dirty="0" smtClean="0">
                <a:solidFill>
                  <a:prstClr val="black"/>
                </a:solidFill>
              </a:rPr>
              <a:t>Public Health department policy identifies Public Health Centers and clinics as </a:t>
            </a:r>
            <a:r>
              <a:rPr lang="en-US" sz="2400" dirty="0">
                <a:solidFill>
                  <a:prstClr val="black"/>
                </a:solidFill>
              </a:rPr>
              <a:t>“</a:t>
            </a:r>
            <a:r>
              <a:rPr lang="en-US" sz="2400" b="1" dirty="0" smtClean="0">
                <a:solidFill>
                  <a:prstClr val="black"/>
                </a:solidFill>
              </a:rPr>
              <a:t>private areas</a:t>
            </a:r>
            <a:r>
              <a:rPr lang="en-US" sz="2400" dirty="0" smtClean="0">
                <a:solidFill>
                  <a:prstClr val="black"/>
                </a:solidFill>
              </a:rPr>
              <a:t>” – only </a:t>
            </a:r>
            <a:r>
              <a:rPr lang="en-US" sz="2400" dirty="0" smtClean="0">
                <a:solidFill>
                  <a:schemeClr val="tx1"/>
                </a:solidFill>
              </a:rPr>
              <a:t>open to those who are authorized or seeking services provided at these facilities. </a:t>
            </a:r>
          </a:p>
          <a:p>
            <a:pPr marL="457200" indent="-342900">
              <a:lnSpc>
                <a:spcPct val="110000"/>
              </a:lnSpc>
              <a:spcBef>
                <a:spcPts val="0"/>
              </a:spcBef>
              <a:spcAft>
                <a:spcPts val="1000"/>
              </a:spcAft>
              <a:buFont typeface="Wingdings" panose="05000000000000000000" pitchFamily="2" charset="2"/>
              <a:buChar char="Ø"/>
            </a:pPr>
            <a:r>
              <a:rPr lang="en-US" sz="2400" dirty="0">
                <a:solidFill>
                  <a:prstClr val="black"/>
                </a:solidFill>
              </a:rPr>
              <a:t>Employees are </a:t>
            </a:r>
            <a:r>
              <a:rPr lang="en-US" sz="2400" b="1" dirty="0">
                <a:solidFill>
                  <a:prstClr val="black"/>
                </a:solidFill>
              </a:rPr>
              <a:t>not</a:t>
            </a:r>
            <a:r>
              <a:rPr lang="en-US" sz="2400" dirty="0">
                <a:solidFill>
                  <a:prstClr val="black"/>
                </a:solidFill>
              </a:rPr>
              <a:t> required to answer questions or provide </a:t>
            </a:r>
            <a:r>
              <a:rPr lang="en-US" sz="2400" dirty="0" smtClean="0">
                <a:solidFill>
                  <a:prstClr val="black"/>
                </a:solidFill>
              </a:rPr>
              <a:t>information to </a:t>
            </a:r>
            <a:r>
              <a:rPr lang="en-US" sz="2400" dirty="0">
                <a:solidFill>
                  <a:prstClr val="black"/>
                </a:solidFill>
              </a:rPr>
              <a:t>immigration agents. Each </a:t>
            </a:r>
            <a:r>
              <a:rPr lang="en-US" sz="2400" dirty="0" smtClean="0">
                <a:solidFill>
                  <a:prstClr val="black"/>
                </a:solidFill>
              </a:rPr>
              <a:t>site will identify “Designated Leads” to respond to agents, as described in the following pages. </a:t>
            </a:r>
          </a:p>
          <a:p>
            <a:pPr marL="457200" indent="-342900">
              <a:lnSpc>
                <a:spcPct val="110000"/>
              </a:lnSpc>
              <a:spcBef>
                <a:spcPts val="0"/>
              </a:spcBef>
              <a:spcAft>
                <a:spcPts val="1000"/>
              </a:spcAft>
              <a:buFont typeface="Wingdings" panose="05000000000000000000" pitchFamily="2" charset="2"/>
              <a:buChar char="Ø"/>
            </a:pPr>
            <a:r>
              <a:rPr lang="en-US" sz="2400" b="1" dirty="0" smtClean="0">
                <a:solidFill>
                  <a:prstClr val="black"/>
                </a:solidFill>
              </a:rPr>
              <a:t>Agents may not enter Public Health Centers and clinics (i.e. private areas) unless/until </a:t>
            </a:r>
            <a:r>
              <a:rPr lang="en-US" sz="2400" dirty="0" smtClean="0">
                <a:solidFill>
                  <a:schemeClr val="tx1"/>
                </a:solidFill>
              </a:rPr>
              <a:t>the Designated Lead determines there is a valid warrant signed by a judge.  </a:t>
            </a:r>
            <a:endParaRPr lang="en-US" sz="2400" dirty="0">
              <a:solidFill>
                <a:schemeClr val="tx1"/>
              </a:solidFill>
            </a:endParaRPr>
          </a:p>
          <a:p>
            <a:pPr marL="457200" indent="-342900">
              <a:lnSpc>
                <a:spcPct val="110000"/>
              </a:lnSpc>
              <a:spcBef>
                <a:spcPts val="0"/>
              </a:spcBef>
              <a:spcAft>
                <a:spcPts val="1000"/>
              </a:spcAft>
              <a:buFont typeface="Wingdings" panose="05000000000000000000" pitchFamily="2" charset="2"/>
              <a:buChar char="Ø"/>
            </a:pPr>
            <a:r>
              <a:rPr lang="en-US" sz="2400" dirty="0">
                <a:solidFill>
                  <a:prstClr val="black"/>
                </a:solidFill>
              </a:rPr>
              <a:t>All other employees </a:t>
            </a:r>
            <a:r>
              <a:rPr lang="en-US" sz="2400" dirty="0">
                <a:solidFill>
                  <a:schemeClr val="tx1"/>
                </a:solidFill>
              </a:rPr>
              <a:t>should refer immigration </a:t>
            </a:r>
            <a:r>
              <a:rPr lang="en-US" sz="2400" dirty="0" smtClean="0">
                <a:solidFill>
                  <a:schemeClr val="tx1"/>
                </a:solidFill>
              </a:rPr>
              <a:t>agents</a:t>
            </a:r>
            <a:r>
              <a:rPr lang="en-US" sz="2400" dirty="0" smtClean="0">
                <a:solidFill>
                  <a:srgbClr val="FF0000"/>
                </a:solidFill>
              </a:rPr>
              <a:t> </a:t>
            </a:r>
            <a:r>
              <a:rPr lang="en-US" sz="2400" dirty="0" smtClean="0">
                <a:solidFill>
                  <a:prstClr val="black"/>
                </a:solidFill>
              </a:rPr>
              <a:t>to </a:t>
            </a:r>
            <a:r>
              <a:rPr lang="en-US" sz="2400" dirty="0">
                <a:solidFill>
                  <a:prstClr val="black"/>
                </a:solidFill>
              </a:rPr>
              <a:t>the </a:t>
            </a:r>
            <a:r>
              <a:rPr lang="en-US" sz="2400" dirty="0" smtClean="0">
                <a:solidFill>
                  <a:prstClr val="black"/>
                </a:solidFill>
              </a:rPr>
              <a:t>Designated Leads</a:t>
            </a:r>
            <a:r>
              <a:rPr lang="en-US" sz="2400" dirty="0">
                <a:solidFill>
                  <a:prstClr val="black"/>
                </a:solidFill>
              </a:rPr>
              <a:t>.  </a:t>
            </a:r>
            <a:endParaRPr lang="en-US" sz="2400" dirty="0" smtClean="0">
              <a:solidFill>
                <a:prstClr val="black"/>
              </a:solidFill>
            </a:endParaRPr>
          </a:p>
          <a:p>
            <a:pPr marL="457200" indent="-342900">
              <a:lnSpc>
                <a:spcPct val="110000"/>
              </a:lnSpc>
              <a:spcBef>
                <a:spcPts val="0"/>
              </a:spcBef>
              <a:spcAft>
                <a:spcPts val="1000"/>
              </a:spcAft>
              <a:buFont typeface="Wingdings" panose="05000000000000000000" pitchFamily="2" charset="2"/>
              <a:buChar char="Ø"/>
            </a:pPr>
            <a:r>
              <a:rPr lang="en-US" sz="2400" dirty="0" smtClean="0">
                <a:solidFill>
                  <a:schemeClr val="tx1"/>
                </a:solidFill>
              </a:rPr>
              <a:t>Front Desk/Reception staff are the most likely points of contact. </a:t>
            </a:r>
          </a:p>
          <a:p>
            <a:pPr marL="457200" indent="-342900">
              <a:lnSpc>
                <a:spcPct val="110000"/>
              </a:lnSpc>
              <a:spcBef>
                <a:spcPts val="0"/>
              </a:spcBef>
              <a:spcAft>
                <a:spcPts val="1000"/>
              </a:spcAft>
              <a:buFont typeface="Wingdings" panose="05000000000000000000" pitchFamily="2" charset="2"/>
              <a:buChar char="Ø"/>
            </a:pPr>
            <a:r>
              <a:rPr lang="en-US" sz="2400" dirty="0" smtClean="0">
                <a:solidFill>
                  <a:prstClr val="black"/>
                </a:solidFill>
              </a:rPr>
              <a:t>Our employees are stewards &amp; guardians of patient privacy. </a:t>
            </a:r>
            <a:endParaRPr lang="en-US" sz="2400" dirty="0">
              <a:solidFill>
                <a:prstClr val="black"/>
              </a:solidFill>
            </a:endParaRPr>
          </a:p>
        </p:txBody>
      </p:sp>
    </p:spTree>
    <p:extLst>
      <p:ext uri="{BB962C8B-B14F-4D97-AF65-F5344CB8AC3E}">
        <p14:creationId xmlns:p14="http://schemas.microsoft.com/office/powerpoint/2010/main" val="126007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600" dirty="0" smtClean="0"/>
              <a:t>What to say and do (front desk)</a:t>
            </a:r>
            <a:endParaRPr lang="en-US" sz="4600" dirty="0"/>
          </a:p>
        </p:txBody>
      </p:sp>
      <p:sp>
        <p:nvSpPr>
          <p:cNvPr id="3" name="Content Placeholder 2"/>
          <p:cNvSpPr>
            <a:spLocks noGrp="1"/>
          </p:cNvSpPr>
          <p:nvPr>
            <p:ph idx="1"/>
          </p:nvPr>
        </p:nvSpPr>
        <p:spPr>
          <a:xfrm>
            <a:off x="838200" y="1828799"/>
            <a:ext cx="7543800" cy="4572001"/>
          </a:xfrm>
        </p:spPr>
        <p:txBody>
          <a:bodyPr>
            <a:normAutofit/>
          </a:bodyPr>
          <a:lstStyle/>
          <a:p>
            <a:r>
              <a:rPr lang="en-US" sz="2400" b="1" dirty="0" smtClean="0">
                <a:solidFill>
                  <a:prstClr val="black"/>
                </a:solidFill>
              </a:rPr>
              <a:t>Staff </a:t>
            </a:r>
            <a:r>
              <a:rPr lang="en-US" sz="2400" b="1" dirty="0">
                <a:solidFill>
                  <a:prstClr val="black"/>
                </a:solidFill>
              </a:rPr>
              <a:t>are not required to answer </a:t>
            </a:r>
            <a:r>
              <a:rPr lang="en-US" sz="2400" b="1" dirty="0" smtClean="0">
                <a:solidFill>
                  <a:prstClr val="black"/>
                </a:solidFill>
              </a:rPr>
              <a:t>questions.  </a:t>
            </a:r>
          </a:p>
          <a:p>
            <a:r>
              <a:rPr lang="en-US" sz="2400" b="1" dirty="0" smtClean="0">
                <a:solidFill>
                  <a:prstClr val="black"/>
                </a:solidFill>
              </a:rPr>
              <a:t>Staff should inform </a:t>
            </a:r>
            <a:r>
              <a:rPr lang="en-US" sz="2400" b="1" dirty="0">
                <a:solidFill>
                  <a:prstClr val="black"/>
                </a:solidFill>
              </a:rPr>
              <a:t>any immigration or law  enforcement </a:t>
            </a:r>
            <a:r>
              <a:rPr lang="en-US" sz="2400" b="1" dirty="0" smtClean="0">
                <a:solidFill>
                  <a:prstClr val="black"/>
                </a:solidFill>
              </a:rPr>
              <a:t>agents that:</a:t>
            </a:r>
          </a:p>
          <a:p>
            <a:pPr marL="461963" indent="-344488">
              <a:buFont typeface="Wingdings" panose="05000000000000000000" pitchFamily="2" charset="2"/>
              <a:buChar char="Ø"/>
            </a:pPr>
            <a:r>
              <a:rPr lang="en-US" dirty="0" smtClean="0">
                <a:solidFill>
                  <a:prstClr val="black"/>
                </a:solidFill>
              </a:rPr>
              <a:t>This health care facility is a designated private area.</a:t>
            </a:r>
          </a:p>
          <a:p>
            <a:pPr marL="461963" indent="-344488">
              <a:buFont typeface="Wingdings" panose="05000000000000000000" pitchFamily="2" charset="2"/>
              <a:buChar char="Ø"/>
            </a:pPr>
            <a:r>
              <a:rPr lang="en-US" dirty="0" smtClean="0">
                <a:solidFill>
                  <a:prstClr val="black"/>
                </a:solidFill>
              </a:rPr>
              <a:t>Only a Designated Lead is </a:t>
            </a:r>
            <a:r>
              <a:rPr lang="en-US" dirty="0">
                <a:solidFill>
                  <a:prstClr val="black"/>
                </a:solidFill>
              </a:rPr>
              <a:t>authorized to review a warrant or to </a:t>
            </a:r>
            <a:r>
              <a:rPr lang="en-US" dirty="0" smtClean="0">
                <a:solidFill>
                  <a:prstClr val="black"/>
                </a:solidFill>
              </a:rPr>
              <a:t>allow entry.  </a:t>
            </a:r>
          </a:p>
          <a:p>
            <a:pPr marL="461963" lvl="1" indent="-344488">
              <a:spcBef>
                <a:spcPts val="1200"/>
              </a:spcBef>
              <a:spcAft>
                <a:spcPts val="200"/>
              </a:spcAft>
              <a:buSzPct val="100000"/>
              <a:buFont typeface="Wingdings" panose="05000000000000000000" pitchFamily="2" charset="2"/>
              <a:buChar char="Ø"/>
            </a:pPr>
            <a:r>
              <a:rPr lang="en-US" sz="2000" dirty="0">
                <a:solidFill>
                  <a:prstClr val="black"/>
                </a:solidFill>
              </a:rPr>
              <a:t>To honor the health-care needs and privacy of the families in the clinic, we would greatly appreciate if </a:t>
            </a:r>
            <a:r>
              <a:rPr lang="en-US" sz="2000" dirty="0" smtClean="0">
                <a:solidFill>
                  <a:prstClr val="black"/>
                </a:solidFill>
              </a:rPr>
              <a:t>agents </a:t>
            </a:r>
            <a:r>
              <a:rPr lang="en-US" sz="2000" dirty="0">
                <a:solidFill>
                  <a:prstClr val="black"/>
                </a:solidFill>
              </a:rPr>
              <a:t>would be willing to wait outside.</a:t>
            </a:r>
          </a:p>
          <a:p>
            <a:pPr marL="117475" indent="0">
              <a:buNone/>
            </a:pPr>
            <a:r>
              <a:rPr lang="en-US" b="1" dirty="0" smtClean="0">
                <a:solidFill>
                  <a:prstClr val="black"/>
                </a:solidFill>
              </a:rPr>
              <a:t>For example, you can say:  </a:t>
            </a:r>
          </a:p>
          <a:p>
            <a:pPr marL="517525" lvl="1" indent="-182563"/>
            <a:r>
              <a:rPr lang="en-US" sz="2000" dirty="0">
                <a:solidFill>
                  <a:schemeClr val="dk1"/>
                </a:solidFill>
              </a:rPr>
              <a:t>“I am now contacting a supervisor who can speak with you and apologize for declining to answer any additional questions.”</a:t>
            </a:r>
          </a:p>
        </p:txBody>
      </p:sp>
      <p:pic>
        <p:nvPicPr>
          <p:cNvPr id="4" name="Picture 2" descr="C:\Users\valenzm\AppData\Local\Microsoft\Windows\Temporary Internet Files\Content.IE5\OIZ3XB5M\KClogo_v_bw_m.tif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6201623"/>
            <a:ext cx="868792" cy="62167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8159981" y="6459788"/>
            <a:ext cx="984019" cy="365125"/>
          </a:xfrm>
        </p:spPr>
        <p:txBody>
          <a:bodyPr/>
          <a:lstStyle/>
          <a:p>
            <a:fld id="{D57F1E4F-1CFF-5643-939E-217C01CDF565}" type="slidenum">
              <a:rPr lang="en-US" sz="1200" smtClean="0"/>
              <a:pPr/>
              <a:t>5</a:t>
            </a:fld>
            <a:endParaRPr lang="en-US" sz="1200" dirty="0"/>
          </a:p>
        </p:txBody>
      </p:sp>
    </p:spTree>
    <p:extLst>
      <p:ext uri="{BB962C8B-B14F-4D97-AF65-F5344CB8AC3E}">
        <p14:creationId xmlns:p14="http://schemas.microsoft.com/office/powerpoint/2010/main" val="2069368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dos and don’ts</a:t>
            </a:r>
            <a:endParaRPr lang="en-US" dirty="0"/>
          </a:p>
        </p:txBody>
      </p:sp>
      <p:sp>
        <p:nvSpPr>
          <p:cNvPr id="3" name="Content Placeholder 2"/>
          <p:cNvSpPr>
            <a:spLocks noGrp="1"/>
          </p:cNvSpPr>
          <p:nvPr>
            <p:ph idx="1"/>
          </p:nvPr>
        </p:nvSpPr>
        <p:spPr>
          <a:xfrm>
            <a:off x="822960" y="1845734"/>
            <a:ext cx="7543800" cy="4555066"/>
          </a:xfrm>
        </p:spPr>
        <p:txBody>
          <a:bodyPr>
            <a:noAutofit/>
          </a:bodyPr>
          <a:lstStyle/>
          <a:p>
            <a:r>
              <a:rPr lang="en-US" dirty="0">
                <a:solidFill>
                  <a:schemeClr val="dk1"/>
                </a:solidFill>
              </a:rPr>
              <a:t>Follow all HIPAA guidelines for protecting </a:t>
            </a:r>
            <a:r>
              <a:rPr lang="en-US" dirty="0">
                <a:solidFill>
                  <a:schemeClr val="tx1"/>
                </a:solidFill>
              </a:rPr>
              <a:t>patient</a:t>
            </a:r>
            <a:r>
              <a:rPr lang="en-US" dirty="0">
                <a:solidFill>
                  <a:srgbClr val="FF0000"/>
                </a:solidFill>
              </a:rPr>
              <a:t> </a:t>
            </a:r>
            <a:r>
              <a:rPr lang="en-US" dirty="0">
                <a:solidFill>
                  <a:schemeClr val="dk1"/>
                </a:solidFill>
              </a:rPr>
              <a:t>privacy (</a:t>
            </a:r>
            <a:r>
              <a:rPr lang="en-US" dirty="0" smtClean="0">
                <a:solidFill>
                  <a:schemeClr val="dk1"/>
                </a:solidFill>
              </a:rPr>
              <a:t>do </a:t>
            </a:r>
            <a:r>
              <a:rPr lang="en-US" dirty="0">
                <a:solidFill>
                  <a:schemeClr val="dk1"/>
                </a:solidFill>
              </a:rPr>
              <a:t>not release information about </a:t>
            </a:r>
            <a:r>
              <a:rPr lang="en-US" dirty="0" smtClean="0">
                <a:solidFill>
                  <a:schemeClr val="dk1"/>
                </a:solidFill>
              </a:rPr>
              <a:t>our patients) </a:t>
            </a:r>
          </a:p>
          <a:p>
            <a:r>
              <a:rPr lang="en-US" dirty="0" smtClean="0">
                <a:solidFill>
                  <a:schemeClr val="dk1"/>
                </a:solidFill>
              </a:rPr>
              <a:t>Do not interfere with Immigration Agents:  </a:t>
            </a:r>
          </a:p>
          <a:p>
            <a:pPr marL="517525" lvl="1" indent="-182563"/>
            <a:r>
              <a:rPr lang="en-US" sz="2000" dirty="0" smtClean="0">
                <a:solidFill>
                  <a:schemeClr val="dk1"/>
                </a:solidFill>
              </a:rPr>
              <a:t>Do not lie</a:t>
            </a:r>
          </a:p>
          <a:p>
            <a:pPr marL="517525" lvl="1" indent="-182563"/>
            <a:r>
              <a:rPr lang="en-US" sz="2000" dirty="0" smtClean="0">
                <a:solidFill>
                  <a:schemeClr val="dk1"/>
                </a:solidFill>
              </a:rPr>
              <a:t>Do not </a:t>
            </a:r>
            <a:r>
              <a:rPr lang="en-US" sz="2000" dirty="0">
                <a:solidFill>
                  <a:schemeClr val="dk1"/>
                </a:solidFill>
              </a:rPr>
              <a:t>hide or conceal any </a:t>
            </a:r>
            <a:r>
              <a:rPr lang="en-US" sz="2000" dirty="0" smtClean="0">
                <a:solidFill>
                  <a:schemeClr val="dk1"/>
                </a:solidFill>
              </a:rPr>
              <a:t>person</a:t>
            </a:r>
          </a:p>
          <a:p>
            <a:pPr marL="517525" lvl="1" indent="-182563"/>
            <a:r>
              <a:rPr lang="en-US" sz="2000" dirty="0">
                <a:solidFill>
                  <a:schemeClr val="dk1"/>
                </a:solidFill>
              </a:rPr>
              <a:t>For instance, if immigration agents are asking about an individual who is actually in the building, staff should not say the person is not </a:t>
            </a:r>
            <a:r>
              <a:rPr lang="en-US" sz="2000" dirty="0" smtClean="0">
                <a:solidFill>
                  <a:schemeClr val="dk1"/>
                </a:solidFill>
              </a:rPr>
              <a:t>there – but can </a:t>
            </a:r>
            <a:r>
              <a:rPr lang="en-US" sz="2000" dirty="0">
                <a:solidFill>
                  <a:schemeClr val="dk1"/>
                </a:solidFill>
              </a:rPr>
              <a:t>defer questions to the designated </a:t>
            </a:r>
            <a:r>
              <a:rPr lang="en-US" sz="2000" dirty="0" smtClean="0">
                <a:solidFill>
                  <a:schemeClr val="dk1"/>
                </a:solidFill>
              </a:rPr>
              <a:t>leads.</a:t>
            </a:r>
            <a:endParaRPr lang="en-US" sz="2000" dirty="0">
              <a:solidFill>
                <a:schemeClr val="dk1"/>
              </a:solidFill>
            </a:endParaRPr>
          </a:p>
          <a:p>
            <a:pPr marL="201168" lvl="1" indent="0">
              <a:buNone/>
            </a:pPr>
            <a:endParaRPr lang="en-US" sz="1600" dirty="0">
              <a:solidFill>
                <a:schemeClr val="dk1"/>
              </a:solidFill>
            </a:endParaRPr>
          </a:p>
          <a:p>
            <a:pPr marL="201168" lvl="1" indent="0">
              <a:buNone/>
            </a:pPr>
            <a:r>
              <a:rPr lang="en-US" sz="2000" b="1" i="1" u="sng" dirty="0" smtClean="0">
                <a:solidFill>
                  <a:schemeClr val="tx1"/>
                </a:solidFill>
              </a:rPr>
              <a:t>Repeat</a:t>
            </a:r>
            <a:r>
              <a:rPr lang="en-US" sz="2000" dirty="0">
                <a:solidFill>
                  <a:schemeClr val="dk1"/>
                </a:solidFill>
              </a:rPr>
              <a:t>: Employees are not required to answer questions or provide information to immigration </a:t>
            </a:r>
            <a:r>
              <a:rPr lang="en-US" sz="2000" dirty="0" smtClean="0">
                <a:solidFill>
                  <a:schemeClr val="dk1"/>
                </a:solidFill>
              </a:rPr>
              <a:t>agents</a:t>
            </a:r>
            <a:r>
              <a:rPr lang="en-US" sz="2000" dirty="0" smtClean="0">
                <a:solidFill>
                  <a:srgbClr val="FF0000"/>
                </a:solidFill>
              </a:rPr>
              <a:t> </a:t>
            </a:r>
            <a:r>
              <a:rPr lang="en-US" sz="2000" dirty="0">
                <a:solidFill>
                  <a:schemeClr val="tx1"/>
                </a:solidFill>
              </a:rPr>
              <a:t>and </a:t>
            </a:r>
            <a:r>
              <a:rPr lang="en-US" sz="2000" dirty="0" smtClean="0">
                <a:solidFill>
                  <a:schemeClr val="tx1"/>
                </a:solidFill>
              </a:rPr>
              <a:t>are encouraged to defer </a:t>
            </a:r>
            <a:r>
              <a:rPr lang="en-US" sz="2000" dirty="0">
                <a:solidFill>
                  <a:schemeClr val="tx1"/>
                </a:solidFill>
              </a:rPr>
              <a:t>questions to the </a:t>
            </a:r>
            <a:r>
              <a:rPr lang="en-US" sz="2000" dirty="0" smtClean="0">
                <a:solidFill>
                  <a:schemeClr val="tx1"/>
                </a:solidFill>
              </a:rPr>
              <a:t>Designated Leads.  </a:t>
            </a:r>
          </a:p>
          <a:p>
            <a:pPr marL="201168" lvl="1" indent="0">
              <a:buNone/>
            </a:pPr>
            <a:r>
              <a:rPr lang="en-US" sz="2000" dirty="0" smtClean="0">
                <a:solidFill>
                  <a:schemeClr val="dk1"/>
                </a:solidFill>
              </a:rPr>
              <a:t>(Designated Leads – such as supervisors &amp; managers – have  instructions for handling warrants.) </a:t>
            </a:r>
            <a:endParaRPr lang="en-US" sz="2000" dirty="0">
              <a:solidFill>
                <a:prstClr val="black"/>
              </a:solidFill>
            </a:endParaRPr>
          </a:p>
        </p:txBody>
      </p:sp>
      <p:pic>
        <p:nvPicPr>
          <p:cNvPr id="4" name="Picture 2" descr="C:\Users\valenzm\AppData\Local\Microsoft\Windows\Temporary Internet Files\Content.IE5\OIZ3XB5M\KClogo_v_bw_m.tif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6201623"/>
            <a:ext cx="868792" cy="62167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8153400" y="6459788"/>
            <a:ext cx="984019" cy="365125"/>
          </a:xfrm>
        </p:spPr>
        <p:txBody>
          <a:bodyPr/>
          <a:lstStyle/>
          <a:p>
            <a:fld id="{D57F1E4F-1CFF-5643-939E-217C01CDF565}" type="slidenum">
              <a:rPr lang="en-US" sz="1200" smtClean="0"/>
              <a:pPr/>
              <a:t>6</a:t>
            </a:fld>
            <a:endParaRPr lang="en-US" dirty="0"/>
          </a:p>
        </p:txBody>
      </p:sp>
    </p:spTree>
    <p:extLst>
      <p:ext uri="{BB962C8B-B14F-4D97-AF65-F5344CB8AC3E}">
        <p14:creationId xmlns:p14="http://schemas.microsoft.com/office/powerpoint/2010/main" val="1934397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providers</a:t>
            </a:r>
            <a:endParaRPr lang="en-US" dirty="0"/>
          </a:p>
        </p:txBody>
      </p:sp>
      <p:sp>
        <p:nvSpPr>
          <p:cNvPr id="3" name="Content Placeholder 2"/>
          <p:cNvSpPr>
            <a:spLocks noGrp="1"/>
          </p:cNvSpPr>
          <p:nvPr>
            <p:ph idx="1"/>
          </p:nvPr>
        </p:nvSpPr>
        <p:spPr/>
        <p:txBody>
          <a:bodyPr/>
          <a:lstStyle/>
          <a:p>
            <a:pPr marL="457200" indent="-342900">
              <a:lnSpc>
                <a:spcPct val="100000"/>
              </a:lnSpc>
              <a:spcBef>
                <a:spcPts val="0"/>
              </a:spcBef>
              <a:spcAft>
                <a:spcPts val="1000"/>
              </a:spcAft>
              <a:buFont typeface="Wingdings" panose="05000000000000000000" pitchFamily="2" charset="2"/>
              <a:buChar char="Ø"/>
            </a:pPr>
            <a:r>
              <a:rPr lang="en" dirty="0">
                <a:solidFill>
                  <a:schemeClr val="dk1"/>
                </a:solidFill>
              </a:rPr>
              <a:t>Don’t give legal advice to your </a:t>
            </a:r>
            <a:r>
              <a:rPr lang="en" dirty="0" smtClean="0">
                <a:solidFill>
                  <a:schemeClr val="dk1"/>
                </a:solidFill>
              </a:rPr>
              <a:t>patients/clients.</a:t>
            </a:r>
            <a:endParaRPr lang="en" dirty="0">
              <a:solidFill>
                <a:schemeClr val="dk1"/>
              </a:solidFill>
            </a:endParaRPr>
          </a:p>
          <a:p>
            <a:pPr marL="457200" indent="-342900">
              <a:lnSpc>
                <a:spcPct val="100000"/>
              </a:lnSpc>
              <a:spcBef>
                <a:spcPts val="0"/>
              </a:spcBef>
              <a:spcAft>
                <a:spcPts val="1000"/>
              </a:spcAft>
              <a:buFont typeface="Wingdings" panose="05000000000000000000" pitchFamily="2" charset="2"/>
              <a:buChar char="Ø"/>
            </a:pPr>
            <a:r>
              <a:rPr lang="en-US" dirty="0">
                <a:solidFill>
                  <a:schemeClr val="tx1"/>
                </a:solidFill>
              </a:rPr>
              <a:t>Make available “know your rights” pamphlets in waiting areas and service delivery rooms. </a:t>
            </a:r>
          </a:p>
          <a:p>
            <a:pPr marL="457200" indent="-342900">
              <a:lnSpc>
                <a:spcPct val="100000"/>
              </a:lnSpc>
              <a:spcBef>
                <a:spcPts val="0"/>
              </a:spcBef>
              <a:spcAft>
                <a:spcPts val="1000"/>
              </a:spcAft>
              <a:buFont typeface="Wingdings" panose="05000000000000000000" pitchFamily="2" charset="2"/>
              <a:buChar char="Ø"/>
            </a:pPr>
            <a:r>
              <a:rPr lang="en-US" dirty="0" smtClean="0">
                <a:solidFill>
                  <a:schemeClr val="dk1"/>
                </a:solidFill>
              </a:rPr>
              <a:t>You may advise clients that </a:t>
            </a:r>
            <a:r>
              <a:rPr lang="en-US" dirty="0">
                <a:solidFill>
                  <a:schemeClr val="dk1"/>
                </a:solidFill>
              </a:rPr>
              <a:t>they have the right </a:t>
            </a:r>
            <a:r>
              <a:rPr lang="en-US" dirty="0" smtClean="0">
                <a:solidFill>
                  <a:schemeClr val="dk1"/>
                </a:solidFill>
              </a:rPr>
              <a:t>(option) to </a:t>
            </a:r>
            <a:r>
              <a:rPr lang="en-US" dirty="0">
                <a:solidFill>
                  <a:schemeClr val="dk1"/>
                </a:solidFill>
              </a:rPr>
              <a:t>remain silent and do not have to answer any questions posed by immigration agents. </a:t>
            </a:r>
            <a:r>
              <a:rPr lang="en-US" dirty="0" smtClean="0">
                <a:solidFill>
                  <a:schemeClr val="dk1"/>
                </a:solidFill>
              </a:rPr>
              <a:t> BUT, employees should </a:t>
            </a:r>
            <a:r>
              <a:rPr lang="en-US" dirty="0">
                <a:solidFill>
                  <a:schemeClr val="dk1"/>
                </a:solidFill>
              </a:rPr>
              <a:t>be </a:t>
            </a:r>
            <a:r>
              <a:rPr lang="en-US" dirty="0" smtClean="0">
                <a:solidFill>
                  <a:schemeClr val="dk1"/>
                </a:solidFill>
              </a:rPr>
              <a:t>careful not </a:t>
            </a:r>
            <a:r>
              <a:rPr lang="en-US" dirty="0">
                <a:solidFill>
                  <a:schemeClr val="dk1"/>
                </a:solidFill>
              </a:rPr>
              <a:t>to </a:t>
            </a:r>
            <a:r>
              <a:rPr lang="en-US" i="1" dirty="0">
                <a:solidFill>
                  <a:schemeClr val="dk1"/>
                </a:solidFill>
              </a:rPr>
              <a:t>direct</a:t>
            </a:r>
            <a:r>
              <a:rPr lang="en-US" dirty="0">
                <a:solidFill>
                  <a:schemeClr val="dk1"/>
                </a:solidFill>
              </a:rPr>
              <a:t> clients not to speak to the </a:t>
            </a:r>
            <a:r>
              <a:rPr lang="en-US" dirty="0" smtClean="0">
                <a:solidFill>
                  <a:schemeClr val="dk1"/>
                </a:solidFill>
              </a:rPr>
              <a:t>agents, as </a:t>
            </a:r>
            <a:r>
              <a:rPr lang="en-US" dirty="0">
                <a:solidFill>
                  <a:schemeClr val="dk1"/>
                </a:solidFill>
              </a:rPr>
              <a:t>this might be interpreted as interference. </a:t>
            </a:r>
            <a:endParaRPr lang="en-US" dirty="0" smtClean="0">
              <a:solidFill>
                <a:schemeClr val="dk1"/>
              </a:solidFill>
            </a:endParaRPr>
          </a:p>
          <a:p>
            <a:pPr marL="457200" indent="-342900">
              <a:lnSpc>
                <a:spcPct val="100000"/>
              </a:lnSpc>
              <a:spcBef>
                <a:spcPts val="0"/>
              </a:spcBef>
              <a:spcAft>
                <a:spcPts val="1000"/>
              </a:spcAft>
              <a:buFont typeface="Wingdings" panose="05000000000000000000" pitchFamily="2" charset="2"/>
              <a:buChar char="Ø"/>
            </a:pPr>
            <a:r>
              <a:rPr lang="en-US" dirty="0" smtClean="0">
                <a:solidFill>
                  <a:schemeClr val="dk1"/>
                </a:solidFill>
              </a:rPr>
              <a:t>If </a:t>
            </a:r>
            <a:r>
              <a:rPr lang="en-US" dirty="0">
                <a:solidFill>
                  <a:schemeClr val="dk1"/>
                </a:solidFill>
              </a:rPr>
              <a:t>possible, </a:t>
            </a:r>
            <a:r>
              <a:rPr lang="en-US" dirty="0" smtClean="0">
                <a:solidFill>
                  <a:schemeClr val="dk1"/>
                </a:solidFill>
              </a:rPr>
              <a:t>other clients </a:t>
            </a:r>
            <a:r>
              <a:rPr lang="en-US" dirty="0">
                <a:solidFill>
                  <a:schemeClr val="dk1"/>
                </a:solidFill>
              </a:rPr>
              <a:t>should be </a:t>
            </a:r>
            <a:r>
              <a:rPr lang="en-US" dirty="0" smtClean="0">
                <a:solidFill>
                  <a:schemeClr val="dk1"/>
                </a:solidFill>
              </a:rPr>
              <a:t>asked to remain in a </a:t>
            </a:r>
            <a:r>
              <a:rPr lang="en-US" dirty="0">
                <a:solidFill>
                  <a:schemeClr val="dk1"/>
                </a:solidFill>
              </a:rPr>
              <a:t>private </a:t>
            </a:r>
            <a:r>
              <a:rPr lang="en-US" dirty="0" smtClean="0">
                <a:solidFill>
                  <a:schemeClr val="dk1"/>
                </a:solidFill>
              </a:rPr>
              <a:t>room, with the door closed, until </a:t>
            </a:r>
            <a:r>
              <a:rPr lang="en-US" dirty="0">
                <a:solidFill>
                  <a:schemeClr val="dk1"/>
                </a:solidFill>
              </a:rPr>
              <a:t>the situation has been </a:t>
            </a:r>
            <a:r>
              <a:rPr lang="en-US" dirty="0" smtClean="0">
                <a:solidFill>
                  <a:schemeClr val="dk1"/>
                </a:solidFill>
              </a:rPr>
              <a:t>resolved.  </a:t>
            </a:r>
            <a:endParaRPr lang="en-US" dirty="0">
              <a:solidFill>
                <a:schemeClr val="dk1"/>
              </a:solidFill>
            </a:endParaRPr>
          </a:p>
          <a:p>
            <a:endParaRPr lang="en-US" dirty="0"/>
          </a:p>
        </p:txBody>
      </p:sp>
      <p:pic>
        <p:nvPicPr>
          <p:cNvPr id="4" name="Picture 2" descr="C:\Users\valenzm\AppData\Local\Microsoft\Windows\Temporary Internet Files\Content.IE5\OIZ3XB5M\KClogo_v_bw_m.tif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6201623"/>
            <a:ext cx="868792" cy="62167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8159981" y="6459788"/>
            <a:ext cx="984019" cy="365125"/>
          </a:xfrm>
        </p:spPr>
        <p:txBody>
          <a:bodyPr/>
          <a:lstStyle/>
          <a:p>
            <a:fld id="{D57F1E4F-1CFF-5643-939E-217C01CDF565}" type="slidenum">
              <a:rPr lang="en-US" sz="1200" smtClean="0"/>
              <a:pPr/>
              <a:t>7</a:t>
            </a:fld>
            <a:endParaRPr lang="en-US" dirty="0"/>
          </a:p>
        </p:txBody>
      </p:sp>
    </p:spTree>
    <p:extLst>
      <p:ext uri="{BB962C8B-B14F-4D97-AF65-F5344CB8AC3E}">
        <p14:creationId xmlns:p14="http://schemas.microsoft.com/office/powerpoint/2010/main" val="299031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20" name="Title 1"/>
          <p:cNvSpPr txBox="1">
            <a:spLocks/>
          </p:cNvSpPr>
          <p:nvPr/>
        </p:nvSpPr>
        <p:spPr>
          <a:xfrm>
            <a:off x="822960" y="286606"/>
            <a:ext cx="7543800" cy="1450757"/>
          </a:xfrm>
          <a:prstGeom prst="rect">
            <a:avLst/>
          </a:prstGeom>
        </p:spPr>
        <p:txBody>
          <a:bodyPr vert="horz" lIns="91440" tIns="45720" rIns="91440" bIns="45720" rtlCol="0" anchor="b">
            <a:normAutofit/>
          </a:bodyPr>
          <a:lstStyle>
            <a:lvl1pPr>
              <a:lnSpc>
                <a:spcPct val="85000"/>
              </a:lnSpc>
              <a:spcBef>
                <a:spcPct val="0"/>
              </a:spcBef>
              <a:buNone/>
              <a:defRPr sz="4800" spc="-50" baseline="0">
                <a:solidFill>
                  <a:schemeClr val="tx1">
                    <a:lumMod val="75000"/>
                    <a:lumOff val="25000"/>
                  </a:schemeClr>
                </a:solidFill>
                <a:latin typeface="+mj-lt"/>
                <a:ea typeface="+mj-ea"/>
                <a:cs typeface="+mj-cs"/>
              </a:defRPr>
            </a:lvl1pPr>
          </a:lstStyle>
          <a:p>
            <a:r>
              <a:rPr lang="en-US"/>
              <a:t>Why we are concerned</a:t>
            </a:r>
            <a:endParaRPr lang="en-US" dirty="0"/>
          </a:p>
        </p:txBody>
      </p:sp>
      <p:sp>
        <p:nvSpPr>
          <p:cNvPr id="13" name="Shape 202"/>
          <p:cNvSpPr txBox="1">
            <a:spLocks noGrp="1"/>
          </p:cNvSpPr>
          <p:nvPr>
            <p:ph type="sldNum" idx="12"/>
          </p:nvPr>
        </p:nvSpPr>
        <p:spPr>
          <a:xfrm>
            <a:off x="8556783" y="6409400"/>
            <a:ext cx="548700" cy="524800"/>
          </a:xfrm>
          <a:prstGeom prst="rect">
            <a:avLst/>
          </a:prstGeom>
        </p:spPr>
        <p:txBody>
          <a:bodyPr vert="horz" lIns="91425" tIns="91425" rIns="91425" bIns="91425" rtlCol="0" anchor="ctr" anchorCtr="0">
            <a:noAutofit/>
          </a:bodyPr>
          <a:lstStyle/>
          <a:p>
            <a:fld id="{00000000-1234-1234-1234-123412341234}" type="slidenum">
              <a:rPr lang="en" sz="1200"/>
              <a:pPr/>
              <a:t>8</a:t>
            </a:fld>
            <a:endParaRPr lang="en" sz="1200" dirty="0"/>
          </a:p>
        </p:txBody>
      </p:sp>
      <p:sp>
        <p:nvSpPr>
          <p:cNvPr id="14" name="Shape 186"/>
          <p:cNvSpPr txBox="1">
            <a:spLocks/>
          </p:cNvSpPr>
          <p:nvPr/>
        </p:nvSpPr>
        <p:spPr>
          <a:xfrm>
            <a:off x="814060" y="1756240"/>
            <a:ext cx="6811565" cy="621506"/>
          </a:xfrm>
          <a:prstGeom prst="rect">
            <a:avLst/>
          </a:prstGeom>
          <a:noFill/>
        </p:spPr>
        <p:txBody>
          <a:bodyPr vert="horz" lIns="91425" tIns="91425" rIns="91425" bIns="91425" rtlCol="0" anchor="ctr"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spcBef>
                <a:spcPts val="0"/>
              </a:spcBef>
              <a:buFont typeface="Calibri" panose="020F0502020204030204" pitchFamily="34" charset="0"/>
              <a:buNone/>
            </a:pPr>
            <a:r>
              <a:rPr lang="en" b="1" dirty="0" smtClean="0">
                <a:solidFill>
                  <a:schemeClr val="dk1"/>
                </a:solidFill>
                <a:ea typeface="Lora"/>
                <a:cs typeface="Lora"/>
                <a:sym typeface="Lora"/>
              </a:rPr>
              <a:t>Fear of Deportation Makes Communities Less Healthy</a:t>
            </a:r>
            <a:endParaRPr lang="en" b="1" dirty="0">
              <a:solidFill>
                <a:schemeClr val="dk1"/>
              </a:solidFill>
              <a:ea typeface="Lora"/>
              <a:cs typeface="Lora"/>
              <a:sym typeface="Lora"/>
            </a:endParaRPr>
          </a:p>
        </p:txBody>
      </p:sp>
      <p:sp>
        <p:nvSpPr>
          <p:cNvPr id="16" name="Shape 194"/>
          <p:cNvSpPr txBox="1">
            <a:spLocks/>
          </p:cNvSpPr>
          <p:nvPr/>
        </p:nvSpPr>
        <p:spPr>
          <a:xfrm>
            <a:off x="1820304" y="3435487"/>
            <a:ext cx="1812131" cy="535781"/>
          </a:xfrm>
          <a:prstGeom prst="rect">
            <a:avLst/>
          </a:prstGeom>
        </p:spPr>
        <p:txBody>
          <a:bodyPr vert="horz" lIns="91425" tIns="91425" rIns="91425" bIns="91425" rtlCol="0" anchor="t"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spcBef>
                <a:spcPts val="0"/>
              </a:spcBef>
              <a:buFont typeface="Calibri" panose="020F0502020204030204" pitchFamily="34" charset="0"/>
              <a:buNone/>
            </a:pPr>
            <a:r>
              <a:rPr lang="en" sz="1600" smtClean="0"/>
              <a:t>People are afraid to drive,</a:t>
            </a:r>
            <a:endParaRPr lang="en" sz="1600" dirty="0"/>
          </a:p>
        </p:txBody>
      </p:sp>
      <p:sp>
        <p:nvSpPr>
          <p:cNvPr id="17" name="Shape 195"/>
          <p:cNvSpPr txBox="1">
            <a:spLocks/>
          </p:cNvSpPr>
          <p:nvPr/>
        </p:nvSpPr>
        <p:spPr>
          <a:xfrm>
            <a:off x="4423173" y="3518955"/>
            <a:ext cx="4720828" cy="579835"/>
          </a:xfrm>
          <a:prstGeom prst="rect">
            <a:avLst/>
          </a:prstGeom>
        </p:spPr>
        <p:txBody>
          <a:bodyPr vert="horz" lIns="91425" tIns="91425" rIns="91425" bIns="91425" rtlCol="0" anchor="t"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spcBef>
                <a:spcPts val="0"/>
              </a:spcBef>
              <a:buFont typeface="Calibri" panose="020F0502020204030204" pitchFamily="34" charset="0"/>
              <a:buNone/>
            </a:pPr>
            <a:r>
              <a:rPr lang="en" sz="1600" smtClean="0"/>
              <a:t>afraid to use parks and exercise outdoors,</a:t>
            </a:r>
            <a:endParaRPr lang="en" sz="1600" dirty="0"/>
          </a:p>
        </p:txBody>
      </p:sp>
      <p:sp>
        <p:nvSpPr>
          <p:cNvPr id="18" name="Shape 196"/>
          <p:cNvSpPr txBox="1">
            <a:spLocks/>
          </p:cNvSpPr>
          <p:nvPr/>
        </p:nvSpPr>
        <p:spPr>
          <a:xfrm>
            <a:off x="1301621" y="5175908"/>
            <a:ext cx="2918222" cy="803672"/>
          </a:xfrm>
          <a:prstGeom prst="rect">
            <a:avLst/>
          </a:prstGeom>
        </p:spPr>
        <p:txBody>
          <a:bodyPr vert="horz" lIns="91425" tIns="91425" rIns="91425" bIns="91425" rtlCol="0" anchor="t"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spcBef>
                <a:spcPts val="0"/>
              </a:spcBef>
              <a:buFont typeface="Calibri" panose="020F0502020204030204" pitchFamily="34" charset="0"/>
              <a:buNone/>
            </a:pPr>
            <a:r>
              <a:rPr lang="en" sz="1600" smtClean="0"/>
              <a:t>afraid to use public services like clinics</a:t>
            </a:r>
            <a:endParaRPr lang="en" sz="1600" dirty="0"/>
          </a:p>
        </p:txBody>
      </p:sp>
      <p:sp>
        <p:nvSpPr>
          <p:cNvPr id="21" name="Shape 197"/>
          <p:cNvSpPr txBox="1">
            <a:spLocks/>
          </p:cNvSpPr>
          <p:nvPr/>
        </p:nvSpPr>
        <p:spPr>
          <a:xfrm>
            <a:off x="4423173" y="5038192"/>
            <a:ext cx="4720828" cy="758429"/>
          </a:xfrm>
          <a:prstGeom prst="rect">
            <a:avLst/>
          </a:prstGeom>
        </p:spPr>
        <p:txBody>
          <a:bodyPr vert="horz" lIns="91425" tIns="91425" rIns="91425" bIns="91425" rtlCol="0" anchor="t"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spcBef>
                <a:spcPts val="0"/>
              </a:spcBef>
              <a:buFont typeface="Calibri" panose="020F0502020204030204" pitchFamily="34" charset="0"/>
              <a:buNone/>
            </a:pPr>
            <a:r>
              <a:rPr lang="en" sz="1600" smtClean="0"/>
              <a:t>and afraid to get involved in their communities.</a:t>
            </a:r>
            <a:endParaRPr lang="en" sz="1600" dirty="0"/>
          </a:p>
        </p:txBody>
      </p:sp>
      <p:pic>
        <p:nvPicPr>
          <p:cNvPr id="22" name="Shape 198" descr="img_walk_car.jpg"/>
          <p:cNvPicPr preferRelativeResize="0"/>
          <p:nvPr/>
        </p:nvPicPr>
        <p:blipFill>
          <a:blip r:embed="rId3">
            <a:alphaModFix/>
          </a:blip>
          <a:stretch>
            <a:fillRect/>
          </a:stretch>
        </p:blipFill>
        <p:spPr>
          <a:xfrm>
            <a:off x="2459820" y="2789457"/>
            <a:ext cx="1040824" cy="547024"/>
          </a:xfrm>
          <a:prstGeom prst="rect">
            <a:avLst/>
          </a:prstGeom>
          <a:noFill/>
          <a:ln>
            <a:noFill/>
          </a:ln>
        </p:spPr>
      </p:pic>
      <p:pic>
        <p:nvPicPr>
          <p:cNvPr id="23" name="Shape 199" descr="img_park.jpg"/>
          <p:cNvPicPr preferRelativeResize="0"/>
          <p:nvPr/>
        </p:nvPicPr>
        <p:blipFill>
          <a:blip r:embed="rId4">
            <a:alphaModFix/>
          </a:blip>
          <a:stretch>
            <a:fillRect/>
          </a:stretch>
        </p:blipFill>
        <p:spPr>
          <a:xfrm>
            <a:off x="4861438" y="2514600"/>
            <a:ext cx="2442215" cy="920887"/>
          </a:xfrm>
          <a:prstGeom prst="rect">
            <a:avLst/>
          </a:prstGeom>
          <a:noFill/>
          <a:ln>
            <a:noFill/>
          </a:ln>
        </p:spPr>
      </p:pic>
      <p:pic>
        <p:nvPicPr>
          <p:cNvPr id="24" name="Shape 200" descr="img_hospital.jpg"/>
          <p:cNvPicPr preferRelativeResize="0"/>
          <p:nvPr/>
        </p:nvPicPr>
        <p:blipFill>
          <a:blip r:embed="rId5">
            <a:alphaModFix/>
          </a:blip>
          <a:stretch>
            <a:fillRect/>
          </a:stretch>
        </p:blipFill>
        <p:spPr>
          <a:xfrm>
            <a:off x="2302111" y="4098679"/>
            <a:ext cx="1580175" cy="1023375"/>
          </a:xfrm>
          <a:prstGeom prst="rect">
            <a:avLst/>
          </a:prstGeom>
          <a:noFill/>
          <a:ln>
            <a:noFill/>
          </a:ln>
        </p:spPr>
      </p:pic>
      <p:pic>
        <p:nvPicPr>
          <p:cNvPr id="25" name="Shape 201" descr="img_separate_homes.jpg"/>
          <p:cNvPicPr preferRelativeResize="0"/>
          <p:nvPr/>
        </p:nvPicPr>
        <p:blipFill>
          <a:blip r:embed="rId6">
            <a:alphaModFix/>
          </a:blip>
          <a:stretch>
            <a:fillRect/>
          </a:stretch>
        </p:blipFill>
        <p:spPr>
          <a:xfrm>
            <a:off x="5141600" y="4228987"/>
            <a:ext cx="1959384" cy="808799"/>
          </a:xfrm>
          <a:prstGeom prst="rect">
            <a:avLst/>
          </a:prstGeom>
          <a:noFill/>
          <a:ln>
            <a:noFill/>
          </a:ln>
        </p:spPr>
      </p:pic>
      <p:pic>
        <p:nvPicPr>
          <p:cNvPr id="26" name="Shape 203" descr="PHA_Logo.png"/>
          <p:cNvPicPr preferRelativeResize="0"/>
          <p:nvPr/>
        </p:nvPicPr>
        <p:blipFill>
          <a:blip r:embed="rId7">
            <a:alphaModFix/>
          </a:blip>
          <a:stretch>
            <a:fillRect/>
          </a:stretch>
        </p:blipFill>
        <p:spPr>
          <a:xfrm>
            <a:off x="43851" y="5886376"/>
            <a:ext cx="870549" cy="743024"/>
          </a:xfrm>
          <a:prstGeom prst="rect">
            <a:avLst/>
          </a:prstGeom>
          <a:noFill/>
          <a:ln>
            <a:noFill/>
          </a:ln>
        </p:spPr>
      </p:pic>
      <p:sp>
        <p:nvSpPr>
          <p:cNvPr id="27" name="TextBox 26"/>
          <p:cNvSpPr txBox="1"/>
          <p:nvPr/>
        </p:nvSpPr>
        <p:spPr>
          <a:xfrm>
            <a:off x="-39290" y="5638800"/>
            <a:ext cx="1182290" cy="215444"/>
          </a:xfrm>
          <a:prstGeom prst="rect">
            <a:avLst/>
          </a:prstGeom>
          <a:noFill/>
        </p:spPr>
        <p:txBody>
          <a:bodyPr wrap="square" rtlCol="0">
            <a:spAutoFit/>
          </a:bodyPr>
          <a:lstStyle/>
          <a:p>
            <a:r>
              <a:rPr lang="en-US" sz="800" i="1" dirty="0" smtClean="0"/>
              <a:t>This slide courtesy of</a:t>
            </a:r>
            <a:endParaRPr lang="en-US" sz="800" i="1" dirty="0"/>
          </a:p>
        </p:txBody>
      </p:sp>
    </p:spTree>
    <p:extLst>
      <p:ext uri="{BB962C8B-B14F-4D97-AF65-F5344CB8AC3E}">
        <p14:creationId xmlns:p14="http://schemas.microsoft.com/office/powerpoint/2010/main" val="1935245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20" name="Title 1"/>
          <p:cNvSpPr txBox="1">
            <a:spLocks/>
          </p:cNvSpPr>
          <p:nvPr/>
        </p:nvSpPr>
        <p:spPr>
          <a:xfrm>
            <a:off x="822960" y="286606"/>
            <a:ext cx="7543800" cy="1450757"/>
          </a:xfrm>
          <a:prstGeom prst="rect">
            <a:avLst/>
          </a:prstGeom>
        </p:spPr>
        <p:txBody>
          <a:bodyPr vert="horz" lIns="91440" tIns="45720" rIns="91440" bIns="45720" rtlCol="0" anchor="b">
            <a:normAutofit/>
          </a:bodyPr>
          <a:lstStyle>
            <a:lvl1pPr>
              <a:lnSpc>
                <a:spcPct val="85000"/>
              </a:lnSpc>
              <a:spcBef>
                <a:spcPct val="0"/>
              </a:spcBef>
              <a:buNone/>
              <a:defRPr sz="4800" spc="-50" baseline="0">
                <a:solidFill>
                  <a:schemeClr val="tx1">
                    <a:lumMod val="75000"/>
                    <a:lumOff val="25000"/>
                  </a:schemeClr>
                </a:solidFill>
                <a:latin typeface="+mj-lt"/>
                <a:ea typeface="+mj-ea"/>
                <a:cs typeface="+mj-cs"/>
              </a:defRPr>
            </a:lvl1pPr>
          </a:lstStyle>
          <a:p>
            <a:r>
              <a:rPr lang="en-US"/>
              <a:t>Why we are concerned</a:t>
            </a:r>
            <a:endParaRPr lang="en-US" dirty="0"/>
          </a:p>
        </p:txBody>
      </p:sp>
      <p:sp>
        <p:nvSpPr>
          <p:cNvPr id="3" name="Shape 258"/>
          <p:cNvSpPr txBox="1">
            <a:spLocks noGrp="1"/>
          </p:cNvSpPr>
          <p:nvPr>
            <p:ph type="sldNum" sz="quarter" idx="12"/>
          </p:nvPr>
        </p:nvSpPr>
        <p:spPr>
          <a:xfrm>
            <a:off x="8077200" y="6477000"/>
            <a:ext cx="984019" cy="365125"/>
          </a:xfrm>
          <a:prstGeom prst="rect">
            <a:avLst/>
          </a:prstGeom>
        </p:spPr>
        <p:txBody>
          <a:bodyPr vert="horz" lIns="91425" tIns="91425" rIns="91425" bIns="91425" rtlCol="0" anchor="ctr" anchorCtr="0">
            <a:noAutofit/>
          </a:bodyPr>
          <a:lstStyle/>
          <a:p>
            <a:fld id="{00000000-1234-1234-1234-123412341234}" type="slidenum">
              <a:rPr lang="en" sz="1200"/>
              <a:pPr/>
              <a:t>9</a:t>
            </a:fld>
            <a:endParaRPr lang="en" sz="1200" dirty="0"/>
          </a:p>
        </p:txBody>
      </p:sp>
      <p:sp>
        <p:nvSpPr>
          <p:cNvPr id="4" name="Shape 250"/>
          <p:cNvSpPr txBox="1">
            <a:spLocks/>
          </p:cNvSpPr>
          <p:nvPr/>
        </p:nvSpPr>
        <p:spPr>
          <a:xfrm>
            <a:off x="765571" y="1621381"/>
            <a:ext cx="6397229" cy="621506"/>
          </a:xfrm>
          <a:prstGeom prst="rect">
            <a:avLst/>
          </a:prstGeom>
          <a:noFill/>
        </p:spPr>
        <p:txBody>
          <a:bodyPr vert="horz" lIns="91425" tIns="91425" rIns="91425" bIns="91425" rtlCol="0" anchor="ctr"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spcBef>
                <a:spcPts val="0"/>
              </a:spcBef>
              <a:buFont typeface="Calibri" panose="020F0502020204030204" pitchFamily="34" charset="0"/>
              <a:buNone/>
            </a:pPr>
            <a:r>
              <a:rPr lang="en" b="1" dirty="0" smtClean="0">
                <a:solidFill>
                  <a:schemeClr val="dk1"/>
                </a:solidFill>
                <a:ea typeface="Lora"/>
                <a:cs typeface="Lora"/>
                <a:sym typeface="Lora"/>
              </a:rPr>
              <a:t>Fear of Deportation Makes Communities Less Safe</a:t>
            </a:r>
            <a:endParaRPr lang="en" b="1" dirty="0">
              <a:solidFill>
                <a:schemeClr val="dk1"/>
              </a:solidFill>
              <a:ea typeface="Lora"/>
              <a:cs typeface="Lora"/>
              <a:sym typeface="Lora"/>
            </a:endParaRPr>
          </a:p>
        </p:txBody>
      </p:sp>
      <p:sp>
        <p:nvSpPr>
          <p:cNvPr id="5" name="Shape 251"/>
          <p:cNvSpPr txBox="1">
            <a:spLocks/>
          </p:cNvSpPr>
          <p:nvPr/>
        </p:nvSpPr>
        <p:spPr>
          <a:xfrm>
            <a:off x="1447800" y="2076200"/>
            <a:ext cx="7315200" cy="4400800"/>
          </a:xfrm>
          <a:prstGeom prst="rect">
            <a:avLst/>
          </a:prstGeom>
        </p:spPr>
        <p:txBody>
          <a:bodyPr vert="horz" lIns="91425" tIns="91425" rIns="91425" bIns="91425" rtlCol="0" anchor="t"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spcBef>
                <a:spcPts val="0"/>
              </a:spcBef>
              <a:spcAft>
                <a:spcPts val="1000"/>
              </a:spcAft>
              <a:buFont typeface="Calibri" panose="020F0502020204030204" pitchFamily="34" charset="0"/>
              <a:buNone/>
            </a:pPr>
            <a:r>
              <a:rPr lang="en" sz="1600" b="1" dirty="0" smtClean="0">
                <a:highlight>
                  <a:srgbClr val="FFCD00"/>
                </a:highlight>
              </a:rPr>
              <a:t>Deportation and the Threat of Deportation:</a:t>
            </a:r>
          </a:p>
          <a:p>
            <a:pPr marL="469897" indent="-342900">
              <a:spcBef>
                <a:spcPts val="0"/>
              </a:spcBef>
              <a:spcAft>
                <a:spcPts val="1000"/>
              </a:spcAft>
              <a:buFont typeface="Wingdings" panose="05000000000000000000" pitchFamily="2" charset="2"/>
              <a:buChar char="§"/>
            </a:pPr>
            <a:r>
              <a:rPr lang="en" b="1" dirty="0">
                <a:solidFill>
                  <a:schemeClr val="dk1"/>
                </a:solidFill>
              </a:rPr>
              <a:t>MAKE LAW ENFORCEMENT MORE DIFFICULT - </a:t>
            </a:r>
            <a:r>
              <a:rPr lang="en" dirty="0">
                <a:solidFill>
                  <a:schemeClr val="dk1"/>
                </a:solidFill>
              </a:rPr>
              <a:t>People who witness/are victims of a crime are less likely to report the crime or cooperate as witnesses if they fear deportation or questions about immigration status for themselves or someone they know.</a:t>
            </a:r>
          </a:p>
          <a:p>
            <a:pPr marL="469897" indent="-342900">
              <a:spcBef>
                <a:spcPts val="0"/>
              </a:spcBef>
              <a:spcAft>
                <a:spcPts val="1000"/>
              </a:spcAft>
              <a:buFont typeface="Wingdings" panose="05000000000000000000" pitchFamily="2" charset="2"/>
              <a:buChar char="§"/>
            </a:pPr>
            <a:r>
              <a:rPr lang="en" b="1" dirty="0">
                <a:solidFill>
                  <a:schemeClr val="dk1"/>
                </a:solidFill>
              </a:rPr>
              <a:t>MAKE VICTIMS OF VIOLENCE LESS LIKELY TO GO TO POLICE -</a:t>
            </a:r>
            <a:r>
              <a:rPr lang="en" dirty="0">
                <a:solidFill>
                  <a:schemeClr val="dk1"/>
                </a:solidFill>
              </a:rPr>
              <a:t> Domestic violence victims often remain with their abuser</a:t>
            </a:r>
            <a:r>
              <a:rPr lang="en" b="1" dirty="0">
                <a:solidFill>
                  <a:schemeClr val="dk1"/>
                </a:solidFill>
              </a:rPr>
              <a:t> </a:t>
            </a:r>
            <a:r>
              <a:rPr lang="en" dirty="0">
                <a:solidFill>
                  <a:schemeClr val="dk1"/>
                </a:solidFill>
              </a:rPr>
              <a:t>rather than risk being detained and/or deported when seeking protection from abuse</a:t>
            </a:r>
          </a:p>
          <a:p>
            <a:pPr marL="469897" indent="-342900">
              <a:spcBef>
                <a:spcPts val="0"/>
              </a:spcBef>
              <a:spcAft>
                <a:spcPts val="1000"/>
              </a:spcAft>
              <a:buFont typeface="Wingdings" panose="05000000000000000000" pitchFamily="2" charset="2"/>
              <a:buChar char="§"/>
            </a:pPr>
            <a:r>
              <a:rPr lang="en" b="1" dirty="0" smtClean="0">
                <a:solidFill>
                  <a:schemeClr val="dk1"/>
                </a:solidFill>
              </a:rPr>
              <a:t>EXACERBATE MENTAL ILLNESS &amp; INSTABILITY - </a:t>
            </a:r>
            <a:r>
              <a:rPr lang="en" dirty="0" smtClean="0">
                <a:solidFill>
                  <a:schemeClr val="dk1"/>
                </a:solidFill>
              </a:rPr>
              <a:t>Documented and undocumented immigrants experience </a:t>
            </a:r>
            <a:r>
              <a:rPr lang="en" b="1" dirty="0" smtClean="0">
                <a:solidFill>
                  <a:schemeClr val="dk1"/>
                </a:solidFill>
              </a:rPr>
              <a:t>exacerbated health conditions like stress, anxiety, and hopelessness</a:t>
            </a:r>
            <a:r>
              <a:rPr lang="en" dirty="0" smtClean="0">
                <a:solidFill>
                  <a:schemeClr val="dk1"/>
                </a:solidFill>
              </a:rPr>
              <a:t> due to fears of deportation for themselves or members of their community.</a:t>
            </a:r>
            <a:endParaRPr lang="en" dirty="0">
              <a:solidFill>
                <a:schemeClr val="dk1"/>
              </a:solidFill>
            </a:endParaRPr>
          </a:p>
        </p:txBody>
      </p:sp>
      <p:pic>
        <p:nvPicPr>
          <p:cNvPr id="6" name="Shape 259" descr="PHA_Logo.png"/>
          <p:cNvPicPr preferRelativeResize="0"/>
          <p:nvPr/>
        </p:nvPicPr>
        <p:blipFill>
          <a:blip r:embed="rId3">
            <a:alphaModFix/>
          </a:blip>
          <a:stretch>
            <a:fillRect/>
          </a:stretch>
        </p:blipFill>
        <p:spPr>
          <a:xfrm>
            <a:off x="43851" y="5867400"/>
            <a:ext cx="870549" cy="743024"/>
          </a:xfrm>
          <a:prstGeom prst="rect">
            <a:avLst/>
          </a:prstGeom>
          <a:noFill/>
          <a:ln>
            <a:noFill/>
          </a:ln>
        </p:spPr>
      </p:pic>
      <p:sp>
        <p:nvSpPr>
          <p:cNvPr id="7" name="TextBox 6"/>
          <p:cNvSpPr txBox="1"/>
          <p:nvPr/>
        </p:nvSpPr>
        <p:spPr>
          <a:xfrm>
            <a:off x="-39290" y="5638800"/>
            <a:ext cx="1182290" cy="215444"/>
          </a:xfrm>
          <a:prstGeom prst="rect">
            <a:avLst/>
          </a:prstGeom>
          <a:noFill/>
        </p:spPr>
        <p:txBody>
          <a:bodyPr wrap="square" rtlCol="0">
            <a:spAutoFit/>
          </a:bodyPr>
          <a:lstStyle/>
          <a:p>
            <a:r>
              <a:rPr lang="en-US" sz="800" i="1" dirty="0" smtClean="0"/>
              <a:t>This slide courtesy of</a:t>
            </a:r>
            <a:endParaRPr lang="en-US" sz="800" i="1" dirty="0"/>
          </a:p>
        </p:txBody>
      </p:sp>
    </p:spTree>
    <p:extLst>
      <p:ext uri="{BB962C8B-B14F-4D97-AF65-F5344CB8AC3E}">
        <p14:creationId xmlns:p14="http://schemas.microsoft.com/office/powerpoint/2010/main" val="3841719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1_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D26EA377-59BD-4C9C-9D94-EE8416EE4C7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6107</TotalTime>
  <Words>998</Words>
  <Application>Microsoft Office PowerPoint</Application>
  <PresentationFormat>On-screen Show (4:3)</PresentationFormat>
  <Paragraphs>91</Paragraphs>
  <Slides>11</Slides>
  <Notes>8</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Retrospect</vt:lpstr>
      <vt:lpstr>1_Retrospect</vt:lpstr>
      <vt:lpstr>PowerPoint Presentation</vt:lpstr>
      <vt:lpstr>Preface</vt:lpstr>
      <vt:lpstr>Did you know? </vt:lpstr>
      <vt:lpstr>Overview </vt:lpstr>
      <vt:lpstr>What to say and do (front desk)</vt:lpstr>
      <vt:lpstr>Other dos and don’ts</vt:lpstr>
      <vt:lpstr>For providers</vt:lpstr>
      <vt:lpstr>PowerPoint Presentation</vt:lpstr>
      <vt:lpstr>PowerPoint Presentation</vt:lpstr>
      <vt:lpstr>Creating a  welcoming environment </vt:lpstr>
      <vt:lpstr>PowerPoint Presentation</vt:lpstr>
    </vt:vector>
  </TitlesOfParts>
  <Company>King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Seinfeld</dc:creator>
  <cp:lastModifiedBy>Keith Seinfeld</cp:lastModifiedBy>
  <cp:revision>56</cp:revision>
  <cp:lastPrinted>2017-06-13T16:11:34Z</cp:lastPrinted>
  <dcterms:created xsi:type="dcterms:W3CDTF">2017-04-26T17:53:02Z</dcterms:created>
  <dcterms:modified xsi:type="dcterms:W3CDTF">2017-06-14T18:28:55Z</dcterms:modified>
</cp:coreProperties>
</file>