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0" r:id="rId4"/>
  </p:sldMasterIdLst>
  <p:notesMasterIdLst>
    <p:notesMasterId r:id="rId6"/>
  </p:notesMasterIdLst>
  <p:handoutMasterIdLst>
    <p:handoutMasterId r:id="rId7"/>
  </p:handoutMasterIdLst>
  <p:sldIdLst>
    <p:sldId id="364" r:id="rId5"/>
  </p:sldIdLst>
  <p:sldSz cx="9144000" cy="6858000" type="screen4x3"/>
  <p:notesSz cx="6858000" cy="92360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D8FF"/>
    <a:srgbClr val="DEF7A7"/>
    <a:srgbClr val="D4F48C"/>
    <a:srgbClr val="C9F16F"/>
    <a:srgbClr val="E7F9BF"/>
    <a:srgbClr val="D1F385"/>
    <a:srgbClr val="EBFACA"/>
    <a:srgbClr val="3BCCFF"/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72" autoAdjust="0"/>
  </p:normalViewPr>
  <p:slideViewPr>
    <p:cSldViewPr>
      <p:cViewPr>
        <p:scale>
          <a:sx n="82" d="100"/>
          <a:sy n="82" d="100"/>
        </p:scale>
        <p:origin x="-456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2421" cy="462120"/>
          </a:xfrm>
          <a:prstGeom prst="rect">
            <a:avLst/>
          </a:prstGeom>
        </p:spPr>
        <p:txBody>
          <a:bodyPr vert="horz" lIns="90242" tIns="45121" rIns="90242" bIns="451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9" y="0"/>
            <a:ext cx="2972421" cy="462120"/>
          </a:xfrm>
          <a:prstGeom prst="rect">
            <a:avLst/>
          </a:prstGeom>
        </p:spPr>
        <p:txBody>
          <a:bodyPr vert="horz" lIns="90242" tIns="45121" rIns="90242" bIns="45121" rtlCol="0"/>
          <a:lstStyle>
            <a:lvl1pPr algn="r">
              <a:defRPr sz="1200"/>
            </a:lvl1pPr>
          </a:lstStyle>
          <a:p>
            <a:fld id="{3761883B-6799-4BA8-B3BB-6496CB9FAEE7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378"/>
            <a:ext cx="2972421" cy="462120"/>
          </a:xfrm>
          <a:prstGeom prst="rect">
            <a:avLst/>
          </a:prstGeom>
        </p:spPr>
        <p:txBody>
          <a:bodyPr vert="horz" lIns="90242" tIns="45121" rIns="90242" bIns="451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9" y="8772378"/>
            <a:ext cx="2972421" cy="462120"/>
          </a:xfrm>
          <a:prstGeom prst="rect">
            <a:avLst/>
          </a:prstGeom>
        </p:spPr>
        <p:txBody>
          <a:bodyPr vert="horz" lIns="90242" tIns="45121" rIns="90242" bIns="45121" rtlCol="0" anchor="b"/>
          <a:lstStyle>
            <a:lvl1pPr algn="r">
              <a:defRPr sz="1200"/>
            </a:lvl1pPr>
          </a:lstStyle>
          <a:p>
            <a:fld id="{A55B53D4-ED51-4C27-81EF-AF14B1ECB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32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3" y="1"/>
            <a:ext cx="2971799" cy="461804"/>
          </a:xfrm>
          <a:prstGeom prst="rect">
            <a:avLst/>
          </a:prstGeom>
          <a:noFill/>
          <a:ln>
            <a:noFill/>
          </a:ln>
        </p:spPr>
        <p:txBody>
          <a:bodyPr lIns="91942" tIns="91942" rIns="91942" bIns="91942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978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956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935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3913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989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1848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9783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3697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5" y="1"/>
            <a:ext cx="2971799" cy="461804"/>
          </a:xfrm>
          <a:prstGeom prst="rect">
            <a:avLst/>
          </a:prstGeom>
          <a:noFill/>
          <a:ln>
            <a:noFill/>
          </a:ln>
        </p:spPr>
        <p:txBody>
          <a:bodyPr lIns="91942" tIns="91942" rIns="91942" bIns="91942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978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956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935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3913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989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1848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9783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3697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20775" y="692150"/>
            <a:ext cx="461645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3" y="4387136"/>
            <a:ext cx="5486399" cy="4156234"/>
          </a:xfrm>
          <a:prstGeom prst="rect">
            <a:avLst/>
          </a:prstGeom>
          <a:noFill/>
          <a:ln>
            <a:noFill/>
          </a:ln>
        </p:spPr>
        <p:txBody>
          <a:bodyPr lIns="91942" tIns="91942" rIns="91942" bIns="91942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3" y="8772668"/>
            <a:ext cx="2971799" cy="461804"/>
          </a:xfrm>
          <a:prstGeom prst="rect">
            <a:avLst/>
          </a:prstGeom>
          <a:noFill/>
          <a:ln>
            <a:noFill/>
          </a:ln>
        </p:spPr>
        <p:txBody>
          <a:bodyPr lIns="91942" tIns="91942" rIns="91942" bIns="91942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978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956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935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3913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989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1848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9783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3697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5" y="8772668"/>
            <a:ext cx="2971799" cy="461804"/>
          </a:xfrm>
          <a:prstGeom prst="rect">
            <a:avLst/>
          </a:prstGeom>
          <a:noFill/>
          <a:ln>
            <a:noFill/>
          </a:ln>
        </p:spPr>
        <p:txBody>
          <a:bodyPr lIns="91942" tIns="45958" rIns="91942" bIns="45958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9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rgbClr val="000000"/>
                </a:buClr>
                <a:buSzPct val="25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371600"/>
            <a:ext cx="7848600" cy="1927226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A68-9C25-4D6B-8C0B-85685F065FC1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1" y="339852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98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727F-1A80-4BD2-B922-A42F6786194D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7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1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A2E5-3263-4910-8B02-31632D5D3A98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1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E778-8F0C-4E63-8E02-545E0148ADD1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2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4626864"/>
            <a:ext cx="7772400" cy="1500188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713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5B18-5552-42B7-8578-B6244C90FB41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1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19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73353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73353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BAE8-3FA3-44B5-A664-A26ECFBCBA5D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76401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113" indent="0">
              <a:buNone/>
              <a:defRPr sz="2000" b="1"/>
            </a:lvl2pPr>
            <a:lvl3pPr marL="914225" indent="0">
              <a:buNone/>
              <a:defRPr sz="1800" b="1"/>
            </a:lvl3pPr>
            <a:lvl4pPr marL="1371339" indent="0">
              <a:buNone/>
              <a:defRPr sz="1500" b="1"/>
            </a:lvl4pPr>
            <a:lvl5pPr marL="1828452" indent="0">
              <a:buNone/>
              <a:defRPr sz="1500" b="1"/>
            </a:lvl5pPr>
            <a:lvl6pPr marL="2285565" indent="0">
              <a:buNone/>
              <a:defRPr sz="1500" b="1"/>
            </a:lvl6pPr>
            <a:lvl7pPr marL="2742678" indent="0">
              <a:buNone/>
              <a:defRPr sz="1500" b="1"/>
            </a:lvl7pPr>
            <a:lvl8pPr marL="3199791" indent="0">
              <a:buNone/>
              <a:defRPr sz="1500" b="1"/>
            </a:lvl8pPr>
            <a:lvl9pPr marL="365690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1" y="1676401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13" indent="0">
              <a:buNone/>
              <a:defRPr sz="2000" b="1"/>
            </a:lvl2pPr>
            <a:lvl3pPr marL="914225" indent="0">
              <a:buNone/>
              <a:defRPr sz="1800" b="1"/>
            </a:lvl3pPr>
            <a:lvl4pPr marL="1371339" indent="0">
              <a:buNone/>
              <a:defRPr sz="1500" b="1"/>
            </a:lvl4pPr>
            <a:lvl5pPr marL="1828452" indent="0">
              <a:buNone/>
              <a:defRPr sz="1500" b="1"/>
            </a:lvl5pPr>
            <a:lvl6pPr marL="2285565" indent="0">
              <a:buNone/>
              <a:defRPr sz="1500" b="1"/>
            </a:lvl6pPr>
            <a:lvl7pPr marL="2742678" indent="0">
              <a:buNone/>
              <a:defRPr sz="1500" b="1"/>
            </a:lvl7pPr>
            <a:lvl8pPr marL="3199791" indent="0">
              <a:buNone/>
              <a:defRPr sz="1500" b="1"/>
            </a:lvl8pPr>
            <a:lvl9pPr marL="365690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1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9742-0921-4AAE-88D3-77F5A46C448D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1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99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500C-B3DB-4CEB-B96D-445B165024AC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1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8D84-FB92-40A9-84E4-4F0B9CEB60CB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1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1"/>
            <a:ext cx="5715001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5" indent="0">
              <a:buNone/>
              <a:defRPr sz="1000"/>
            </a:lvl3pPr>
            <a:lvl4pPr marL="1371339" indent="0">
              <a:buNone/>
              <a:defRPr sz="900"/>
            </a:lvl4pPr>
            <a:lvl5pPr marL="1828452" indent="0">
              <a:buNone/>
              <a:defRPr sz="900"/>
            </a:lvl5pPr>
            <a:lvl6pPr marL="2285565" indent="0">
              <a:buNone/>
              <a:defRPr sz="900"/>
            </a:lvl6pPr>
            <a:lvl7pPr marL="2742678" indent="0">
              <a:buNone/>
              <a:defRPr sz="900"/>
            </a:lvl7pPr>
            <a:lvl8pPr marL="3199791" indent="0">
              <a:buNone/>
              <a:defRPr sz="900"/>
            </a:lvl8pPr>
            <a:lvl9pPr marL="365690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6E31-60AA-4533-AF79-EF13780C63C5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22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1" y="838200"/>
            <a:ext cx="5904389" cy="5500457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13" indent="0">
              <a:buNone/>
              <a:defRPr sz="2800"/>
            </a:lvl2pPr>
            <a:lvl3pPr marL="914225" indent="0">
              <a:buNone/>
              <a:defRPr sz="2400"/>
            </a:lvl3pPr>
            <a:lvl4pPr marL="1371339" indent="0">
              <a:buNone/>
              <a:defRPr sz="2000"/>
            </a:lvl4pPr>
            <a:lvl5pPr marL="1828452" indent="0">
              <a:buNone/>
              <a:defRPr sz="2000"/>
            </a:lvl5pPr>
            <a:lvl6pPr marL="2285565" indent="0">
              <a:buNone/>
              <a:defRPr sz="2000"/>
            </a:lvl6pPr>
            <a:lvl7pPr marL="2742678" indent="0">
              <a:buNone/>
              <a:defRPr sz="2000"/>
            </a:lvl7pPr>
            <a:lvl8pPr marL="3199791" indent="0">
              <a:buNone/>
              <a:defRPr sz="2000"/>
            </a:lvl8pPr>
            <a:lvl9pPr marL="365690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1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5" indent="0">
              <a:buNone/>
              <a:defRPr sz="1000"/>
            </a:lvl3pPr>
            <a:lvl4pPr marL="1371339" indent="0">
              <a:buNone/>
              <a:defRPr sz="900"/>
            </a:lvl4pPr>
            <a:lvl5pPr marL="1828452" indent="0">
              <a:buNone/>
              <a:defRPr sz="900"/>
            </a:lvl5pPr>
            <a:lvl6pPr marL="2285565" indent="0">
              <a:buNone/>
              <a:defRPr sz="900"/>
            </a:lvl6pPr>
            <a:lvl7pPr marL="2742678" indent="0">
              <a:buNone/>
              <a:defRPr sz="900"/>
            </a:lvl7pPr>
            <a:lvl8pPr marL="3199791" indent="0">
              <a:buNone/>
              <a:defRPr sz="900"/>
            </a:lvl8pPr>
            <a:lvl9pPr marL="365690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4EDA-459A-42D4-8CE6-48C2723743A3}" type="datetime1">
              <a:rPr lang="en-US" smtClean="0">
                <a:solidFill>
                  <a:srgbClr val="696464"/>
                </a:solidFill>
              </a:rPr>
              <a:pPr/>
              <a:t>8/9/2016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7588-CC73-47F3-AC35-8CF2255D7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7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 defTabSz="914225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 defTabSz="914225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9"/>
            <a:ext cx="2895600" cy="32918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225"/>
            <a:fld id="{9A7CDF84-19B1-4D70-A96C-B485D50A7781}" type="datetime1">
              <a:rPr lang="en-US" kern="1200" smtClean="0">
                <a:solidFill>
                  <a:srgbClr val="696464"/>
                </a:solidFill>
                <a:ea typeface="+mn-ea"/>
              </a:rPr>
              <a:pPr defTabSz="914225"/>
              <a:t>8/9/2016</a:t>
            </a:fld>
            <a:endParaRPr lang="en-US" kern="1200">
              <a:solidFill>
                <a:srgbClr val="696464"/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1" y="18289"/>
            <a:ext cx="4114800" cy="32918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914225"/>
            <a:endParaRPr lang="en-US" kern="1200">
              <a:solidFill>
                <a:srgbClr val="696464"/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9"/>
            <a:ext cx="1066800" cy="32918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defTabSz="914225"/>
            <a:fld id="{1FA07588-CC73-47F3-AC35-8CF2255D7E3A}" type="slidenum">
              <a:rPr lang="en-US" kern="1200" smtClean="0">
                <a:ea typeface="+mn-ea"/>
                <a:cs typeface="+mn-cs"/>
              </a:rPr>
              <a:pPr defTabSz="914225"/>
              <a:t>‹#›</a:t>
            </a:fld>
            <a:endParaRPr lang="en-US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44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225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45" indent="-182845" algn="l" defTabSz="914225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indent="-182845" algn="l" defTabSz="914225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380" indent="-182845" algn="l" defTabSz="914225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648" indent="-182845" algn="l" defTabSz="91422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494" indent="-137134" algn="l" defTabSz="914225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339" indent="-182845" algn="l" defTabSz="91422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184" indent="-182845" algn="l" defTabSz="91422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029" indent="-182845" algn="l" defTabSz="91422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19875" indent="-182845" algn="l" defTabSz="91422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5" algn="l" defTabSz="9142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9" algn="l" defTabSz="9142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2" algn="l" defTabSz="9142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5" algn="l" defTabSz="9142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8" algn="l" defTabSz="9142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1" algn="l" defTabSz="9142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4" algn="l" defTabSz="9142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ounded Rectangle 117"/>
          <p:cNvSpPr/>
          <p:nvPr/>
        </p:nvSpPr>
        <p:spPr>
          <a:xfrm>
            <a:off x="152399" y="1447800"/>
            <a:ext cx="8839202" cy="1898708"/>
          </a:xfrm>
          <a:prstGeom prst="roundRect">
            <a:avLst/>
          </a:prstGeom>
          <a:solidFill>
            <a:srgbClr val="DEF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t"/>
          <a:lstStyle/>
          <a:p>
            <a:pPr defTabSz="914112"/>
            <a:r>
              <a:rPr lang="en-US" sz="1100" kern="1200" dirty="0" smtClean="0">
                <a:solidFill>
                  <a:srgbClr val="4C5A6A"/>
                </a:solidFill>
              </a:rPr>
              <a:t>                                                                                              As Indicated by……</a:t>
            </a:r>
            <a:endParaRPr lang="en-US" sz="1100" kern="1200" dirty="0">
              <a:solidFill>
                <a:srgbClr val="4C5A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2757440" y="4880737"/>
            <a:ext cx="635352" cy="275812"/>
          </a:xfrm>
          <a:prstGeom prst="rightArrow">
            <a:avLst>
              <a:gd name="adj1" fmla="val 27682"/>
              <a:gd name="adj2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0" y="-7500"/>
            <a:ext cx="9144000" cy="381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200" kern="1200" dirty="0" smtClean="0">
                <a:solidFill>
                  <a:srgbClr val="FFFFFF"/>
                </a:solidFill>
              </a:rPr>
              <a:t>Familiar Faces – Results, Indicators, Strategies, and Performance Measures</a:t>
            </a:r>
            <a:endParaRPr lang="en-US" sz="1200" kern="1200" dirty="0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886200" y="1891800"/>
            <a:ext cx="1543838" cy="119197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defTabSz="914112"/>
            <a:r>
              <a:rPr lang="en-US" sz="1100" b="1" kern="1200" dirty="0" smtClean="0">
                <a:solidFill>
                  <a:srgbClr val="FFFFFF"/>
                </a:solidFill>
              </a:rPr>
              <a:t>-</a:t>
            </a:r>
            <a:r>
              <a:rPr lang="en-US" sz="1100" kern="1200" dirty="0" smtClean="0">
                <a:solidFill>
                  <a:srgbClr val="FFFFFF"/>
                </a:solidFill>
              </a:rPr>
              <a:t>Reduced: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 -jail bookings/days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 -arrests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 -court cases</a:t>
            </a:r>
            <a:endParaRPr lang="en-US" sz="1100" kern="1200" dirty="0">
              <a:solidFill>
                <a:srgbClr val="FFFFFF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256773" y="1891800"/>
            <a:ext cx="1475389" cy="115146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defTabSz="914112"/>
            <a:r>
              <a:rPr lang="en-US" sz="1100" b="1" kern="1200" dirty="0" smtClean="0">
                <a:solidFill>
                  <a:srgbClr val="FFFFFF"/>
                </a:solidFill>
              </a:rPr>
              <a:t>-</a:t>
            </a:r>
            <a:r>
              <a:rPr lang="en-US" sz="1100" kern="1200" dirty="0" smtClean="0">
                <a:solidFill>
                  <a:srgbClr val="FFFFFF"/>
                </a:solidFill>
              </a:rPr>
              <a:t>Access to housing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-Housing retention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-&lt;50% of income</a:t>
            </a:r>
          </a:p>
          <a:p>
            <a:pPr defTabSz="914112"/>
            <a:r>
              <a:rPr lang="en-US" sz="1100" kern="1200" dirty="0">
                <a:solidFill>
                  <a:srgbClr val="FFFFFF"/>
                </a:solidFill>
              </a:rPr>
              <a:t> </a:t>
            </a:r>
            <a:r>
              <a:rPr lang="en-US" sz="1100" kern="1200" dirty="0" smtClean="0">
                <a:solidFill>
                  <a:srgbClr val="FFFFFF"/>
                </a:solidFill>
              </a:rPr>
              <a:t> </a:t>
            </a:r>
            <a:r>
              <a:rPr lang="en-US" sz="1100" kern="1200" dirty="0" smtClean="0">
                <a:solidFill>
                  <a:srgbClr val="FFFFFF"/>
                </a:solidFill>
              </a:rPr>
              <a:t>used for </a:t>
            </a:r>
            <a:r>
              <a:rPr lang="en-US" sz="1100" kern="1200" dirty="0" smtClean="0">
                <a:solidFill>
                  <a:srgbClr val="FFFFFF"/>
                </a:solidFill>
              </a:rPr>
              <a:t>housing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-Quality housing </a:t>
            </a:r>
          </a:p>
          <a:p>
            <a:pPr defTabSz="914112"/>
            <a:endParaRPr lang="en-US" sz="1100" kern="1200" dirty="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51651" y="1628333"/>
            <a:ext cx="1906399" cy="157138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defTabSz="914112"/>
            <a:r>
              <a:rPr lang="en-US" sz="1100" b="1" kern="1200" dirty="0" smtClean="0">
                <a:solidFill>
                  <a:srgbClr val="FFFFFF"/>
                </a:solidFill>
              </a:rPr>
              <a:t>-</a:t>
            </a:r>
            <a:r>
              <a:rPr lang="en-US" sz="1100" kern="1200" dirty="0" smtClean="0">
                <a:solidFill>
                  <a:srgbClr val="FFFFFF"/>
                </a:solidFill>
              </a:rPr>
              <a:t>Management </a:t>
            </a:r>
            <a:r>
              <a:rPr lang="en-US" sz="1100" kern="1200" dirty="0" smtClean="0">
                <a:solidFill>
                  <a:srgbClr val="FFFFFF"/>
                </a:solidFill>
              </a:rPr>
              <a:t>of </a:t>
            </a:r>
            <a:r>
              <a:rPr lang="en-US" sz="1100" kern="1200" dirty="0" smtClean="0">
                <a:solidFill>
                  <a:srgbClr val="FFFFFF"/>
                </a:solidFill>
              </a:rPr>
              <a:t>weight,</a:t>
            </a:r>
          </a:p>
          <a:p>
            <a:pPr defTabSz="914112"/>
            <a:r>
              <a:rPr lang="en-US" sz="1100" kern="1200" dirty="0">
                <a:solidFill>
                  <a:srgbClr val="FFFFFF"/>
                </a:solidFill>
              </a:rPr>
              <a:t> </a:t>
            </a:r>
            <a:r>
              <a:rPr lang="en-US" sz="1100" kern="1200" dirty="0" smtClean="0">
                <a:solidFill>
                  <a:srgbClr val="FFFFFF"/>
                </a:solidFill>
              </a:rPr>
              <a:t> BP, diabetes, lipids</a:t>
            </a:r>
            <a:endParaRPr lang="en-US" sz="1100" kern="1200" dirty="0" smtClean="0">
              <a:solidFill>
                <a:srgbClr val="FFFFFF"/>
              </a:solidFill>
            </a:endParaRP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-Capability for activities</a:t>
            </a:r>
            <a:endParaRPr lang="en-US" sz="1100" kern="1200" dirty="0" smtClean="0">
              <a:solidFill>
                <a:srgbClr val="FFFFFF"/>
              </a:solidFill>
            </a:endParaRP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-Making sound </a:t>
            </a:r>
            <a:r>
              <a:rPr lang="en-US" sz="1100" kern="1200" dirty="0" smtClean="0">
                <a:solidFill>
                  <a:srgbClr val="FFFFFF"/>
                </a:solidFill>
              </a:rPr>
              <a:t>decisions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</a:t>
            </a:r>
            <a:r>
              <a:rPr lang="en-US" sz="1100" kern="1200" dirty="0" smtClean="0">
                <a:solidFill>
                  <a:srgbClr val="FFFFFF"/>
                </a:solidFill>
              </a:rPr>
              <a:t>Access to a PCP</a:t>
            </a:r>
            <a:endParaRPr lang="en-US" sz="1100" kern="1200" dirty="0" smtClean="0">
              <a:solidFill>
                <a:srgbClr val="FFFFFF"/>
              </a:solidFill>
            </a:endParaRP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</a:t>
            </a:r>
            <a:r>
              <a:rPr lang="en-US" sz="1100" kern="1200" dirty="0" smtClean="0">
                <a:solidFill>
                  <a:srgbClr val="FFFFFF"/>
                </a:solidFill>
              </a:rPr>
              <a:t>Feeling </a:t>
            </a:r>
            <a:r>
              <a:rPr lang="en-US" sz="1100" kern="1200" dirty="0" smtClean="0">
                <a:solidFill>
                  <a:srgbClr val="FFFFFF"/>
                </a:solidFill>
              </a:rPr>
              <a:t>good </a:t>
            </a:r>
            <a:r>
              <a:rPr lang="en-US" sz="1100" kern="1200" dirty="0" smtClean="0">
                <a:solidFill>
                  <a:srgbClr val="FFFFFF"/>
                </a:solidFill>
              </a:rPr>
              <a:t>about </a:t>
            </a:r>
            <a:r>
              <a:rPr lang="en-US" sz="1100" kern="1200" dirty="0" smtClean="0">
                <a:solidFill>
                  <a:srgbClr val="FFFFFF"/>
                </a:solidFill>
              </a:rPr>
              <a:t>self</a:t>
            </a:r>
            <a:endParaRPr lang="en-US" sz="1100" kern="1200" dirty="0" smtClean="0">
              <a:solidFill>
                <a:srgbClr val="FFFFFF"/>
              </a:solidFill>
            </a:endParaRP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-Avoiding ED, EMS,</a:t>
            </a:r>
          </a:p>
          <a:p>
            <a:pPr defTabSz="914112"/>
            <a:r>
              <a:rPr lang="en-US" sz="1100" kern="1200" dirty="0">
                <a:solidFill>
                  <a:srgbClr val="FFFFFF"/>
                </a:solidFill>
              </a:rPr>
              <a:t> </a:t>
            </a:r>
            <a:r>
              <a:rPr lang="en-US" sz="1100" kern="1200" dirty="0" smtClean="0">
                <a:solidFill>
                  <a:srgbClr val="FFFFFF"/>
                </a:solidFill>
              </a:rPr>
              <a:t>crisis service  use</a:t>
            </a:r>
            <a:endParaRPr lang="en-US" sz="1100" kern="1200" dirty="0">
              <a:solidFill>
                <a:srgbClr val="FFFFFF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609708" y="1908440"/>
            <a:ext cx="1447800" cy="121144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</a:t>
            </a:r>
            <a:r>
              <a:rPr lang="en-US" sz="1100" kern="1200" dirty="0" smtClean="0">
                <a:solidFill>
                  <a:srgbClr val="FFFFFF"/>
                </a:solidFill>
              </a:rPr>
              <a:t>Employment</a:t>
            </a:r>
            <a:endParaRPr lang="en-US" sz="1100" kern="1200" dirty="0" smtClean="0">
              <a:solidFill>
                <a:srgbClr val="FFFFFF"/>
              </a:solidFill>
            </a:endParaRP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-Income &gt;200%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of poverty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-H.S. grad/GED</a:t>
            </a:r>
            <a:endParaRPr lang="en-US" sz="1100" kern="1200" dirty="0">
              <a:solidFill>
                <a:srgbClr val="FFFFFF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0328" y="3831443"/>
            <a:ext cx="8837644" cy="27835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t"/>
          <a:lstStyle/>
          <a:p>
            <a:pPr algn="ctr"/>
            <a:endParaRPr lang="en-US" sz="1050" dirty="0" smtClean="0">
              <a:solidFill>
                <a:srgbClr val="002060"/>
              </a:solidFill>
            </a:endParaRPr>
          </a:p>
          <a:p>
            <a:endParaRPr lang="en-US" sz="1050" dirty="0">
              <a:solidFill>
                <a:srgbClr val="002060"/>
              </a:solidFill>
            </a:endParaRPr>
          </a:p>
          <a:p>
            <a:r>
              <a:rPr lang="en-US" sz="1050" dirty="0" smtClean="0">
                <a:solidFill>
                  <a:srgbClr val="002060"/>
                </a:solidFill>
              </a:rPr>
              <a:t>		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171901" y="1908440"/>
            <a:ext cx="1693997" cy="121144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Satisfaction with </a:t>
            </a:r>
            <a:r>
              <a:rPr lang="en-US" sz="1100" kern="1200" dirty="0" smtClean="0">
                <a:solidFill>
                  <a:srgbClr val="FFFFFF"/>
                </a:solidFill>
              </a:rPr>
              <a:t>…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-health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-relationships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-housing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-financial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-behavioral health</a:t>
            </a:r>
          </a:p>
        </p:txBody>
      </p:sp>
      <p:sp>
        <p:nvSpPr>
          <p:cNvPr id="97" name="Right Arrow 96"/>
          <p:cNvSpPr/>
          <p:nvPr/>
        </p:nvSpPr>
        <p:spPr>
          <a:xfrm rot="16200000">
            <a:off x="4315479" y="2716968"/>
            <a:ext cx="569879" cy="17365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152399" y="5638801"/>
            <a:ext cx="8839201" cy="1143000"/>
          </a:xfrm>
          <a:prstGeom prst="roundRect">
            <a:avLst/>
          </a:prstGeom>
          <a:solidFill>
            <a:srgbClr val="DEF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t"/>
          <a:lstStyle/>
          <a:p>
            <a:pPr algn="ctr" defTabSz="914112"/>
            <a:r>
              <a:rPr lang="en-US" sz="1100" kern="1200" dirty="0" smtClean="0">
                <a:solidFill>
                  <a:srgbClr val="4C5A6A"/>
                </a:solidFill>
              </a:rPr>
              <a:t>Performance Measures</a:t>
            </a:r>
          </a:p>
          <a:p>
            <a:pPr algn="ctr" defTabSz="914112"/>
            <a:endParaRPr lang="en-US" sz="1100" b="1" kern="1200" dirty="0">
              <a:solidFill>
                <a:srgbClr val="4C5A6A"/>
              </a:solidFill>
            </a:endParaRPr>
          </a:p>
          <a:p>
            <a:pPr algn="ctr" defTabSz="914112"/>
            <a:endParaRPr lang="en-US" sz="1100" kern="1200" dirty="0">
              <a:solidFill>
                <a:srgbClr val="4C5A6A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52399" y="437838"/>
            <a:ext cx="8839202" cy="934821"/>
          </a:xfrm>
          <a:prstGeom prst="roundRect">
            <a:avLst/>
          </a:prstGeom>
          <a:solidFill>
            <a:srgbClr val="B3EB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t"/>
          <a:lstStyle/>
          <a:p>
            <a:pPr defTabSz="914112"/>
            <a:r>
              <a:rPr lang="en-US" sz="1100" kern="1200" dirty="0" smtClean="0">
                <a:solidFill>
                  <a:srgbClr val="4C5A6A"/>
                </a:solidFill>
              </a:rPr>
              <a:t>                                                                                       </a:t>
            </a:r>
            <a:r>
              <a:rPr lang="en-US" sz="1100" b="1" kern="1200" dirty="0" smtClean="0">
                <a:solidFill>
                  <a:srgbClr val="4C5A6A"/>
                </a:solidFill>
              </a:rPr>
              <a:t>RESULTS:  Familiar Faces …</a:t>
            </a:r>
            <a:endParaRPr lang="en-US" sz="1100" b="1" kern="1200" dirty="0">
              <a:solidFill>
                <a:srgbClr val="4C5A6A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732161" y="864753"/>
            <a:ext cx="1679678" cy="4580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b="1" kern="1200" dirty="0" smtClean="0">
                <a:solidFill>
                  <a:srgbClr val="FFFFFF"/>
                </a:solidFill>
              </a:rPr>
              <a:t>…avoid Criminal </a:t>
            </a:r>
            <a:r>
              <a:rPr lang="en-US" sz="1100" b="1" kern="1200" dirty="0">
                <a:solidFill>
                  <a:srgbClr val="FFFFFF"/>
                </a:solidFill>
              </a:rPr>
              <a:t>J</a:t>
            </a:r>
            <a:r>
              <a:rPr lang="en-US" sz="1100" b="1" kern="1200" dirty="0" smtClean="0">
                <a:solidFill>
                  <a:srgbClr val="FFFFFF"/>
                </a:solidFill>
              </a:rPr>
              <a:t>ustice involvement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597581" y="863659"/>
            <a:ext cx="1327046" cy="41714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b="1" kern="1200" dirty="0" smtClean="0">
                <a:solidFill>
                  <a:srgbClr val="FFFFFF"/>
                </a:solidFill>
              </a:rPr>
              <a:t>…thrive Economically 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02118" y="885223"/>
            <a:ext cx="1433017" cy="41714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b="1" kern="1200" dirty="0" smtClean="0">
                <a:solidFill>
                  <a:srgbClr val="FFFFFF"/>
                </a:solidFill>
              </a:rPr>
              <a:t>…are Healthy and avoid </a:t>
            </a:r>
            <a:r>
              <a:rPr lang="en-US" sz="1100" b="1" kern="1200" dirty="0" smtClean="0">
                <a:solidFill>
                  <a:srgbClr val="FFFFFF"/>
                </a:solidFill>
              </a:rPr>
              <a:t>crisis </a:t>
            </a:r>
            <a:r>
              <a:rPr lang="en-US" sz="1100" b="1" kern="1200" dirty="0" smtClean="0">
                <a:solidFill>
                  <a:srgbClr val="FFFFFF"/>
                </a:solidFill>
              </a:rPr>
              <a:t>care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166532" y="905248"/>
            <a:ext cx="1327046" cy="41714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b="1" kern="1200" dirty="0" smtClean="0">
                <a:solidFill>
                  <a:srgbClr val="FFFFFF"/>
                </a:solidFill>
              </a:rPr>
              <a:t>…are Housed stably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009624" y="873931"/>
            <a:ext cx="1818495" cy="411059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b="1" kern="1200" dirty="0" smtClean="0">
                <a:solidFill>
                  <a:srgbClr val="FFFFFF"/>
                </a:solidFill>
              </a:rPr>
              <a:t>…have satisfying Relationships and QOL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24096" y="4775549"/>
            <a:ext cx="1215857" cy="76200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kern="12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MCO-jail release planning pilot</a:t>
            </a:r>
            <a:endParaRPr lang="en-US" sz="1100" kern="12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52399" y="4202464"/>
            <a:ext cx="2605041" cy="1346550"/>
          </a:xfrm>
          <a:prstGeom prst="roundRect">
            <a:avLst/>
          </a:prstGeom>
          <a:solidFill>
            <a:srgbClr val="B3EB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t"/>
          <a:lstStyle/>
          <a:p>
            <a:pPr algn="ctr"/>
            <a:r>
              <a:rPr lang="en-US" sz="1050" dirty="0" smtClean="0">
                <a:solidFill>
                  <a:srgbClr val="002060"/>
                </a:solidFill>
              </a:rPr>
              <a:t>Clinical care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251652" y="4684130"/>
            <a:ext cx="931352" cy="76200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b="1" kern="1200" dirty="0" smtClean="0">
                <a:solidFill>
                  <a:srgbClr val="FFFFFF"/>
                </a:solidFill>
              </a:rPr>
              <a:t>MCO-jail release planning pilot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454919" y="4637642"/>
            <a:ext cx="1122742" cy="76200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b="1" kern="1200" dirty="0" smtClean="0">
                <a:solidFill>
                  <a:srgbClr val="FFFFFF"/>
                </a:solidFill>
              </a:rPr>
              <a:t>Intensive Care Management Team 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392792" y="4191000"/>
            <a:ext cx="2472713" cy="1346550"/>
          </a:xfrm>
          <a:prstGeom prst="roundRect">
            <a:avLst/>
          </a:prstGeom>
          <a:solidFill>
            <a:srgbClr val="B3EB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t"/>
          <a:lstStyle/>
          <a:p>
            <a:pPr algn="ctr"/>
            <a:r>
              <a:rPr lang="en-US" sz="1050" dirty="0">
                <a:solidFill>
                  <a:srgbClr val="002060"/>
                </a:solidFill>
              </a:rPr>
              <a:t> </a:t>
            </a:r>
            <a:r>
              <a:rPr lang="en-US" sz="1050" dirty="0" smtClean="0">
                <a:solidFill>
                  <a:srgbClr val="002060"/>
                </a:solidFill>
              </a:rPr>
              <a:t>  Care Coordination Infrastructure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6261104" y="4191001"/>
            <a:ext cx="2463797" cy="1330041"/>
          </a:xfrm>
          <a:prstGeom prst="roundRect">
            <a:avLst/>
          </a:prstGeom>
          <a:solidFill>
            <a:srgbClr val="B3EB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t"/>
          <a:lstStyle/>
          <a:p>
            <a:pPr algn="ctr"/>
            <a:r>
              <a:rPr lang="en-US" sz="1050" dirty="0">
                <a:solidFill>
                  <a:srgbClr val="002060"/>
                </a:solidFill>
              </a:rPr>
              <a:t> </a:t>
            </a:r>
            <a:r>
              <a:rPr lang="en-US" sz="1050" dirty="0" smtClean="0">
                <a:solidFill>
                  <a:srgbClr val="002060"/>
                </a:solidFill>
              </a:rPr>
              <a:t>  CJ Diversion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709230" y="4637642"/>
            <a:ext cx="782375" cy="76200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kern="1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1100" b="1" kern="1200" dirty="0" smtClean="0">
                <a:solidFill>
                  <a:srgbClr val="FFFFFF"/>
                </a:solidFill>
                <a:latin typeface="+mj-lt"/>
              </a:rPr>
              <a:t>Shared care plan</a:t>
            </a:r>
            <a:endParaRPr lang="en-US" sz="1100" b="1" kern="12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667794" y="4637641"/>
            <a:ext cx="1047205" cy="76200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1100" b="1" kern="1200" dirty="0" smtClean="0">
                <a:solidFill>
                  <a:srgbClr val="FFFFFF"/>
                </a:solidFill>
              </a:rPr>
              <a:t>Health, Housing Cross-Sector Data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337817" y="4663189"/>
            <a:ext cx="1173620" cy="71090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500" b="1" kern="12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1100" b="1" kern="1200" dirty="0" smtClean="0">
                <a:solidFill>
                  <a:srgbClr val="FFFFFF"/>
                </a:solidFill>
              </a:rPr>
              <a:t>Prosecutorial resources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cxnSp>
        <p:nvCxnSpPr>
          <p:cNvPr id="100" name="Straight Arrow Connector 99"/>
          <p:cNvCxnSpPr>
            <a:stCxn id="89" idx="0"/>
          </p:cNvCxnSpPr>
          <p:nvPr/>
        </p:nvCxnSpPr>
        <p:spPr>
          <a:xfrm flipH="1" flipV="1">
            <a:off x="793164" y="3102686"/>
            <a:ext cx="1223126" cy="15349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5" idx="0"/>
          </p:cNvCxnSpPr>
          <p:nvPr/>
        </p:nvCxnSpPr>
        <p:spPr>
          <a:xfrm flipV="1">
            <a:off x="717328" y="3149258"/>
            <a:ext cx="119662" cy="15348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9" idx="0"/>
            <a:endCxn id="23" idx="2"/>
          </p:cNvCxnSpPr>
          <p:nvPr/>
        </p:nvCxnSpPr>
        <p:spPr>
          <a:xfrm flipV="1">
            <a:off x="2016290" y="3043262"/>
            <a:ext cx="978178" cy="159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89" idx="0"/>
            <a:endCxn id="22" idx="2"/>
          </p:cNvCxnSpPr>
          <p:nvPr/>
        </p:nvCxnSpPr>
        <p:spPr>
          <a:xfrm flipV="1">
            <a:off x="2016290" y="3083773"/>
            <a:ext cx="2641829" cy="15538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91" idx="0"/>
            <a:endCxn id="22" idx="2"/>
          </p:cNvCxnSpPr>
          <p:nvPr/>
        </p:nvCxnSpPr>
        <p:spPr>
          <a:xfrm flipH="1" flipV="1">
            <a:off x="4658119" y="3083773"/>
            <a:ext cx="2834884" cy="11072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210328" y="5715002"/>
            <a:ext cx="908298" cy="100561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-Number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 served 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-Health </a:t>
            </a:r>
            <a:r>
              <a:rPr lang="en-US" sz="1100" kern="1200" dirty="0" smtClean="0">
                <a:solidFill>
                  <a:srgbClr val="FFFFFF"/>
                </a:solidFill>
              </a:rPr>
              <a:t>and </a:t>
            </a:r>
            <a:r>
              <a:rPr lang="en-US" sz="1100" kern="1200" dirty="0" smtClean="0">
                <a:solidFill>
                  <a:srgbClr val="FFFFFF"/>
                </a:solidFill>
              </a:rPr>
              <a:t>crisis  </a:t>
            </a:r>
            <a:r>
              <a:rPr lang="en-US" sz="1100" kern="1200" dirty="0" smtClean="0">
                <a:solidFill>
                  <a:srgbClr val="FFFFFF"/>
                </a:solidFill>
              </a:rPr>
              <a:t>indicators</a:t>
            </a:r>
            <a:endParaRPr lang="en-US" sz="1100" kern="1200" dirty="0">
              <a:solidFill>
                <a:srgbClr val="FFFFFF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6630944" y="5845277"/>
            <a:ext cx="1903456" cy="76200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-Number served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-Warrants quashed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-Charges not </a:t>
            </a:r>
            <a:r>
              <a:rPr lang="en-US" sz="1100" kern="1200" dirty="0" smtClean="0">
                <a:solidFill>
                  <a:srgbClr val="FFFFFF"/>
                </a:solidFill>
              </a:rPr>
              <a:t>filed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-Criminal justice indicators</a:t>
            </a:r>
            <a:endParaRPr lang="en-US" sz="1100" kern="1200" dirty="0">
              <a:solidFill>
                <a:srgbClr val="FFFFFF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3585196" y="6046386"/>
            <a:ext cx="2434603" cy="67422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defTabSz="914112"/>
            <a:r>
              <a:rPr lang="en-US" sz="1100" kern="12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-Number of d</a:t>
            </a:r>
            <a:r>
              <a:rPr lang="en-US" sz="1100" kern="1200" dirty="0" smtClean="0">
                <a:solidFill>
                  <a:srgbClr val="FFFFFF"/>
                </a:solidFill>
              </a:rPr>
              <a:t>ata </a:t>
            </a:r>
            <a:r>
              <a:rPr lang="en-US" sz="1100" kern="1200" dirty="0" smtClean="0">
                <a:solidFill>
                  <a:srgbClr val="FFFFFF"/>
                </a:solidFill>
              </a:rPr>
              <a:t>sources  integrated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-Data sources used in care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-Shared care plan used in care</a:t>
            </a:r>
            <a:endParaRPr lang="en-US" sz="1100" kern="1200" dirty="0">
              <a:solidFill>
                <a:srgbClr val="FFFFFF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1190828" y="5699988"/>
            <a:ext cx="2131892" cy="1020626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-Number served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-C</a:t>
            </a:r>
            <a:r>
              <a:rPr lang="en-US" sz="1100" kern="1200" dirty="0" smtClean="0">
                <a:solidFill>
                  <a:srgbClr val="FFFFFF"/>
                </a:solidFill>
              </a:rPr>
              <a:t>ommunity tenure improved</a:t>
            </a:r>
          </a:p>
          <a:p>
            <a:pPr defTabSz="914112"/>
            <a:r>
              <a:rPr lang="en-US" sz="1100" kern="1200" dirty="0">
                <a:solidFill>
                  <a:srgbClr val="FFFFFF"/>
                </a:solidFill>
              </a:rPr>
              <a:t>  </a:t>
            </a:r>
            <a:r>
              <a:rPr lang="en-US" sz="1100" kern="1200" dirty="0" smtClean="0">
                <a:solidFill>
                  <a:srgbClr val="FFFFFF"/>
                </a:solidFill>
              </a:rPr>
              <a:t> </a:t>
            </a:r>
            <a:r>
              <a:rPr lang="en-US" sz="1100" kern="1200" dirty="0" smtClean="0">
                <a:solidFill>
                  <a:srgbClr val="FFFFFF"/>
                </a:solidFill>
              </a:rPr>
              <a:t>(jail</a:t>
            </a:r>
            <a:r>
              <a:rPr lang="en-US" sz="1100" kern="1200" dirty="0" smtClean="0">
                <a:solidFill>
                  <a:srgbClr val="FFFFFF"/>
                </a:solidFill>
              </a:rPr>
              <a:t>, hospital, housing</a:t>
            </a:r>
            <a:r>
              <a:rPr lang="en-US" sz="1100" kern="1200" dirty="0" smtClean="0">
                <a:solidFill>
                  <a:srgbClr val="FFFFFF"/>
                </a:solidFill>
              </a:rPr>
              <a:t>)</a:t>
            </a: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 </a:t>
            </a:r>
            <a:r>
              <a:rPr lang="en-US" sz="1100" kern="1200" dirty="0">
                <a:solidFill>
                  <a:srgbClr val="FFFFFF"/>
                </a:solidFill>
              </a:rPr>
              <a:t>C</a:t>
            </a:r>
            <a:r>
              <a:rPr lang="en-US" sz="1100" kern="1200" dirty="0" smtClean="0">
                <a:solidFill>
                  <a:srgbClr val="FFFFFF"/>
                </a:solidFill>
              </a:rPr>
              <a:t>risis  services reduced</a:t>
            </a:r>
            <a:endParaRPr lang="en-US" sz="1100" kern="1200" dirty="0" smtClean="0">
              <a:solidFill>
                <a:srgbClr val="FFFFFF"/>
              </a:solidFill>
            </a:endParaRP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-Symptoms  reduced</a:t>
            </a:r>
            <a:endParaRPr lang="en-US" sz="1100" kern="1200" dirty="0" smtClean="0">
              <a:solidFill>
                <a:srgbClr val="FFFFFF"/>
              </a:solidFill>
            </a:endParaRPr>
          </a:p>
          <a:p>
            <a:pPr defTabSz="914112"/>
            <a:r>
              <a:rPr lang="en-US" sz="1100" kern="1200" dirty="0" smtClean="0">
                <a:solidFill>
                  <a:srgbClr val="FFFFFF"/>
                </a:solidFill>
              </a:rPr>
              <a:t>-Income </a:t>
            </a:r>
            <a:r>
              <a:rPr lang="en-US" sz="1100" kern="1200" dirty="0" smtClean="0">
                <a:solidFill>
                  <a:srgbClr val="FFFFFF"/>
                </a:solidFill>
              </a:rPr>
              <a:t>stabilized</a:t>
            </a:r>
            <a:endParaRPr lang="en-US" sz="1100" kern="12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23856" y="3393668"/>
            <a:ext cx="13965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Strategies (below)</a:t>
            </a:r>
          </a:p>
          <a:p>
            <a:r>
              <a:rPr lang="en-US" sz="1100" b="1" dirty="0"/>
              <a:t> </a:t>
            </a:r>
            <a:r>
              <a:rPr lang="en-US" sz="1100" b="1" dirty="0" smtClean="0"/>
              <a:t>   contribute </a:t>
            </a:r>
          </a:p>
          <a:p>
            <a:r>
              <a:rPr lang="en-US" sz="1100" b="1" dirty="0"/>
              <a:t>  </a:t>
            </a:r>
            <a:r>
              <a:rPr lang="en-US" sz="1100" b="1" dirty="0" smtClean="0"/>
              <a:t>to Indicators </a:t>
            </a:r>
          </a:p>
          <a:p>
            <a:r>
              <a:rPr lang="en-US" sz="1100" b="1" dirty="0"/>
              <a:t> </a:t>
            </a:r>
            <a:r>
              <a:rPr lang="en-US" sz="1100" b="1" dirty="0" smtClean="0"/>
              <a:t>     (above)</a:t>
            </a:r>
            <a:endParaRPr lang="en-US" sz="11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7650621" y="4688735"/>
            <a:ext cx="883779" cy="71090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r>
              <a:rPr lang="en-US" sz="500" b="1" kern="12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1100" b="1" kern="1200" dirty="0" smtClean="0">
                <a:solidFill>
                  <a:srgbClr val="FFFFFF"/>
                </a:solidFill>
              </a:rPr>
              <a:t>Single diversion portal </a:t>
            </a:r>
            <a:endParaRPr lang="en-US" sz="1100" b="1" kern="1200" dirty="0">
              <a:solidFill>
                <a:srgbClr val="FFFFFF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 rot="5400000">
            <a:off x="6045712" y="1504434"/>
            <a:ext cx="532200" cy="275812"/>
          </a:xfrm>
          <a:prstGeom prst="rightArrow">
            <a:avLst>
              <a:gd name="adj1" fmla="val 27682"/>
              <a:gd name="adj2" fmla="val 50000"/>
            </a:avLst>
          </a:prstGeom>
          <a:pattFill prst="ltVert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 rot="5400000">
            <a:off x="7614893" y="1490427"/>
            <a:ext cx="532200" cy="275812"/>
          </a:xfrm>
          <a:prstGeom prst="rightArrow">
            <a:avLst>
              <a:gd name="adj1" fmla="val 27682"/>
              <a:gd name="adj2" fmla="val 50000"/>
            </a:avLst>
          </a:prstGeom>
          <a:pattFill prst="ltVert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5400000">
            <a:off x="4787390" y="1500853"/>
            <a:ext cx="532200" cy="275812"/>
          </a:xfrm>
          <a:prstGeom prst="rightArrow">
            <a:avLst>
              <a:gd name="adj1" fmla="val 27682"/>
              <a:gd name="adj2" fmla="val 50000"/>
            </a:avLst>
          </a:prstGeom>
          <a:pattFill prst="ltVert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 rot="5400000">
            <a:off x="2629246" y="1500853"/>
            <a:ext cx="532200" cy="275812"/>
          </a:xfrm>
          <a:prstGeom prst="rightArrow">
            <a:avLst>
              <a:gd name="adj1" fmla="val 27682"/>
              <a:gd name="adj2" fmla="val 50000"/>
            </a:avLst>
          </a:prstGeom>
          <a:pattFill prst="ltVert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54" name="Right Arrow 53"/>
          <p:cNvSpPr/>
          <p:nvPr/>
        </p:nvSpPr>
        <p:spPr>
          <a:xfrm rot="5400000">
            <a:off x="7319395" y="5490435"/>
            <a:ext cx="457395" cy="275812"/>
          </a:xfrm>
          <a:prstGeom prst="rightArrow">
            <a:avLst>
              <a:gd name="adj1" fmla="val 27682"/>
              <a:gd name="adj2" fmla="val 50000"/>
            </a:avLst>
          </a:prstGeom>
          <a:pattFill prst="ltVert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55" name="Right Arrow 54"/>
          <p:cNvSpPr/>
          <p:nvPr/>
        </p:nvSpPr>
        <p:spPr>
          <a:xfrm rot="5400000">
            <a:off x="5277609" y="5642380"/>
            <a:ext cx="532200" cy="275812"/>
          </a:xfrm>
          <a:prstGeom prst="rightArrow">
            <a:avLst>
              <a:gd name="adj1" fmla="val 27682"/>
              <a:gd name="adj2" fmla="val 50000"/>
            </a:avLst>
          </a:prstGeom>
          <a:pattFill prst="ltVert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5400000">
            <a:off x="2007880" y="5415768"/>
            <a:ext cx="300345" cy="268095"/>
          </a:xfrm>
          <a:prstGeom prst="rightArrow">
            <a:avLst>
              <a:gd name="adj1" fmla="val 27682"/>
              <a:gd name="adj2" fmla="val 50000"/>
            </a:avLst>
          </a:prstGeom>
          <a:pattFill prst="ltVert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 rot="5400000">
            <a:off x="708293" y="5430844"/>
            <a:ext cx="300345" cy="268095"/>
          </a:xfrm>
          <a:prstGeom prst="rightArrow">
            <a:avLst>
              <a:gd name="adj1" fmla="val 27682"/>
              <a:gd name="adj2" fmla="val 50000"/>
            </a:avLst>
          </a:prstGeom>
          <a:pattFill prst="ltVert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58" name="Right Arrow 57"/>
          <p:cNvSpPr/>
          <p:nvPr/>
        </p:nvSpPr>
        <p:spPr>
          <a:xfrm rot="5400000">
            <a:off x="982070" y="1344113"/>
            <a:ext cx="300345" cy="268095"/>
          </a:xfrm>
          <a:prstGeom prst="rightArrow">
            <a:avLst>
              <a:gd name="adj1" fmla="val 27682"/>
              <a:gd name="adj2" fmla="val 50000"/>
            </a:avLst>
          </a:prstGeom>
          <a:pattFill prst="ltVert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 defTabSz="914112"/>
            <a:endParaRPr lang="en-US" sz="1800" kern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solidFill>
          <a:srgbClr val="B3EB35"/>
        </a:solidFill>
        <a:ln>
          <a:noFill/>
        </a:ln>
      </a:spPr>
      <a:bodyPr lIns="91411" tIns="45705" rIns="91411" bIns="45705" rtlCol="0" anchor="t"/>
      <a:lstStyle>
        <a:defPPr algn="ctr">
          <a:defRPr sz="1100" b="1" dirty="0" smtClean="0">
            <a:solidFill>
              <a:srgbClr val="00206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7C42AA6FE2DE47884C38949323E6BF" ma:contentTypeVersion="17" ma:contentTypeDescription="Create a new document." ma:contentTypeScope="" ma:versionID="48ded17cfd4a65737e078793c78146fb">
  <xsd:schema xmlns:xsd="http://www.w3.org/2001/XMLSchema" xmlns:xs="http://www.w3.org/2001/XMLSchema" xmlns:p="http://schemas.microsoft.com/office/2006/metadata/properties" xmlns:ns1="http://schemas.microsoft.com/sharepoint/v3" xmlns:ns2="e1b2897f-f98f-419d-9c60-b3649faf8a0f" xmlns:ns3="ca18cb2d-2cc7-4bf1-9899-ba91fbccc4ad" xmlns:ns4="http://schemas.microsoft.com/sharepoint/v4" xmlns:ns5="8027830e-f26f-476b-a1c3-89cedd1b9e5c" targetNamespace="http://schemas.microsoft.com/office/2006/metadata/properties" ma:root="true" ma:fieldsID="8bc526416edd6bff1afb08c1492c2a65" ns1:_="" ns2:_="" ns3:_="" ns4:_="" ns5:_="">
    <xsd:import namespace="http://schemas.microsoft.com/sharepoint/v3"/>
    <xsd:import namespace="e1b2897f-f98f-419d-9c60-b3649faf8a0f"/>
    <xsd:import namespace="ca18cb2d-2cc7-4bf1-9899-ba91fbccc4ad"/>
    <xsd:import namespace="http://schemas.microsoft.com/sharepoint/v4"/>
    <xsd:import namespace="8027830e-f26f-476b-a1c3-89cedd1b9e5c"/>
    <xsd:element name="properties">
      <xsd:complexType>
        <xsd:sequence>
          <xsd:element name="documentManagement">
            <xsd:complexType>
              <xsd:all>
                <xsd:element ref="ns1:AssignedTo" minOccurs="0"/>
                <xsd:element ref="ns2:Transformation_x0020_Plan_x0020_Relationship"/>
                <xsd:element ref="ns3:Document_x0020_Type"/>
                <xsd:element ref="ns3:Go_x002d_first_x0020_Strategy" minOccurs="0"/>
                <xsd:element ref="ns3:Audience" minOccurs="0"/>
                <xsd:element ref="ns3:Presented_x0020_On" minOccurs="0"/>
                <xsd:element ref="ns3:Category" minOccurs="0"/>
                <xsd:element ref="ns2:SharedWithUsers" minOccurs="0"/>
                <xsd:element ref="ns1:PublishingStartDate" minOccurs="0"/>
                <xsd:element ref="ns1:PublishingExpirationDate" minOccurs="0"/>
                <xsd:element ref="ns4:IconOverlay" minOccurs="0"/>
                <xsd:element ref="ns5:SharingHintHash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ssignedTo" ma:index="1" nillable="true" ma:displayName="Assigned To" ma:hidden="true" ma:list="UserInfo" ma:internalName="AssignedTo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1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b2897f-f98f-419d-9c60-b3649faf8a0f" elementFormDefault="qualified">
    <xsd:import namespace="http://schemas.microsoft.com/office/2006/documentManagement/types"/>
    <xsd:import namespace="http://schemas.microsoft.com/office/infopath/2007/PartnerControls"/>
    <xsd:element name="Transformation_x0020_Plan_x0020_Relationship" ma:index="2" ma:displayName="TP Relationship" ma:description="Information from this column will be used to sort content to various user-specific pages." ma:format="RadioButtons" ma:internalName="Transformation_x0020_Plan_x0020_Relationship">
      <xsd:simpleType>
        <xsd:restriction base="dms:Choice">
          <xsd:enumeration value="Overall"/>
          <xsd:enumeration value="Familiar Faces"/>
          <xsd:enumeration value="Community-level strategy"/>
          <xsd:enumeration value="ACH/SHCIP"/>
          <xsd:enumeration value="Birth-5/Youth Action Plan"/>
        </xsd:restriction>
      </xsd:simple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18cb2d-2cc7-4bf1-9899-ba91fbccc4ad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3" ma:displayName="Document Type" ma:description="Describes what kind of document" ma:format="RadioButtons" ma:internalName="Document_x0020_Type">
      <xsd:simpleType>
        <xsd:restriction base="dms:Choice">
          <xsd:enumeration value="Agenda/Notes"/>
          <xsd:enumeration value="Communication"/>
          <xsd:enumeration value="Evaluation"/>
          <xsd:enumeration value="Legislation"/>
          <xsd:enumeration value="Map"/>
          <xsd:enumeration value="Plan"/>
          <xsd:enumeration value="Presentation"/>
          <xsd:enumeration value="Process Documentation (Lean)"/>
          <xsd:enumeration value="Procurement"/>
          <xsd:enumeration value="Report/Quad Chart"/>
          <xsd:enumeration value="Resource"/>
        </xsd:restriction>
      </xsd:simpleType>
    </xsd:element>
    <xsd:element name="Go_x002d_first_x0020_Strategy" ma:index="4" nillable="true" ma:displayName="Project" ma:description="Specify whether this relates to a specific project (optional field)." ma:format="RadioButtons" ma:internalName="Go_x002d_first_x0020_Strategy">
      <xsd:simpleType>
        <xsd:restriction base="dms:Choice">
          <xsd:enumeration value="Living Cities"/>
          <xsd:enumeration value="Duals Demonstration"/>
        </xsd:restriction>
      </xsd:simpleType>
    </xsd:element>
    <xsd:element name="Audience" ma:index="5" nillable="true" ma:displayName="Related Group" ma:description="To which group(s) does this relate to?" ma:internalName="Audienc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vising Partners"/>
                    <xsd:enumeration value="Core Team"/>
                    <xsd:enumeration value="Work Team(s)"/>
                    <xsd:enumeration value="Sponsors"/>
                    <xsd:enumeration value="Community Partners"/>
                    <xsd:enumeration value="Staff"/>
                  </xsd:restriction>
                </xsd:simpleType>
              </xsd:element>
            </xsd:sequence>
          </xsd:extension>
        </xsd:complexContent>
      </xsd:complexType>
    </xsd:element>
    <xsd:element name="Presented_x0020_On" ma:index="6" nillable="true" ma:displayName="Presented On/Meeting Date" ma:description="For files related to specific meeting dates" ma:format="DateOnly" ma:internalName="Presented_x0020_On">
      <xsd:simpleType>
        <xsd:restriction base="dms:DateTime"/>
      </xsd:simpleType>
    </xsd:element>
    <xsd:element name="Category" ma:index="10" nillable="true" ma:displayName="Trans. Plan Relationship" ma:description="How this work is related to the Transformation Plan" ma:format="RadioButtons" ma:hidden="true" ma:internalName="Category" ma:readOnly="false">
      <xsd:simpleType>
        <xsd:restriction base="dms:Choice">
          <xsd:enumeration value="Overall"/>
          <xsd:enumeration value="Individual-level Strategy"/>
          <xsd:enumeration value="Community-level Strategy"/>
          <xsd:enumeration value="ACH/SHCIP"/>
          <xsd:enumeration value="Birth-5/Youth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7830e-f26f-476b-a1c3-89cedd1b9e5c" elementFormDefault="qualified">
    <xsd:import namespace="http://schemas.microsoft.com/office/2006/documentManagement/types"/>
    <xsd:import namespace="http://schemas.microsoft.com/office/infopath/2007/PartnerControls"/>
    <xsd:element name="SharingHintHash" ma:index="19" nillable="true" ma:displayName="Sharing Hint Hash" ma:internalName="SharingHintHash" ma:readOnly="true">
      <xsd:simpleType>
        <xsd:restriction base="dms:Text"/>
      </xsd:simple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To xmlns="http://schemas.microsoft.com/sharepoint/v3">
      <UserInfo>
        <DisplayName/>
        <AccountId xsi:nil="true"/>
        <AccountType/>
      </UserInfo>
    </AssignedTo>
    <Go_x002d_first_x0020_Strategy xmlns="ca18cb2d-2cc7-4bf1-9899-ba91fbccc4ad">Living Cities</Go_x002d_first_x0020_Strategy>
    <IconOverlay xmlns="http://schemas.microsoft.com/sharepoint/v4" xsi:nil="true"/>
    <Presented_x0020_On xmlns="ca18cb2d-2cc7-4bf1-9899-ba91fbccc4ad">2015-03-26T07:00:00+00:00</Presented_x0020_On>
    <Transformation_x0020_Plan_x0020_Relationship xmlns="e1b2897f-f98f-419d-9c60-b3649faf8a0f">Community-level strategy</Transformation_x0020_Plan_x0020_Relationship>
    <Document_x0020_Type xmlns="ca18cb2d-2cc7-4bf1-9899-ba91fbccc4ad">Presentation</Document_x0020_Type>
    <PublishingExpirationDate xmlns="http://schemas.microsoft.com/sharepoint/v3" xsi:nil="true"/>
    <PublishingStartDate xmlns="http://schemas.microsoft.com/sharepoint/v3" xsi:nil="true"/>
    <Category xmlns="ca18cb2d-2cc7-4bf1-9899-ba91fbccc4ad" xsi:nil="true"/>
    <Audience xmlns="ca18cb2d-2cc7-4bf1-9899-ba91fbccc4ad">
      <Value>Community Partners</Value>
      <Value>Staff</Value>
    </Audience>
    <SharedWithUsers xmlns="e1b2897f-f98f-419d-9c60-b3649faf8a0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2B823C3-D5B8-44F3-92E0-2BA69653EA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1b2897f-f98f-419d-9c60-b3649faf8a0f"/>
    <ds:schemaRef ds:uri="ca18cb2d-2cc7-4bf1-9899-ba91fbccc4ad"/>
    <ds:schemaRef ds:uri="http://schemas.microsoft.com/sharepoint/v4"/>
    <ds:schemaRef ds:uri="8027830e-f26f-476b-a1c3-89cedd1b9e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C240B8-B3F9-4C1A-8EC0-7773AC6F4E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0B34C8-D01B-494C-9602-FB55B3A784D3}">
  <ds:schemaRefs>
    <ds:schemaRef ds:uri="http://purl.org/dc/dcmitype/"/>
    <ds:schemaRef ds:uri="ca18cb2d-2cc7-4bf1-9899-ba91fbccc4ad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sharepoint/v3"/>
    <ds:schemaRef ds:uri="http://www.w3.org/XML/1998/namespace"/>
    <ds:schemaRef ds:uri="http://schemas.openxmlformats.org/package/2006/metadata/core-properties"/>
    <ds:schemaRef ds:uri="http://purl.org/dc/terms/"/>
    <ds:schemaRef ds:uri="8027830e-f26f-476b-a1c3-89cedd1b9e5c"/>
    <ds:schemaRef ds:uri="http://schemas.microsoft.com/sharepoint/v4"/>
    <ds:schemaRef ds:uri="e1b2897f-f98f-419d-9c60-b3649faf8a0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3353</TotalTime>
  <Words>273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RESULTS-BASED ACCOUNTABILITY</dc:title>
  <dc:creator>Wysen, Kirsten</dc:creator>
  <cp:lastModifiedBy>Srebnik, Debra</cp:lastModifiedBy>
  <cp:revision>129</cp:revision>
  <cp:lastPrinted>2016-08-09T16:08:28Z</cp:lastPrinted>
  <dcterms:modified xsi:type="dcterms:W3CDTF">2016-08-09T16:11:13Z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0x010100E77C42AA6FE2DE47884C38949323E6BF</vt:lpwstr>
  </property>
</Properties>
</file>