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0" r:id="rId2"/>
    <p:sldId id="269" r:id="rId3"/>
    <p:sldId id="274" r:id="rId4"/>
    <p:sldId id="275" r:id="rId5"/>
    <p:sldId id="278" r:id="rId6"/>
    <p:sldId id="271" r:id="rId7"/>
    <p:sldId id="256" r:id="rId8"/>
    <p:sldId id="261" r:id="rId9"/>
    <p:sldId id="258" r:id="rId10"/>
    <p:sldId id="259" r:id="rId11"/>
    <p:sldId id="266" r:id="rId12"/>
    <p:sldId id="260" r:id="rId13"/>
    <p:sldId id="264" r:id="rId14"/>
    <p:sldId id="276" r:id="rId15"/>
    <p:sldId id="262" r:id="rId16"/>
    <p:sldId id="263" r:id="rId17"/>
    <p:sldId id="265" r:id="rId18"/>
    <p:sldId id="277" r:id="rId19"/>
    <p:sldId id="268"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712">
          <p15:clr>
            <a:srgbClr val="A4A3A4"/>
          </p15:clr>
        </p15:guide>
        <p15:guide id="2" pos="441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D03A"/>
    <a:srgbClr val="397321"/>
    <a:srgbClr val="72E544"/>
    <a:srgbClr val="93C37D"/>
    <a:srgbClr val="697345"/>
    <a:srgbClr val="B3B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8732" autoAdjust="0"/>
  </p:normalViewPr>
  <p:slideViewPr>
    <p:cSldViewPr snapToGrid="0">
      <p:cViewPr varScale="1">
        <p:scale>
          <a:sx n="62" d="100"/>
          <a:sy n="62" d="100"/>
        </p:scale>
        <p:origin x="-102" y="-132"/>
      </p:cViewPr>
      <p:guideLst>
        <p:guide orient="horz" pos="1712"/>
        <p:guide pos="441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DD7F0D-99C6-4B46-B556-98F544ACECF7}" type="datetimeFigureOut">
              <a:rPr lang="en-US" smtClean="0"/>
              <a:t>1/25/2016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D4D83B-0AD2-4FED-98AB-BAA56EED8D5B}" type="slidenum">
              <a:rPr lang="en-US" smtClean="0"/>
              <a:t>‹#›</a:t>
            </a:fld>
            <a:endParaRPr lang="en-US"/>
          </a:p>
        </p:txBody>
      </p:sp>
    </p:spTree>
    <p:extLst>
      <p:ext uri="{BB962C8B-B14F-4D97-AF65-F5344CB8AC3E}">
        <p14:creationId xmlns:p14="http://schemas.microsoft.com/office/powerpoint/2010/main" val="2085909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D4D83B-0AD2-4FED-98AB-BAA56EED8D5B}" type="slidenum">
              <a:rPr lang="en-US" smtClean="0"/>
              <a:t>1</a:t>
            </a:fld>
            <a:endParaRPr lang="en-US"/>
          </a:p>
        </p:txBody>
      </p:sp>
    </p:spTree>
    <p:extLst>
      <p:ext uri="{BB962C8B-B14F-4D97-AF65-F5344CB8AC3E}">
        <p14:creationId xmlns:p14="http://schemas.microsoft.com/office/powerpoint/2010/main" val="3712234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D4D83B-0AD2-4FED-98AB-BAA56EED8D5B}" type="slidenum">
              <a:rPr lang="en-US" smtClean="0"/>
              <a:t>2</a:t>
            </a:fld>
            <a:endParaRPr lang="en-US"/>
          </a:p>
        </p:txBody>
      </p:sp>
    </p:spTree>
    <p:extLst>
      <p:ext uri="{BB962C8B-B14F-4D97-AF65-F5344CB8AC3E}">
        <p14:creationId xmlns:p14="http://schemas.microsoft.com/office/powerpoint/2010/main" val="3712234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D4D83B-0AD2-4FED-98AB-BAA56EED8D5B}" type="slidenum">
              <a:rPr lang="en-US" smtClean="0"/>
              <a:t>3</a:t>
            </a:fld>
            <a:endParaRPr lang="en-US"/>
          </a:p>
        </p:txBody>
      </p:sp>
    </p:spTree>
    <p:extLst>
      <p:ext uri="{BB962C8B-B14F-4D97-AF65-F5344CB8AC3E}">
        <p14:creationId xmlns:p14="http://schemas.microsoft.com/office/powerpoint/2010/main" val="3712234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D4D83B-0AD2-4FED-98AB-BAA56EED8D5B}" type="slidenum">
              <a:rPr lang="en-US" smtClean="0"/>
              <a:t>4</a:t>
            </a:fld>
            <a:endParaRPr lang="en-US"/>
          </a:p>
        </p:txBody>
      </p:sp>
    </p:spTree>
    <p:extLst>
      <p:ext uri="{BB962C8B-B14F-4D97-AF65-F5344CB8AC3E}">
        <p14:creationId xmlns:p14="http://schemas.microsoft.com/office/powerpoint/2010/main" val="3712234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D4D83B-0AD2-4FED-98AB-BAA56EED8D5B}" type="slidenum">
              <a:rPr lang="en-US" smtClean="0"/>
              <a:t>5</a:t>
            </a:fld>
            <a:endParaRPr lang="en-US"/>
          </a:p>
        </p:txBody>
      </p:sp>
    </p:spTree>
    <p:extLst>
      <p:ext uri="{BB962C8B-B14F-4D97-AF65-F5344CB8AC3E}">
        <p14:creationId xmlns:p14="http://schemas.microsoft.com/office/powerpoint/2010/main" val="3712234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D4D83B-0AD2-4FED-98AB-BAA56EED8D5B}" type="slidenum">
              <a:rPr lang="en-US" smtClean="0"/>
              <a:t>6</a:t>
            </a:fld>
            <a:endParaRPr lang="en-US"/>
          </a:p>
        </p:txBody>
      </p:sp>
    </p:spTree>
    <p:extLst>
      <p:ext uri="{BB962C8B-B14F-4D97-AF65-F5344CB8AC3E}">
        <p14:creationId xmlns:p14="http://schemas.microsoft.com/office/powerpoint/2010/main" val="3712234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D4D83B-0AD2-4FED-98AB-BAA56EED8D5B}" type="slidenum">
              <a:rPr lang="en-US" smtClean="0"/>
              <a:t>7</a:t>
            </a:fld>
            <a:endParaRPr lang="en-US"/>
          </a:p>
        </p:txBody>
      </p:sp>
    </p:spTree>
    <p:extLst>
      <p:ext uri="{BB962C8B-B14F-4D97-AF65-F5344CB8AC3E}">
        <p14:creationId xmlns:p14="http://schemas.microsoft.com/office/powerpoint/2010/main" val="3712234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D4D83B-0AD2-4FED-98AB-BAA56EED8D5B}" type="slidenum">
              <a:rPr lang="en-US" smtClean="0"/>
              <a:t>20</a:t>
            </a:fld>
            <a:endParaRPr lang="en-US"/>
          </a:p>
        </p:txBody>
      </p:sp>
    </p:spTree>
    <p:extLst>
      <p:ext uri="{BB962C8B-B14F-4D97-AF65-F5344CB8AC3E}">
        <p14:creationId xmlns:p14="http://schemas.microsoft.com/office/powerpoint/2010/main" val="3712234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586424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077BEFE-2566-4DCB-837D-7CF10320E54D}" type="datetimeFigureOut">
              <a:rPr lang="en-US" smtClean="0"/>
              <a:t>1/25/2016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74231D-03D5-476F-9458-4FF642690D79}" type="slidenum">
              <a:rPr lang="en-US" smtClean="0"/>
              <a:t>‹#›</a:t>
            </a:fld>
            <a:endParaRPr lang="en-US"/>
          </a:p>
        </p:txBody>
      </p:sp>
    </p:spTree>
    <p:extLst>
      <p:ext uri="{BB962C8B-B14F-4D97-AF65-F5344CB8AC3E}">
        <p14:creationId xmlns:p14="http://schemas.microsoft.com/office/powerpoint/2010/main" val="2666734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077BEFE-2566-4DCB-837D-7CF10320E54D}" type="datetimeFigureOut">
              <a:rPr lang="en-US" smtClean="0"/>
              <a:t>1/25/2016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74231D-03D5-476F-9458-4FF642690D79}" type="slidenum">
              <a:rPr lang="en-US" smtClean="0"/>
              <a:t>‹#›</a:t>
            </a:fld>
            <a:endParaRPr lang="en-US"/>
          </a:p>
        </p:txBody>
      </p:sp>
    </p:spTree>
    <p:extLst>
      <p:ext uri="{BB962C8B-B14F-4D97-AF65-F5344CB8AC3E}">
        <p14:creationId xmlns:p14="http://schemas.microsoft.com/office/powerpoint/2010/main" val="3984650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071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647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8196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9913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077BEFE-2566-4DCB-837D-7CF10320E54D}" type="datetimeFigureOut">
              <a:rPr lang="en-US" smtClean="0"/>
              <a:t>1/25/2016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474231D-03D5-476F-9458-4FF642690D79}" type="slidenum">
              <a:rPr lang="en-US" smtClean="0"/>
              <a:t>‹#›</a:t>
            </a:fld>
            <a:endParaRPr lang="en-US"/>
          </a:p>
        </p:txBody>
      </p:sp>
    </p:spTree>
    <p:extLst>
      <p:ext uri="{BB962C8B-B14F-4D97-AF65-F5344CB8AC3E}">
        <p14:creationId xmlns:p14="http://schemas.microsoft.com/office/powerpoint/2010/main" val="1504190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077BEFE-2566-4DCB-837D-7CF10320E54D}" type="datetimeFigureOut">
              <a:rPr lang="en-US" smtClean="0"/>
              <a:t>1/25/2016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474231D-03D5-476F-9458-4FF642690D79}" type="slidenum">
              <a:rPr lang="en-US" smtClean="0"/>
              <a:t>‹#›</a:t>
            </a:fld>
            <a:endParaRPr lang="en-US"/>
          </a:p>
        </p:txBody>
      </p:sp>
    </p:spTree>
    <p:extLst>
      <p:ext uri="{BB962C8B-B14F-4D97-AF65-F5344CB8AC3E}">
        <p14:creationId xmlns:p14="http://schemas.microsoft.com/office/powerpoint/2010/main" val="4223152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857418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077BEFE-2566-4DCB-837D-7CF10320E54D}" type="datetimeFigureOut">
              <a:rPr lang="en-US" smtClean="0"/>
              <a:t>1/25/2016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474231D-03D5-476F-9458-4FF642690D79}" type="slidenum">
              <a:rPr lang="en-US" smtClean="0"/>
              <a:t>‹#›</a:t>
            </a:fld>
            <a:endParaRPr lang="en-US"/>
          </a:p>
        </p:txBody>
      </p:sp>
    </p:spTree>
    <p:extLst>
      <p:ext uri="{BB962C8B-B14F-4D97-AF65-F5344CB8AC3E}">
        <p14:creationId xmlns:p14="http://schemas.microsoft.com/office/powerpoint/2010/main" val="2018217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0" name="Group 9"/>
          <p:cNvGrpSpPr/>
          <p:nvPr userDrawn="1"/>
        </p:nvGrpSpPr>
        <p:grpSpPr>
          <a:xfrm>
            <a:off x="8726303" y="5851305"/>
            <a:ext cx="3746252" cy="1370580"/>
            <a:chOff x="8223900" y="4846419"/>
            <a:chExt cx="3746252" cy="1370580"/>
          </a:xfrm>
        </p:grpSpPr>
        <p:sp>
          <p:nvSpPr>
            <p:cNvPr id="8" name="Rounded Rectangle 7"/>
            <p:cNvSpPr/>
            <p:nvPr userDrawn="1"/>
          </p:nvSpPr>
          <p:spPr>
            <a:xfrm>
              <a:off x="8395021" y="5345437"/>
              <a:ext cx="3180714" cy="382035"/>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223900" y="4846419"/>
              <a:ext cx="3746252" cy="1370580"/>
            </a:xfrm>
            <a:prstGeom prst="rect">
              <a:avLst/>
            </a:prstGeom>
          </p:spPr>
        </p:pic>
      </p:grpSp>
    </p:spTree>
    <p:extLst>
      <p:ext uri="{BB962C8B-B14F-4D97-AF65-F5344CB8AC3E}">
        <p14:creationId xmlns:p14="http://schemas.microsoft.com/office/powerpoint/2010/main" val="2073850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9.jpe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1.jpe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94473"/>
            <a:ext cx="9144000" cy="1543310"/>
          </a:xfrm>
        </p:spPr>
        <p:txBody>
          <a:bodyPr>
            <a:normAutofit fontScale="90000"/>
          </a:bodyPr>
          <a:lstStyle/>
          <a:p>
            <a:r>
              <a:rPr lang="en-US" dirty="0" smtClean="0"/>
              <a:t>Economic Opportunity and  Empowerment Advisory Board</a:t>
            </a:r>
            <a:r>
              <a:rPr lang="en-US" b="1" dirty="0" smtClean="0"/>
              <a:t> </a:t>
            </a:r>
            <a:endParaRPr lang="en-US" b="1" dirty="0"/>
          </a:p>
        </p:txBody>
      </p:sp>
      <p:sp>
        <p:nvSpPr>
          <p:cNvPr id="3" name="Subtitle 2"/>
          <p:cNvSpPr>
            <a:spLocks noGrp="1"/>
          </p:cNvSpPr>
          <p:nvPr>
            <p:ph type="subTitle" idx="1"/>
          </p:nvPr>
        </p:nvSpPr>
        <p:spPr/>
        <p:txBody>
          <a:bodyPr anchor="ctr" anchorCtr="0">
            <a:normAutofit/>
          </a:bodyPr>
          <a:lstStyle/>
          <a:p>
            <a:r>
              <a:rPr lang="en-US" sz="3600" dirty="0" smtClean="0"/>
              <a:t>October 8, 2015</a:t>
            </a:r>
          </a:p>
          <a:p>
            <a:r>
              <a:rPr lang="en-US" sz="3600" b="1" dirty="0" smtClean="0">
                <a:solidFill>
                  <a:srgbClr val="385723"/>
                </a:solidFill>
              </a:rPr>
              <a:t>Apprenticeship Access Strategy</a:t>
            </a:r>
            <a:endParaRPr lang="en-US" sz="3600" b="1" dirty="0">
              <a:solidFill>
                <a:srgbClr val="385723"/>
              </a:solidFill>
            </a:endParaRPr>
          </a:p>
        </p:txBody>
      </p:sp>
    </p:spTree>
    <p:extLst>
      <p:ext uri="{BB962C8B-B14F-4D97-AF65-F5344CB8AC3E}">
        <p14:creationId xmlns:p14="http://schemas.microsoft.com/office/powerpoint/2010/main" val="1697701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existing CFJC program criteria?</a:t>
            </a:r>
            <a:endParaRPr lang="en-US" dirty="0"/>
          </a:p>
        </p:txBody>
      </p:sp>
      <p:sp>
        <p:nvSpPr>
          <p:cNvPr id="8" name="Content Placeholder 7"/>
          <p:cNvSpPr>
            <a:spLocks noGrp="1"/>
          </p:cNvSpPr>
          <p:nvPr>
            <p:ph idx="1"/>
          </p:nvPr>
        </p:nvSpPr>
        <p:spPr>
          <a:xfrm>
            <a:off x="838199" y="1825625"/>
            <a:ext cx="11125051" cy="4351338"/>
          </a:xfrm>
        </p:spPr>
        <p:txBody>
          <a:bodyPr>
            <a:normAutofit/>
          </a:bodyPr>
          <a:lstStyle/>
          <a:p>
            <a:pPr>
              <a:spcBef>
                <a:spcPts val="2800"/>
              </a:spcBef>
            </a:pPr>
            <a:r>
              <a:rPr lang="en-US" sz="3200" b="1" dirty="0" smtClean="0">
                <a:solidFill>
                  <a:srgbClr val="385723"/>
                </a:solidFill>
              </a:rPr>
              <a:t>Apprenticeship Utilization Criteria</a:t>
            </a:r>
            <a:r>
              <a:rPr lang="en-US" dirty="0" smtClean="0"/>
              <a:t/>
            </a:r>
            <a:br>
              <a:rPr lang="en-US" dirty="0" smtClean="0"/>
            </a:br>
            <a:r>
              <a:rPr lang="en-US" sz="2400" dirty="0" smtClean="0"/>
              <a:t>Contractor must meet the minimum of 15% utilization in accordance with KC law</a:t>
            </a:r>
            <a:endParaRPr lang="en-US" dirty="0"/>
          </a:p>
          <a:p>
            <a:pPr marL="297180" indent="-342900">
              <a:lnSpc>
                <a:spcPct val="100000"/>
              </a:lnSpc>
              <a:spcBef>
                <a:spcPts val="0"/>
              </a:spcBef>
            </a:pPr>
            <a:r>
              <a:rPr lang="en-US" b="1" dirty="0" smtClean="0">
                <a:solidFill>
                  <a:srgbClr val="385723"/>
                </a:solidFill>
              </a:rPr>
              <a:t>Contractor Agreed to goals for CFJC Project</a:t>
            </a:r>
          </a:p>
          <a:p>
            <a:pPr marL="754380" lvl="1" indent="-342900">
              <a:lnSpc>
                <a:spcPct val="100000"/>
              </a:lnSpc>
              <a:spcBef>
                <a:spcPts val="0"/>
              </a:spcBef>
            </a:pPr>
            <a:r>
              <a:rPr lang="en-US" dirty="0" smtClean="0"/>
              <a:t>20% minority contractor inclusion</a:t>
            </a:r>
          </a:p>
          <a:p>
            <a:pPr marL="640080" lvl="1">
              <a:lnSpc>
                <a:spcPct val="100000"/>
              </a:lnSpc>
              <a:spcBef>
                <a:spcPts val="0"/>
              </a:spcBef>
            </a:pPr>
            <a:r>
              <a:rPr lang="en-US" dirty="0" smtClean="0"/>
              <a:t>  17% Apprenticeship Utilization</a:t>
            </a:r>
          </a:p>
          <a:p>
            <a:pPr>
              <a:lnSpc>
                <a:spcPct val="100000"/>
              </a:lnSpc>
              <a:spcBef>
                <a:spcPts val="0"/>
              </a:spcBef>
            </a:pPr>
            <a:r>
              <a:rPr lang="en-US" sz="3200" b="1" dirty="0" smtClean="0">
                <a:solidFill>
                  <a:srgbClr val="385723"/>
                </a:solidFill>
              </a:rPr>
              <a:t>Aspirational Goals</a:t>
            </a:r>
            <a:endParaRPr lang="en-US" dirty="0">
              <a:solidFill>
                <a:srgbClr val="385723"/>
              </a:solidFill>
            </a:endParaRPr>
          </a:p>
          <a:p>
            <a:pPr lvl="1">
              <a:lnSpc>
                <a:spcPct val="100000"/>
              </a:lnSpc>
              <a:spcBef>
                <a:spcPts val="0"/>
              </a:spcBef>
            </a:pPr>
            <a:r>
              <a:rPr lang="en-US" dirty="0" smtClean="0"/>
              <a:t>21% Minorities</a:t>
            </a:r>
          </a:p>
          <a:p>
            <a:pPr lvl="1">
              <a:lnSpc>
                <a:spcPct val="100000"/>
              </a:lnSpc>
              <a:spcBef>
                <a:spcPts val="0"/>
              </a:spcBef>
            </a:pPr>
            <a:r>
              <a:rPr lang="en-US" dirty="0"/>
              <a:t>2</a:t>
            </a:r>
            <a:r>
              <a:rPr lang="en-US" dirty="0" smtClean="0"/>
              <a:t>5% Women</a:t>
            </a:r>
          </a:p>
          <a:p>
            <a:pPr lvl="1">
              <a:lnSpc>
                <a:spcPct val="100000"/>
              </a:lnSpc>
              <a:spcBef>
                <a:spcPts val="0"/>
              </a:spcBef>
            </a:pPr>
            <a:r>
              <a:rPr lang="en-US" dirty="0" smtClean="0"/>
              <a:t>2% Disabled</a:t>
            </a:r>
          </a:p>
          <a:p>
            <a:pPr lvl="1">
              <a:lnSpc>
                <a:spcPct val="100000"/>
              </a:lnSpc>
              <a:spcBef>
                <a:spcPts val="0"/>
              </a:spcBef>
            </a:pPr>
            <a:r>
              <a:rPr lang="en-US" dirty="0" smtClean="0"/>
              <a:t>7% Disadvantaged Youth</a:t>
            </a:r>
            <a:endParaRPr lang="en-US" dirty="0"/>
          </a:p>
        </p:txBody>
      </p:sp>
    </p:spTree>
    <p:extLst>
      <p:ext uri="{BB962C8B-B14F-4D97-AF65-F5344CB8AC3E}">
        <p14:creationId xmlns:p14="http://schemas.microsoft.com/office/powerpoint/2010/main" val="1661515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3" y="365125"/>
            <a:ext cx="11470399" cy="1325563"/>
          </a:xfrm>
        </p:spPr>
        <p:txBody>
          <a:bodyPr>
            <a:normAutofit/>
          </a:bodyPr>
          <a:lstStyle/>
          <a:p>
            <a:r>
              <a:rPr lang="en-US" sz="4400" dirty="0" smtClean="0"/>
              <a:t>Inclusion Grows </a:t>
            </a:r>
            <a:r>
              <a:rPr lang="en-US" sz="4400" dirty="0"/>
              <a:t>t</a:t>
            </a:r>
            <a:r>
              <a:rPr lang="en-US" sz="4400" dirty="0" smtClean="0"/>
              <a:t>hrough Stakeholder Education</a:t>
            </a:r>
            <a:endParaRPr lang="en-US" sz="4400" dirty="0"/>
          </a:p>
        </p:txBody>
      </p:sp>
      <p:sp>
        <p:nvSpPr>
          <p:cNvPr id="3" name="Content Placeholder 2"/>
          <p:cNvSpPr>
            <a:spLocks noGrp="1"/>
          </p:cNvSpPr>
          <p:nvPr>
            <p:ph idx="1"/>
          </p:nvPr>
        </p:nvSpPr>
        <p:spPr/>
        <p:txBody>
          <a:bodyPr>
            <a:normAutofit/>
          </a:bodyPr>
          <a:lstStyle/>
          <a:p>
            <a:pPr>
              <a:spcBef>
                <a:spcPts val="1800"/>
              </a:spcBef>
            </a:pPr>
            <a:r>
              <a:rPr lang="en-US" sz="3200" dirty="0" smtClean="0"/>
              <a:t>All parties agree to support </a:t>
            </a:r>
            <a:r>
              <a:rPr lang="en-US" sz="3200" dirty="0" smtClean="0">
                <a:solidFill>
                  <a:srgbClr val="385723"/>
                </a:solidFill>
              </a:rPr>
              <a:t>Registered Apprenticeship and Pre-Apprenticeship </a:t>
            </a:r>
            <a:r>
              <a:rPr lang="en-US" sz="3200" dirty="0" smtClean="0"/>
              <a:t>throughout the life of the CWA:</a:t>
            </a:r>
          </a:p>
          <a:p>
            <a:pPr lvl="1">
              <a:spcBef>
                <a:spcPts val="1800"/>
              </a:spcBef>
            </a:pPr>
            <a:r>
              <a:rPr lang="en-US" sz="3200" dirty="0" smtClean="0"/>
              <a:t>Purchaser</a:t>
            </a:r>
          </a:p>
          <a:p>
            <a:pPr lvl="1">
              <a:spcBef>
                <a:spcPts val="1800"/>
              </a:spcBef>
            </a:pPr>
            <a:r>
              <a:rPr lang="en-US" sz="3200" dirty="0" smtClean="0"/>
              <a:t>Contractor</a:t>
            </a:r>
          </a:p>
          <a:p>
            <a:pPr lvl="1">
              <a:spcBef>
                <a:spcPts val="1800"/>
              </a:spcBef>
            </a:pPr>
            <a:r>
              <a:rPr lang="en-US" sz="3200" dirty="0" smtClean="0"/>
              <a:t>Unions</a:t>
            </a:r>
          </a:p>
          <a:p>
            <a:pPr>
              <a:spcBef>
                <a:spcPts val="1800"/>
              </a:spcBef>
            </a:pPr>
            <a:r>
              <a:rPr lang="en-US" sz="3600" dirty="0" smtClean="0"/>
              <a:t>This also requires a commitment to additional </a:t>
            </a:r>
            <a:r>
              <a:rPr lang="en-US" sz="3600" dirty="0" smtClean="0">
                <a:solidFill>
                  <a:srgbClr val="385723"/>
                </a:solidFill>
              </a:rPr>
              <a:t>stakeholder education </a:t>
            </a:r>
            <a:r>
              <a:rPr lang="en-US" sz="3600" dirty="0" smtClean="0"/>
              <a:t>– Public, Leaders, Etc.</a:t>
            </a:r>
          </a:p>
          <a:p>
            <a:pPr marL="457200" lvl="1" indent="0">
              <a:buNone/>
            </a:pPr>
            <a:endParaRPr lang="en-US" dirty="0"/>
          </a:p>
        </p:txBody>
      </p:sp>
    </p:spTree>
    <p:extLst>
      <p:ext uri="{BB962C8B-B14F-4D97-AF65-F5344CB8AC3E}">
        <p14:creationId xmlns:p14="http://schemas.microsoft.com/office/powerpoint/2010/main" val="1486452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86" y="365125"/>
            <a:ext cx="11527971" cy="1325563"/>
          </a:xfrm>
        </p:spPr>
        <p:txBody>
          <a:bodyPr>
            <a:noAutofit/>
          </a:bodyPr>
          <a:lstStyle/>
          <a:p>
            <a:pPr algn="ctr"/>
            <a:r>
              <a:rPr lang="en-US" sz="4400" dirty="0" smtClean="0"/>
              <a:t>Key Elements</a:t>
            </a:r>
            <a:r>
              <a:rPr lang="en-US" sz="4400" b="0" dirty="0" smtClean="0"/>
              <a:t> in Apprenticeship Access Strategy</a:t>
            </a:r>
            <a:endParaRPr lang="en-US" sz="4400" b="0" dirty="0"/>
          </a:p>
        </p:txBody>
      </p:sp>
      <p:sp>
        <p:nvSpPr>
          <p:cNvPr id="3" name="Content Placeholder 2"/>
          <p:cNvSpPr>
            <a:spLocks noGrp="1"/>
          </p:cNvSpPr>
          <p:nvPr>
            <p:ph idx="1"/>
          </p:nvPr>
        </p:nvSpPr>
        <p:spPr/>
        <p:txBody>
          <a:bodyPr>
            <a:normAutofit/>
          </a:bodyPr>
          <a:lstStyle/>
          <a:p>
            <a:pPr>
              <a:spcBef>
                <a:spcPts val="3400"/>
              </a:spcBef>
            </a:pPr>
            <a:r>
              <a:rPr lang="en-US" sz="3200" dirty="0" smtClean="0">
                <a:solidFill>
                  <a:srgbClr val="385723"/>
                </a:solidFill>
              </a:rPr>
              <a:t>Contractor </a:t>
            </a:r>
            <a:r>
              <a:rPr lang="en-US" sz="3200" dirty="0" smtClean="0">
                <a:solidFill>
                  <a:schemeClr val="bg1"/>
                </a:solidFill>
              </a:rPr>
              <a:t>engagement</a:t>
            </a:r>
          </a:p>
          <a:p>
            <a:pPr>
              <a:spcBef>
                <a:spcPts val="3400"/>
              </a:spcBef>
            </a:pPr>
            <a:r>
              <a:rPr lang="en-US" sz="3200" dirty="0" smtClean="0">
                <a:solidFill>
                  <a:schemeClr val="bg1"/>
                </a:solidFill>
              </a:rPr>
              <a:t>Working</a:t>
            </a:r>
            <a:r>
              <a:rPr lang="en-US" sz="3200" dirty="0" smtClean="0">
                <a:solidFill>
                  <a:srgbClr val="385723"/>
                </a:solidFill>
              </a:rPr>
              <a:t> </a:t>
            </a:r>
            <a:r>
              <a:rPr lang="en-US" sz="3200" dirty="0" smtClean="0">
                <a:solidFill>
                  <a:schemeClr val="accent6">
                    <a:lumMod val="50000"/>
                  </a:schemeClr>
                </a:solidFill>
              </a:rPr>
              <a:t>partnerships</a:t>
            </a:r>
          </a:p>
          <a:p>
            <a:pPr>
              <a:spcBef>
                <a:spcPts val="3400"/>
              </a:spcBef>
            </a:pPr>
            <a:r>
              <a:rPr lang="en-US" sz="3200" dirty="0" smtClean="0"/>
              <a:t>Project </a:t>
            </a:r>
            <a:r>
              <a:rPr lang="en-US" sz="3200" dirty="0" smtClean="0">
                <a:solidFill>
                  <a:srgbClr val="385723"/>
                </a:solidFill>
              </a:rPr>
              <a:t>Expectations</a:t>
            </a:r>
          </a:p>
          <a:p>
            <a:pPr>
              <a:spcBef>
                <a:spcPts val="3400"/>
              </a:spcBef>
            </a:pPr>
            <a:r>
              <a:rPr lang="en-US" sz="3200" dirty="0" smtClean="0"/>
              <a:t>Available </a:t>
            </a:r>
            <a:r>
              <a:rPr lang="en-US" sz="3200" dirty="0" smtClean="0">
                <a:solidFill>
                  <a:srgbClr val="385723"/>
                </a:solidFill>
              </a:rPr>
              <a:t>Resources</a:t>
            </a:r>
          </a:p>
        </p:txBody>
      </p:sp>
    </p:spTree>
    <p:extLst>
      <p:ext uri="{BB962C8B-B14F-4D97-AF65-F5344CB8AC3E}">
        <p14:creationId xmlns:p14="http://schemas.microsoft.com/office/powerpoint/2010/main" val="2827366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ts val="1000"/>
              </a:spcBef>
            </a:pPr>
            <a:r>
              <a:rPr lang="en-US" b="0" dirty="0" smtClean="0">
                <a:solidFill>
                  <a:srgbClr val="FFFFFF"/>
                </a:solidFill>
                <a:latin typeface="Calibri" panose="020F0502020204030204"/>
                <a:ea typeface="+mn-ea"/>
                <a:cs typeface="+mn-cs"/>
              </a:rPr>
              <a:t>Job Access Through Contractor Engagement</a:t>
            </a:r>
            <a:endParaRPr lang="en-US" b="0" dirty="0">
              <a:solidFill>
                <a:srgbClr val="FFFFFF"/>
              </a:solidFill>
            </a:endParaRPr>
          </a:p>
        </p:txBody>
      </p:sp>
      <p:sp>
        <p:nvSpPr>
          <p:cNvPr id="3" name="Content Placeholder 2"/>
          <p:cNvSpPr>
            <a:spLocks noGrp="1"/>
          </p:cNvSpPr>
          <p:nvPr>
            <p:ph idx="1"/>
          </p:nvPr>
        </p:nvSpPr>
        <p:spPr/>
        <p:txBody>
          <a:bodyPr>
            <a:normAutofit fontScale="92500" lnSpcReduction="10000"/>
          </a:bodyPr>
          <a:lstStyle/>
          <a:p>
            <a:pPr>
              <a:spcBef>
                <a:spcPts val="2200"/>
              </a:spcBef>
            </a:pPr>
            <a:r>
              <a:rPr lang="en-US" sz="3200" dirty="0" smtClean="0">
                <a:solidFill>
                  <a:srgbClr val="385723"/>
                </a:solidFill>
              </a:rPr>
              <a:t>Focus must remain the On time and On Budget </a:t>
            </a:r>
            <a:r>
              <a:rPr lang="en-US" sz="3200" dirty="0" smtClean="0"/>
              <a:t>Project Delivery</a:t>
            </a:r>
          </a:p>
          <a:p>
            <a:pPr>
              <a:spcBef>
                <a:spcPts val="2200"/>
              </a:spcBef>
            </a:pPr>
            <a:r>
              <a:rPr lang="en-US" sz="3200" dirty="0" smtClean="0">
                <a:solidFill>
                  <a:srgbClr val="385723"/>
                </a:solidFill>
              </a:rPr>
              <a:t>Participation</a:t>
            </a:r>
            <a:r>
              <a:rPr lang="en-US" sz="3200" dirty="0" smtClean="0"/>
              <a:t> in Pre-Apprenticeship job placement process</a:t>
            </a:r>
          </a:p>
          <a:p>
            <a:pPr>
              <a:spcBef>
                <a:spcPts val="2200"/>
              </a:spcBef>
            </a:pPr>
            <a:r>
              <a:rPr lang="en-US" sz="3200" dirty="0" smtClean="0"/>
              <a:t>Minimum impact to operation, easy engagement through the </a:t>
            </a:r>
            <a:r>
              <a:rPr lang="en-US" sz="3200" dirty="0" smtClean="0">
                <a:solidFill>
                  <a:srgbClr val="385723"/>
                </a:solidFill>
              </a:rPr>
              <a:t>dispatch system</a:t>
            </a:r>
          </a:p>
          <a:p>
            <a:pPr>
              <a:spcBef>
                <a:spcPts val="2200"/>
              </a:spcBef>
            </a:pPr>
            <a:r>
              <a:rPr lang="en-US" sz="3200" dirty="0" smtClean="0"/>
              <a:t>Workers prioritized in accordance with </a:t>
            </a:r>
            <a:r>
              <a:rPr lang="en-US" sz="3200" dirty="0" smtClean="0">
                <a:solidFill>
                  <a:srgbClr val="385723"/>
                </a:solidFill>
              </a:rPr>
              <a:t>PLA guidelines</a:t>
            </a:r>
          </a:p>
          <a:p>
            <a:pPr>
              <a:spcBef>
                <a:spcPts val="2200"/>
              </a:spcBef>
            </a:pPr>
            <a:r>
              <a:rPr lang="en-US" sz="3200" dirty="0" smtClean="0"/>
              <a:t>Focus on use of </a:t>
            </a:r>
            <a:r>
              <a:rPr lang="en-US" sz="3200" dirty="0" smtClean="0">
                <a:solidFill>
                  <a:srgbClr val="385723"/>
                </a:solidFill>
              </a:rPr>
              <a:t>disadvantaged workers</a:t>
            </a:r>
          </a:p>
          <a:p>
            <a:pPr>
              <a:spcBef>
                <a:spcPts val="2200"/>
              </a:spcBef>
            </a:pPr>
            <a:r>
              <a:rPr lang="en-US" sz="3200" dirty="0" smtClean="0"/>
              <a:t>Consistent </a:t>
            </a:r>
            <a:r>
              <a:rPr lang="en-US" sz="3200" dirty="0" smtClean="0">
                <a:solidFill>
                  <a:srgbClr val="385723"/>
                </a:solidFill>
              </a:rPr>
              <a:t>verifiable reporting</a:t>
            </a:r>
          </a:p>
        </p:txBody>
      </p:sp>
    </p:spTree>
    <p:extLst>
      <p:ext uri="{BB962C8B-B14F-4D97-AF65-F5344CB8AC3E}">
        <p14:creationId xmlns:p14="http://schemas.microsoft.com/office/powerpoint/2010/main" val="2013029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en-US" sz="4800" dirty="0" smtClean="0"/>
              <a:t>“I </a:t>
            </a:r>
            <a:r>
              <a:rPr lang="en-US" sz="4800" dirty="0"/>
              <a:t>have found no greater satisfaction than achieving success through honest dealing and strict adherence to the view that, for you to gain, those you deal with should gain as well</a:t>
            </a:r>
            <a:r>
              <a:rPr lang="en-US" sz="4800" dirty="0" smtClean="0"/>
              <a:t>.”</a:t>
            </a:r>
            <a:r>
              <a:rPr lang="en-US" sz="4800" dirty="0"/>
              <a:t/>
            </a:r>
            <a:br>
              <a:rPr lang="en-US" sz="4800" dirty="0"/>
            </a:br>
            <a:r>
              <a:rPr lang="en-US" sz="4800" dirty="0" smtClean="0">
                <a:solidFill>
                  <a:schemeClr val="accent6">
                    <a:lumMod val="50000"/>
                  </a:schemeClr>
                </a:solidFill>
              </a:rPr>
              <a:t>Alan Greenspan</a:t>
            </a:r>
            <a:endParaRPr lang="en-US" sz="4800" dirty="0">
              <a:solidFill>
                <a:schemeClr val="accent6">
                  <a:lumMod val="50000"/>
                </a:schemeClr>
              </a:solidFill>
            </a:endParaRPr>
          </a:p>
        </p:txBody>
      </p:sp>
      <p:sp>
        <p:nvSpPr>
          <p:cNvPr id="3" name="Text Placeholder 2"/>
          <p:cNvSpPr>
            <a:spLocks noGrp="1"/>
          </p:cNvSpPr>
          <p:nvPr>
            <p:ph type="body" idx="1"/>
          </p:nvPr>
        </p:nvSpPr>
        <p:spPr/>
        <p:txBody>
          <a:bodyPr>
            <a:normAutofit/>
          </a:bodyPr>
          <a:lstStyle/>
          <a:p>
            <a:pPr algn="ctr"/>
            <a:r>
              <a:rPr lang="en-US" sz="5400" dirty="0" smtClean="0">
                <a:solidFill>
                  <a:schemeClr val="accent6">
                    <a:lumMod val="50000"/>
                  </a:schemeClr>
                </a:solidFill>
              </a:rPr>
              <a:t>Working Partnerships</a:t>
            </a:r>
            <a:endParaRPr lang="en-US" sz="5400" dirty="0">
              <a:solidFill>
                <a:schemeClr val="accent6">
                  <a:lumMod val="50000"/>
                </a:schemeClr>
              </a:solidFill>
            </a:endParaRPr>
          </a:p>
        </p:txBody>
      </p:sp>
    </p:spTree>
    <p:extLst>
      <p:ext uri="{BB962C8B-B14F-4D97-AF65-F5344CB8AC3E}">
        <p14:creationId xmlns:p14="http://schemas.microsoft.com/office/powerpoint/2010/main" val="3852822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0"/>
            <a:ext cx="10515600" cy="1325563"/>
          </a:xfrm>
        </p:spPr>
        <p:txBody>
          <a:bodyPr/>
          <a:lstStyle/>
          <a:p>
            <a:r>
              <a:rPr lang="en-US" b="0" dirty="0" smtClean="0"/>
              <a:t>Pre-Apprenticeship Pipeline Integration</a:t>
            </a:r>
            <a:endParaRPr lang="en-US" b="0" dirty="0"/>
          </a:p>
        </p:txBody>
      </p:sp>
      <p:sp>
        <p:nvSpPr>
          <p:cNvPr id="3" name="Content Placeholder 2"/>
          <p:cNvSpPr>
            <a:spLocks noGrp="1"/>
          </p:cNvSpPr>
          <p:nvPr>
            <p:ph idx="1"/>
          </p:nvPr>
        </p:nvSpPr>
        <p:spPr>
          <a:xfrm>
            <a:off x="838199" y="1575252"/>
            <a:ext cx="11247961" cy="4733151"/>
          </a:xfrm>
        </p:spPr>
        <p:txBody>
          <a:bodyPr>
            <a:noAutofit/>
          </a:bodyPr>
          <a:lstStyle/>
          <a:p>
            <a:pPr>
              <a:spcBef>
                <a:spcPts val="1600"/>
              </a:spcBef>
            </a:pPr>
            <a:r>
              <a:rPr lang="en-US" sz="3200" dirty="0" smtClean="0">
                <a:solidFill>
                  <a:schemeClr val="accent6">
                    <a:lumMod val="50000"/>
                  </a:schemeClr>
                </a:solidFill>
              </a:rPr>
              <a:t>Create an </a:t>
            </a:r>
            <a:r>
              <a:rPr lang="en-US" sz="3200" dirty="0" smtClean="0"/>
              <a:t>eligible pool of workers </a:t>
            </a:r>
            <a:r>
              <a:rPr lang="en-US" sz="3200" dirty="0" smtClean="0">
                <a:solidFill>
                  <a:schemeClr val="accent6">
                    <a:lumMod val="50000"/>
                  </a:schemeClr>
                </a:solidFill>
              </a:rPr>
              <a:t>through pre-apprenticeship partnerships</a:t>
            </a:r>
          </a:p>
          <a:p>
            <a:pPr>
              <a:spcBef>
                <a:spcPts val="1600"/>
              </a:spcBef>
            </a:pPr>
            <a:r>
              <a:rPr lang="en-US" sz="3200" dirty="0" smtClean="0"/>
              <a:t>Design access </a:t>
            </a:r>
            <a:r>
              <a:rPr lang="en-US" sz="3200" dirty="0" smtClean="0">
                <a:solidFill>
                  <a:schemeClr val="accent6">
                    <a:lumMod val="50000"/>
                  </a:schemeClr>
                </a:solidFill>
              </a:rPr>
              <a:t>through third party coordination </a:t>
            </a:r>
            <a:r>
              <a:rPr lang="en-US" dirty="0" smtClean="0">
                <a:solidFill>
                  <a:schemeClr val="accent6">
                    <a:lumMod val="50000"/>
                  </a:schemeClr>
                </a:solidFill>
              </a:rPr>
              <a:t>(internal/external)</a:t>
            </a:r>
          </a:p>
          <a:p>
            <a:pPr lvl="1">
              <a:spcBef>
                <a:spcPts val="1600"/>
              </a:spcBef>
            </a:pPr>
            <a:r>
              <a:rPr lang="en-US" sz="3200" dirty="0" smtClean="0">
                <a:solidFill>
                  <a:schemeClr val="accent6">
                    <a:lumMod val="50000"/>
                  </a:schemeClr>
                </a:solidFill>
              </a:rPr>
              <a:t>Facilitate worker </a:t>
            </a:r>
            <a:r>
              <a:rPr lang="en-US" sz="3200" dirty="0" smtClean="0"/>
              <a:t>eligibility verification </a:t>
            </a:r>
          </a:p>
          <a:p>
            <a:pPr lvl="1">
              <a:spcBef>
                <a:spcPts val="1600"/>
              </a:spcBef>
            </a:pPr>
            <a:r>
              <a:rPr lang="en-US" sz="3200" dirty="0" smtClean="0">
                <a:solidFill>
                  <a:schemeClr val="accent6">
                    <a:lumMod val="50000"/>
                  </a:schemeClr>
                </a:solidFill>
              </a:rPr>
              <a:t>Provide for </a:t>
            </a:r>
            <a:r>
              <a:rPr lang="en-US" sz="3200" dirty="0" smtClean="0"/>
              <a:t>contractor and RA approval</a:t>
            </a:r>
            <a:endParaRPr lang="en-US" sz="3200" dirty="0" smtClean="0">
              <a:solidFill>
                <a:srgbClr val="385723"/>
              </a:solidFill>
            </a:endParaRPr>
          </a:p>
          <a:p>
            <a:pPr>
              <a:spcBef>
                <a:spcPts val="1600"/>
              </a:spcBef>
            </a:pPr>
            <a:r>
              <a:rPr lang="en-US" sz="3600" dirty="0" smtClean="0">
                <a:solidFill>
                  <a:srgbClr val="385723"/>
                </a:solidFill>
              </a:rPr>
              <a:t>Establish process for support </a:t>
            </a:r>
            <a:r>
              <a:rPr lang="en-US" sz="3600" dirty="0" smtClean="0">
                <a:solidFill>
                  <a:schemeClr val="bg1"/>
                </a:solidFill>
              </a:rPr>
              <a:t>resource access</a:t>
            </a:r>
          </a:p>
          <a:p>
            <a:pPr>
              <a:spcBef>
                <a:spcPts val="1600"/>
              </a:spcBef>
            </a:pPr>
            <a:r>
              <a:rPr lang="en-US" sz="3600" dirty="0" smtClean="0">
                <a:solidFill>
                  <a:schemeClr val="bg1"/>
                </a:solidFill>
              </a:rPr>
              <a:t>Coordinate</a:t>
            </a:r>
            <a:r>
              <a:rPr lang="en-US" sz="3600" dirty="0" smtClean="0">
                <a:solidFill>
                  <a:srgbClr val="385723"/>
                </a:solidFill>
              </a:rPr>
              <a:t> apprenticeship relationship</a:t>
            </a:r>
            <a:endParaRPr lang="en-US" sz="3600" dirty="0"/>
          </a:p>
        </p:txBody>
      </p:sp>
    </p:spTree>
    <p:extLst>
      <p:ext uri="{BB962C8B-B14F-4D97-AF65-F5344CB8AC3E}">
        <p14:creationId xmlns:p14="http://schemas.microsoft.com/office/powerpoint/2010/main" val="15487626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Apprenticeship Integration</a:t>
            </a:r>
            <a:endParaRPr lang="en-US" dirty="0"/>
          </a:p>
        </p:txBody>
      </p:sp>
      <p:sp>
        <p:nvSpPr>
          <p:cNvPr id="3" name="Content Placeholder 2"/>
          <p:cNvSpPr>
            <a:spLocks noGrp="1"/>
          </p:cNvSpPr>
          <p:nvPr>
            <p:ph idx="1"/>
          </p:nvPr>
        </p:nvSpPr>
        <p:spPr/>
        <p:txBody>
          <a:bodyPr>
            <a:normAutofit lnSpcReduction="10000"/>
          </a:bodyPr>
          <a:lstStyle/>
          <a:p>
            <a:r>
              <a:rPr lang="en-US" sz="3200" dirty="0" smtClean="0">
                <a:solidFill>
                  <a:schemeClr val="accent6">
                    <a:lumMod val="50000"/>
                  </a:schemeClr>
                </a:solidFill>
              </a:rPr>
              <a:t>Requires</a:t>
            </a:r>
            <a:r>
              <a:rPr lang="en-US" sz="3200" dirty="0" smtClean="0"/>
              <a:t> contractor education</a:t>
            </a:r>
          </a:p>
          <a:p>
            <a:pPr lvl="1">
              <a:spcBef>
                <a:spcPts val="1100"/>
              </a:spcBef>
            </a:pPr>
            <a:r>
              <a:rPr lang="en-US" sz="2800" dirty="0" smtClean="0">
                <a:solidFill>
                  <a:schemeClr val="accent6">
                    <a:lumMod val="50000"/>
                  </a:schemeClr>
                </a:solidFill>
              </a:rPr>
              <a:t>Project Requirements</a:t>
            </a:r>
          </a:p>
          <a:p>
            <a:pPr lvl="1">
              <a:spcBef>
                <a:spcPts val="1100"/>
              </a:spcBef>
            </a:pPr>
            <a:r>
              <a:rPr lang="en-US" sz="2800" dirty="0" smtClean="0">
                <a:solidFill>
                  <a:schemeClr val="accent6">
                    <a:lumMod val="50000"/>
                  </a:schemeClr>
                </a:solidFill>
              </a:rPr>
              <a:t>How to gain access to Apprenticeship (dispatch request)</a:t>
            </a:r>
          </a:p>
          <a:p>
            <a:pPr lvl="1">
              <a:spcBef>
                <a:spcPts val="1100"/>
              </a:spcBef>
            </a:pPr>
            <a:r>
              <a:rPr lang="en-US" sz="2800" dirty="0" smtClean="0">
                <a:solidFill>
                  <a:schemeClr val="accent6">
                    <a:lumMod val="50000"/>
                  </a:schemeClr>
                </a:solidFill>
              </a:rPr>
              <a:t>Crew composition mix (percentage level based on skill/cost)</a:t>
            </a:r>
          </a:p>
          <a:p>
            <a:pPr>
              <a:spcBef>
                <a:spcPts val="2800"/>
              </a:spcBef>
            </a:pPr>
            <a:r>
              <a:rPr lang="en-US" sz="3200" dirty="0" smtClean="0">
                <a:solidFill>
                  <a:srgbClr val="385723"/>
                </a:solidFill>
              </a:rPr>
              <a:t>RA program </a:t>
            </a:r>
            <a:r>
              <a:rPr lang="en-US" sz="3200" dirty="0" smtClean="0">
                <a:solidFill>
                  <a:schemeClr val="bg1"/>
                </a:solidFill>
              </a:rPr>
              <a:t>engagement</a:t>
            </a:r>
          </a:p>
          <a:p>
            <a:pPr>
              <a:spcBef>
                <a:spcPts val="2800"/>
              </a:spcBef>
            </a:pPr>
            <a:r>
              <a:rPr lang="en-US" sz="3200" dirty="0" smtClean="0">
                <a:solidFill>
                  <a:srgbClr val="385723"/>
                </a:solidFill>
              </a:rPr>
              <a:t>Dispatch </a:t>
            </a:r>
            <a:r>
              <a:rPr lang="en-US" sz="3200" dirty="0" smtClean="0">
                <a:solidFill>
                  <a:schemeClr val="bg1"/>
                </a:solidFill>
              </a:rPr>
              <a:t>engagement</a:t>
            </a:r>
          </a:p>
          <a:p>
            <a:pPr>
              <a:spcBef>
                <a:spcPts val="2800"/>
              </a:spcBef>
            </a:pPr>
            <a:r>
              <a:rPr lang="en-US" sz="3200" dirty="0" smtClean="0">
                <a:solidFill>
                  <a:srgbClr val="385723"/>
                </a:solidFill>
              </a:rPr>
              <a:t>Establish third party </a:t>
            </a:r>
            <a:r>
              <a:rPr lang="en-US" sz="3200" dirty="0" smtClean="0">
                <a:solidFill>
                  <a:schemeClr val="bg1"/>
                </a:solidFill>
              </a:rPr>
              <a:t>compliance</a:t>
            </a:r>
            <a:r>
              <a:rPr lang="en-US" sz="3200" dirty="0" smtClean="0">
                <a:solidFill>
                  <a:srgbClr val="385723"/>
                </a:solidFill>
              </a:rPr>
              <a:t> (internal/external)</a:t>
            </a:r>
            <a:endParaRPr lang="en-US" sz="3200" dirty="0" smtClean="0"/>
          </a:p>
        </p:txBody>
      </p:sp>
    </p:spTree>
    <p:extLst>
      <p:ext uri="{BB962C8B-B14F-4D97-AF65-F5344CB8AC3E}">
        <p14:creationId xmlns:p14="http://schemas.microsoft.com/office/powerpoint/2010/main" val="3473105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Resources </a:t>
            </a:r>
            <a:r>
              <a:rPr lang="en-US" sz="3600" dirty="0" smtClean="0"/>
              <a:t>(for programs)</a:t>
            </a:r>
            <a:endParaRPr lang="en-US" dirty="0"/>
          </a:p>
        </p:txBody>
      </p:sp>
      <p:sp>
        <p:nvSpPr>
          <p:cNvPr id="3" name="Content Placeholder 2"/>
          <p:cNvSpPr>
            <a:spLocks noGrp="1"/>
          </p:cNvSpPr>
          <p:nvPr>
            <p:ph idx="1"/>
          </p:nvPr>
        </p:nvSpPr>
        <p:spPr>
          <a:xfrm>
            <a:off x="838200" y="1825625"/>
            <a:ext cx="10515600" cy="4742216"/>
          </a:xfrm>
        </p:spPr>
        <p:txBody>
          <a:bodyPr>
            <a:normAutofit/>
          </a:bodyPr>
          <a:lstStyle/>
          <a:p>
            <a:pPr>
              <a:spcBef>
                <a:spcPts val="2200"/>
              </a:spcBef>
            </a:pPr>
            <a:r>
              <a:rPr lang="en-US" sz="3200" dirty="0" smtClean="0">
                <a:solidFill>
                  <a:schemeClr val="accent6">
                    <a:lumMod val="50000"/>
                  </a:schemeClr>
                </a:solidFill>
              </a:rPr>
              <a:t>Resourced</a:t>
            </a:r>
            <a:r>
              <a:rPr lang="en-US" sz="3200" dirty="0" smtClean="0"/>
              <a:t> point of contact </a:t>
            </a:r>
            <a:r>
              <a:rPr lang="en-US" sz="3200" dirty="0" smtClean="0">
                <a:solidFill>
                  <a:schemeClr val="accent6">
                    <a:lumMod val="50000"/>
                  </a:schemeClr>
                </a:solidFill>
              </a:rPr>
              <a:t>for the </a:t>
            </a:r>
            <a:r>
              <a:rPr lang="en-US" sz="3200" dirty="0" smtClean="0"/>
              <a:t>agency</a:t>
            </a:r>
            <a:endParaRPr lang="en-US" sz="3200" dirty="0">
              <a:solidFill>
                <a:srgbClr val="385723"/>
              </a:solidFill>
            </a:endParaRPr>
          </a:p>
          <a:p>
            <a:pPr>
              <a:spcBef>
                <a:spcPts val="2200"/>
              </a:spcBef>
            </a:pPr>
            <a:r>
              <a:rPr lang="en-US" sz="3200" dirty="0">
                <a:solidFill>
                  <a:schemeClr val="bg1"/>
                </a:solidFill>
              </a:rPr>
              <a:t>C</a:t>
            </a:r>
            <a:r>
              <a:rPr lang="en-US" sz="3200" dirty="0" smtClean="0">
                <a:solidFill>
                  <a:schemeClr val="bg1"/>
                </a:solidFill>
              </a:rPr>
              <a:t>ollaborative</a:t>
            </a:r>
            <a:r>
              <a:rPr lang="en-US" sz="3200" dirty="0" smtClean="0">
                <a:solidFill>
                  <a:srgbClr val="385723"/>
                </a:solidFill>
              </a:rPr>
              <a:t> program resources</a:t>
            </a:r>
          </a:p>
          <a:p>
            <a:pPr lvl="1">
              <a:spcBef>
                <a:spcPts val="2200"/>
              </a:spcBef>
            </a:pPr>
            <a:r>
              <a:rPr lang="en-US" dirty="0" smtClean="0">
                <a:solidFill>
                  <a:srgbClr val="385723"/>
                </a:solidFill>
              </a:rPr>
              <a:t>Support for</a:t>
            </a:r>
            <a:r>
              <a:rPr lang="en-US" dirty="0" smtClean="0">
                <a:solidFill>
                  <a:schemeClr val="bg1"/>
                </a:solidFill>
              </a:rPr>
              <a:t> coordination </a:t>
            </a:r>
            <a:r>
              <a:rPr lang="en-US" dirty="0" smtClean="0">
                <a:solidFill>
                  <a:srgbClr val="385723"/>
                </a:solidFill>
              </a:rPr>
              <a:t>across programs</a:t>
            </a:r>
          </a:p>
          <a:p>
            <a:pPr lvl="1">
              <a:spcBef>
                <a:spcPts val="2200"/>
              </a:spcBef>
            </a:pPr>
            <a:r>
              <a:rPr lang="en-US" dirty="0">
                <a:solidFill>
                  <a:srgbClr val="385723"/>
                </a:solidFill>
              </a:rPr>
              <a:t>support </a:t>
            </a:r>
            <a:r>
              <a:rPr lang="en-US" dirty="0" smtClean="0">
                <a:solidFill>
                  <a:srgbClr val="385723"/>
                </a:solidFill>
              </a:rPr>
              <a:t>for </a:t>
            </a:r>
            <a:r>
              <a:rPr lang="en-US" dirty="0">
                <a:solidFill>
                  <a:schemeClr val="bg1"/>
                </a:solidFill>
              </a:rPr>
              <a:t>v</a:t>
            </a:r>
            <a:r>
              <a:rPr lang="en-US" dirty="0" smtClean="0">
                <a:solidFill>
                  <a:schemeClr val="bg1"/>
                </a:solidFill>
              </a:rPr>
              <a:t>erification </a:t>
            </a:r>
          </a:p>
          <a:p>
            <a:pPr>
              <a:spcBef>
                <a:spcPts val="2200"/>
              </a:spcBef>
            </a:pPr>
            <a:r>
              <a:rPr lang="en-US" sz="3200" dirty="0" smtClean="0">
                <a:solidFill>
                  <a:schemeClr val="bg1"/>
                </a:solidFill>
              </a:rPr>
              <a:t>Service</a:t>
            </a:r>
            <a:r>
              <a:rPr lang="en-US" sz="3200" dirty="0" smtClean="0">
                <a:solidFill>
                  <a:srgbClr val="385723"/>
                </a:solidFill>
              </a:rPr>
              <a:t> resources</a:t>
            </a:r>
            <a:endParaRPr lang="en-US" sz="3200" dirty="0" smtClean="0"/>
          </a:p>
          <a:p>
            <a:pPr lvl="1">
              <a:spcBef>
                <a:spcPts val="2200"/>
              </a:spcBef>
            </a:pPr>
            <a:r>
              <a:rPr lang="en-US" dirty="0" smtClean="0">
                <a:solidFill>
                  <a:schemeClr val="bg1"/>
                </a:solidFill>
              </a:rPr>
              <a:t>Program</a:t>
            </a:r>
            <a:r>
              <a:rPr lang="en-US" dirty="0" smtClean="0">
                <a:solidFill>
                  <a:srgbClr val="385723"/>
                </a:solidFill>
              </a:rPr>
              <a:t> delivery</a:t>
            </a:r>
          </a:p>
          <a:p>
            <a:pPr lvl="1">
              <a:spcBef>
                <a:spcPts val="2200"/>
              </a:spcBef>
            </a:pPr>
            <a:r>
              <a:rPr lang="en-US" dirty="0" smtClean="0">
                <a:solidFill>
                  <a:schemeClr val="bg1"/>
                </a:solidFill>
              </a:rPr>
              <a:t>Ancillary</a:t>
            </a:r>
            <a:r>
              <a:rPr lang="en-US" dirty="0" smtClean="0">
                <a:solidFill>
                  <a:srgbClr val="385723"/>
                </a:solidFill>
              </a:rPr>
              <a:t> support</a:t>
            </a:r>
            <a:endParaRPr lang="en-US" dirty="0" smtClean="0"/>
          </a:p>
        </p:txBody>
      </p:sp>
    </p:spTree>
    <p:extLst>
      <p:ext uri="{BB962C8B-B14F-4D97-AF65-F5344CB8AC3E}">
        <p14:creationId xmlns:p14="http://schemas.microsoft.com/office/powerpoint/2010/main" val="787182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Resources </a:t>
            </a:r>
            <a:r>
              <a:rPr lang="en-US" sz="3600" dirty="0" smtClean="0"/>
              <a:t>(for workers)</a:t>
            </a:r>
            <a:endParaRPr lang="en-US" dirty="0"/>
          </a:p>
        </p:txBody>
      </p:sp>
      <p:sp>
        <p:nvSpPr>
          <p:cNvPr id="3" name="Content Placeholder 2"/>
          <p:cNvSpPr>
            <a:spLocks noGrp="1"/>
          </p:cNvSpPr>
          <p:nvPr>
            <p:ph idx="1"/>
          </p:nvPr>
        </p:nvSpPr>
        <p:spPr>
          <a:xfrm>
            <a:off x="838200" y="1825625"/>
            <a:ext cx="10515600" cy="4742216"/>
          </a:xfrm>
        </p:spPr>
        <p:txBody>
          <a:bodyPr>
            <a:normAutofit lnSpcReduction="10000"/>
          </a:bodyPr>
          <a:lstStyle/>
          <a:p>
            <a:pPr>
              <a:spcBef>
                <a:spcPts val="2200"/>
              </a:spcBef>
            </a:pPr>
            <a:r>
              <a:rPr lang="en-US" sz="3200" dirty="0" smtClean="0">
                <a:solidFill>
                  <a:schemeClr val="bg1"/>
                </a:solidFill>
              </a:rPr>
              <a:t>Information</a:t>
            </a:r>
            <a:endParaRPr lang="en-US" sz="3200" dirty="0">
              <a:solidFill>
                <a:schemeClr val="bg1"/>
              </a:solidFill>
            </a:endParaRPr>
          </a:p>
          <a:p>
            <a:pPr lvl="1">
              <a:spcBef>
                <a:spcPts val="2200"/>
              </a:spcBef>
            </a:pPr>
            <a:r>
              <a:rPr lang="en-US" dirty="0" smtClean="0">
                <a:solidFill>
                  <a:schemeClr val="accent6">
                    <a:lumMod val="50000"/>
                  </a:schemeClr>
                </a:solidFill>
              </a:rPr>
              <a:t>Eligibility and Expectations</a:t>
            </a:r>
          </a:p>
          <a:p>
            <a:pPr lvl="1">
              <a:spcBef>
                <a:spcPts val="2200"/>
              </a:spcBef>
            </a:pPr>
            <a:r>
              <a:rPr lang="en-US" dirty="0" smtClean="0">
                <a:solidFill>
                  <a:schemeClr val="accent6">
                    <a:lumMod val="50000"/>
                  </a:schemeClr>
                </a:solidFill>
              </a:rPr>
              <a:t>Key </a:t>
            </a:r>
            <a:r>
              <a:rPr lang="en-US" dirty="0">
                <a:solidFill>
                  <a:schemeClr val="accent6">
                    <a:lumMod val="50000"/>
                  </a:schemeClr>
                </a:solidFill>
              </a:rPr>
              <a:t>Points of </a:t>
            </a:r>
            <a:r>
              <a:rPr lang="en-US" dirty="0">
                <a:solidFill>
                  <a:srgbClr val="385723"/>
                </a:solidFill>
              </a:rPr>
              <a:t>Contact </a:t>
            </a:r>
          </a:p>
          <a:p>
            <a:pPr lvl="1">
              <a:spcBef>
                <a:spcPts val="2200"/>
              </a:spcBef>
            </a:pPr>
            <a:r>
              <a:rPr lang="en-US" dirty="0" smtClean="0">
                <a:solidFill>
                  <a:srgbClr val="385723"/>
                </a:solidFill>
              </a:rPr>
              <a:t>Coordination across established agency services/external support services</a:t>
            </a:r>
          </a:p>
          <a:p>
            <a:pPr>
              <a:spcBef>
                <a:spcPts val="2200"/>
              </a:spcBef>
            </a:pPr>
            <a:r>
              <a:rPr lang="en-US" sz="3200" dirty="0" smtClean="0">
                <a:solidFill>
                  <a:schemeClr val="bg1"/>
                </a:solidFill>
              </a:rPr>
              <a:t>Material support</a:t>
            </a:r>
          </a:p>
          <a:p>
            <a:pPr lvl="1">
              <a:spcBef>
                <a:spcPts val="2200"/>
              </a:spcBef>
            </a:pPr>
            <a:r>
              <a:rPr lang="en-US" dirty="0" smtClean="0">
                <a:solidFill>
                  <a:srgbClr val="385723"/>
                </a:solidFill>
              </a:rPr>
              <a:t>Tools</a:t>
            </a:r>
          </a:p>
          <a:p>
            <a:pPr lvl="1">
              <a:spcBef>
                <a:spcPts val="2200"/>
              </a:spcBef>
            </a:pPr>
            <a:r>
              <a:rPr lang="en-US" dirty="0" smtClean="0">
                <a:solidFill>
                  <a:srgbClr val="385723"/>
                </a:solidFill>
              </a:rPr>
              <a:t>Transportation</a:t>
            </a:r>
          </a:p>
          <a:p>
            <a:pPr lvl="1">
              <a:spcBef>
                <a:spcPts val="2200"/>
              </a:spcBef>
            </a:pPr>
            <a:r>
              <a:rPr lang="en-US" dirty="0" smtClean="0">
                <a:solidFill>
                  <a:srgbClr val="385723"/>
                </a:solidFill>
              </a:rPr>
              <a:t>Childcare</a:t>
            </a:r>
            <a:endParaRPr lang="en-US" dirty="0" smtClean="0"/>
          </a:p>
        </p:txBody>
      </p:sp>
    </p:spTree>
    <p:extLst>
      <p:ext uri="{BB962C8B-B14F-4D97-AF65-F5344CB8AC3E}">
        <p14:creationId xmlns:p14="http://schemas.microsoft.com/office/powerpoint/2010/main" val="3085763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Discussion</a:t>
            </a:r>
            <a:endParaRPr lang="en-US" dirty="0"/>
          </a:p>
        </p:txBody>
      </p:sp>
      <p:sp>
        <p:nvSpPr>
          <p:cNvPr id="4" name="Content Placeholder 3"/>
          <p:cNvSpPr>
            <a:spLocks noGrp="1"/>
          </p:cNvSpPr>
          <p:nvPr>
            <p:ph idx="1"/>
          </p:nvPr>
        </p:nvSpPr>
        <p:spPr/>
        <p:txBody>
          <a:bodyPr anchor="ctr">
            <a:normAutofit/>
          </a:bodyPr>
          <a:lstStyle/>
          <a:p>
            <a:pPr marL="0" indent="0" algn="ctr">
              <a:spcBef>
                <a:spcPts val="4000"/>
              </a:spcBef>
              <a:buNone/>
            </a:pPr>
            <a:r>
              <a:rPr lang="en-US" sz="3200" dirty="0" smtClean="0"/>
              <a:t>Questions </a:t>
            </a:r>
            <a:r>
              <a:rPr lang="en-US" sz="3200" dirty="0"/>
              <a:t>or concerns </a:t>
            </a:r>
            <a:r>
              <a:rPr lang="en-US" sz="3200" dirty="0" smtClean="0"/>
              <a:t>about </a:t>
            </a:r>
            <a:br>
              <a:rPr lang="en-US" sz="3200" dirty="0" smtClean="0"/>
            </a:br>
            <a:r>
              <a:rPr lang="en-US" sz="3200" dirty="0" smtClean="0"/>
              <a:t>King </a:t>
            </a:r>
            <a:r>
              <a:rPr lang="en-US" sz="3200" dirty="0"/>
              <a:t>County’s </a:t>
            </a:r>
            <a:r>
              <a:rPr lang="en-US" sz="3200" dirty="0" smtClean="0">
                <a:solidFill>
                  <a:srgbClr val="385723"/>
                </a:solidFill>
              </a:rPr>
              <a:t>apprenticeship </a:t>
            </a:r>
            <a:r>
              <a:rPr lang="en-US" sz="3200" dirty="0" smtClean="0"/>
              <a:t>efforts in CFJC project?</a:t>
            </a:r>
            <a:br>
              <a:rPr lang="en-US" sz="3200" dirty="0" smtClean="0"/>
            </a:br>
            <a:r>
              <a:rPr lang="en-US" sz="3200" dirty="0" smtClean="0"/>
              <a:t>Can </a:t>
            </a:r>
            <a:r>
              <a:rPr lang="en-US" sz="3200" dirty="0"/>
              <a:t>the plan </a:t>
            </a:r>
            <a:r>
              <a:rPr lang="en-US" sz="3200" dirty="0" smtClean="0"/>
              <a:t>make </a:t>
            </a:r>
            <a:r>
              <a:rPr lang="en-US" sz="3200" dirty="0"/>
              <a:t>them stronger? </a:t>
            </a:r>
            <a:endParaRPr lang="en-US" sz="3200" dirty="0" smtClean="0"/>
          </a:p>
          <a:p>
            <a:pPr marL="0" indent="0" algn="ctr">
              <a:spcBef>
                <a:spcPts val="4000"/>
              </a:spcBef>
              <a:buNone/>
            </a:pPr>
            <a:r>
              <a:rPr lang="en-US" sz="3200" dirty="0" smtClean="0"/>
              <a:t>What </a:t>
            </a:r>
            <a:r>
              <a:rPr lang="en-US" sz="3200" dirty="0">
                <a:solidFill>
                  <a:srgbClr val="385723"/>
                </a:solidFill>
              </a:rPr>
              <a:t>p</a:t>
            </a:r>
            <a:r>
              <a:rPr lang="en-US" sz="3200" dirty="0" smtClean="0">
                <a:solidFill>
                  <a:srgbClr val="385723"/>
                </a:solidFill>
              </a:rPr>
              <a:t>riorities</a:t>
            </a:r>
            <a:r>
              <a:rPr lang="en-US" sz="3200" dirty="0" smtClean="0"/>
              <a:t> do your stakeholders need to see </a:t>
            </a:r>
            <a:br>
              <a:rPr lang="en-US" sz="3200" dirty="0" smtClean="0"/>
            </a:br>
            <a:r>
              <a:rPr lang="en-US" sz="3200" dirty="0" smtClean="0"/>
              <a:t>that are not reflected in plan approach?</a:t>
            </a:r>
          </a:p>
        </p:txBody>
      </p:sp>
    </p:spTree>
    <p:extLst>
      <p:ext uri="{BB962C8B-B14F-4D97-AF65-F5344CB8AC3E}">
        <p14:creationId xmlns:p14="http://schemas.microsoft.com/office/powerpoint/2010/main" val="677844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mpowerment-MeetingSchedule-20150824.jpg"/>
          <p:cNvPicPr>
            <a:picLocks noChangeAspect="1"/>
          </p:cNvPicPr>
          <p:nvPr/>
        </p:nvPicPr>
        <p:blipFill rotWithShape="1">
          <a:blip r:embed="rId3" cstate="print">
            <a:extLst>
              <a:ext uri="{28A0092B-C50C-407E-A947-70E740481C1C}">
                <a14:useLocalDpi xmlns:a14="http://schemas.microsoft.com/office/drawing/2010/main" val="0"/>
              </a:ext>
            </a:extLst>
          </a:blip>
          <a:srcRect l="1576" t="24874" b="15482"/>
          <a:stretch/>
        </p:blipFill>
        <p:spPr>
          <a:xfrm>
            <a:off x="80806" y="2000367"/>
            <a:ext cx="12041909" cy="2541024"/>
          </a:xfrm>
          <a:prstGeom prst="rect">
            <a:avLst/>
          </a:prstGeom>
          <a:ln w="31750">
            <a:solidFill>
              <a:schemeClr val="accent1">
                <a:lumMod val="75000"/>
              </a:schemeClr>
            </a:solidFill>
          </a:ln>
        </p:spPr>
      </p:pic>
      <p:sp>
        <p:nvSpPr>
          <p:cNvPr id="8" name="Title 1"/>
          <p:cNvSpPr txBox="1">
            <a:spLocks/>
          </p:cNvSpPr>
          <p:nvPr/>
        </p:nvSpPr>
        <p:spPr>
          <a:xfrm>
            <a:off x="0" y="365125"/>
            <a:ext cx="121920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chemeClr val="bg1"/>
                </a:solidFill>
                <a:latin typeface="+mj-lt"/>
                <a:ea typeface="+mj-ea"/>
                <a:cs typeface="+mj-cs"/>
              </a:defRPr>
            </a:lvl1pPr>
          </a:lstStyle>
          <a:p>
            <a:pPr algn="l"/>
            <a:r>
              <a:rPr lang="en-US" b="0" cap="small" dirty="0" smtClean="0">
                <a:solidFill>
                  <a:srgbClr val="FFFFFF"/>
                </a:solidFill>
                <a:latin typeface="Calibri" panose="020F0502020204030204"/>
                <a:ea typeface="+mn-ea"/>
                <a:cs typeface="+mn-cs"/>
              </a:rPr>
              <a:t>Process:</a:t>
            </a:r>
            <a:endParaRPr lang="en-US" b="0" dirty="0">
              <a:solidFill>
                <a:srgbClr val="FFFFFF"/>
              </a:solidFill>
            </a:endParaRPr>
          </a:p>
        </p:txBody>
      </p:sp>
      <p:sp>
        <p:nvSpPr>
          <p:cNvPr id="9" name="Up Arrow 8"/>
          <p:cNvSpPr/>
          <p:nvPr/>
        </p:nvSpPr>
        <p:spPr>
          <a:xfrm>
            <a:off x="4096804" y="3686069"/>
            <a:ext cx="1157664" cy="1674465"/>
          </a:xfrm>
          <a:prstGeom prst="upArrow">
            <a:avLst/>
          </a:prstGeom>
          <a:solidFill>
            <a:schemeClr val="accent6"/>
          </a:solidFill>
          <a:ln w="254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78238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94473"/>
            <a:ext cx="9144000" cy="1543310"/>
          </a:xfrm>
        </p:spPr>
        <p:txBody>
          <a:bodyPr>
            <a:normAutofit fontScale="90000"/>
          </a:bodyPr>
          <a:lstStyle/>
          <a:p>
            <a:r>
              <a:rPr lang="en-US" dirty="0" smtClean="0"/>
              <a:t>Economic Opportunity and  Empowerment Advisory Board</a:t>
            </a:r>
            <a:r>
              <a:rPr lang="en-US" b="1" dirty="0" smtClean="0"/>
              <a:t> </a:t>
            </a:r>
            <a:endParaRPr lang="en-US" b="1" dirty="0"/>
          </a:p>
        </p:txBody>
      </p:sp>
      <p:sp>
        <p:nvSpPr>
          <p:cNvPr id="3" name="Subtitle 2"/>
          <p:cNvSpPr>
            <a:spLocks noGrp="1"/>
          </p:cNvSpPr>
          <p:nvPr>
            <p:ph type="subTitle" idx="1"/>
          </p:nvPr>
        </p:nvSpPr>
        <p:spPr/>
        <p:txBody>
          <a:bodyPr anchor="ctr" anchorCtr="0">
            <a:normAutofit/>
          </a:bodyPr>
          <a:lstStyle/>
          <a:p>
            <a:r>
              <a:rPr lang="en-US" sz="3600" dirty="0" smtClean="0"/>
              <a:t>October 22, 2015</a:t>
            </a:r>
          </a:p>
          <a:p>
            <a:r>
              <a:rPr lang="en-US" sz="3600" b="1" dirty="0" smtClean="0">
                <a:solidFill>
                  <a:srgbClr val="385723"/>
                </a:solidFill>
              </a:rPr>
              <a:t>Oversight and Compliance Approaches</a:t>
            </a:r>
            <a:endParaRPr lang="en-US" sz="3600" b="1" dirty="0">
              <a:solidFill>
                <a:srgbClr val="385723"/>
              </a:solidFill>
            </a:endParaRPr>
          </a:p>
        </p:txBody>
      </p:sp>
    </p:spTree>
    <p:extLst>
      <p:ext uri="{BB962C8B-B14F-4D97-AF65-F5344CB8AC3E}">
        <p14:creationId xmlns:p14="http://schemas.microsoft.com/office/powerpoint/2010/main" val="1055357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1045136"/>
          </a:xfrm>
        </p:spPr>
        <p:txBody>
          <a:bodyPr anchor="t">
            <a:normAutofit fontScale="90000"/>
          </a:bodyPr>
          <a:lstStyle/>
          <a:p>
            <a:pPr algn="l"/>
            <a:r>
              <a:rPr lang="en-US" sz="2000" b="0" cap="small" dirty="0" smtClean="0"/>
              <a:t>Meeting #1 – Aug 26: </a:t>
            </a:r>
            <a:r>
              <a:rPr lang="en-US" sz="2000" dirty="0" smtClean="0"/>
              <a:t/>
            </a:r>
            <a:br>
              <a:rPr lang="en-US" sz="2000" dirty="0" smtClean="0"/>
            </a:br>
            <a:r>
              <a:rPr lang="en-US" sz="5400" dirty="0" smtClean="0"/>
              <a:t>Desired Outcomes from EAB (discussion)</a:t>
            </a:r>
            <a:endParaRPr lang="en-US" sz="2000" b="1" dirty="0"/>
          </a:p>
        </p:txBody>
      </p:sp>
      <p:sp>
        <p:nvSpPr>
          <p:cNvPr id="3" name="Subtitle 2"/>
          <p:cNvSpPr>
            <a:spLocks noGrp="1"/>
          </p:cNvSpPr>
          <p:nvPr>
            <p:ph type="subTitle" idx="1"/>
          </p:nvPr>
        </p:nvSpPr>
        <p:spPr>
          <a:xfrm>
            <a:off x="0" y="1080798"/>
            <a:ext cx="8069929" cy="5676060"/>
          </a:xfrm>
        </p:spPr>
        <p:txBody>
          <a:bodyPr anchor="t" anchorCtr="0">
            <a:noAutofit/>
          </a:bodyPr>
          <a:lstStyle/>
          <a:p>
            <a:pPr marL="342900" indent="-342900" algn="l">
              <a:buFont typeface="Arial"/>
              <a:buChar char="•"/>
            </a:pPr>
            <a:r>
              <a:rPr lang="en-US" sz="2200" dirty="0" smtClean="0">
                <a:solidFill>
                  <a:srgbClr val="397321"/>
                </a:solidFill>
              </a:rPr>
              <a:t>Success</a:t>
            </a:r>
            <a:r>
              <a:rPr lang="en-US" sz="2200" dirty="0" smtClean="0"/>
              <a:t> </a:t>
            </a:r>
            <a:r>
              <a:rPr lang="en-US" sz="2200" dirty="0"/>
              <a:t>for the apprentices, minorities, and </a:t>
            </a:r>
            <a:r>
              <a:rPr lang="en-US" sz="2200" dirty="0" smtClean="0"/>
              <a:t>women </a:t>
            </a:r>
          </a:p>
          <a:p>
            <a:pPr marL="342900" indent="-342900" algn="l">
              <a:buFont typeface="Arial"/>
              <a:buChar char="•"/>
            </a:pPr>
            <a:r>
              <a:rPr lang="en-US" sz="2200" dirty="0" smtClean="0"/>
              <a:t>Training </a:t>
            </a:r>
            <a:r>
              <a:rPr lang="en-US" sz="2200" dirty="0"/>
              <a:t>and support </a:t>
            </a:r>
          </a:p>
          <a:p>
            <a:pPr marL="342900" indent="-342900" algn="l">
              <a:buFont typeface="Arial"/>
              <a:buChar char="•"/>
            </a:pPr>
            <a:r>
              <a:rPr lang="en-US" sz="2200" dirty="0" smtClean="0"/>
              <a:t>Graduate </a:t>
            </a:r>
            <a:r>
              <a:rPr lang="en-US" sz="2200" dirty="0"/>
              <a:t>apprentices </a:t>
            </a:r>
            <a:r>
              <a:rPr lang="en-US" sz="2200" dirty="0" smtClean="0">
                <a:solidFill>
                  <a:srgbClr val="397321"/>
                </a:solidFill>
              </a:rPr>
              <a:t>equipped </a:t>
            </a:r>
            <a:r>
              <a:rPr lang="en-US" sz="2200" dirty="0">
                <a:solidFill>
                  <a:srgbClr val="397321"/>
                </a:solidFill>
              </a:rPr>
              <a:t>to compete </a:t>
            </a:r>
            <a:endParaRPr lang="en-US" sz="2200" dirty="0" smtClean="0">
              <a:solidFill>
                <a:srgbClr val="397321"/>
              </a:solidFill>
            </a:endParaRPr>
          </a:p>
          <a:p>
            <a:pPr marL="342900" indent="-342900" algn="l">
              <a:buFont typeface="Arial"/>
              <a:buChar char="•"/>
            </a:pPr>
            <a:r>
              <a:rPr lang="en-US" sz="2200" dirty="0" smtClean="0"/>
              <a:t>Workers are </a:t>
            </a:r>
            <a:r>
              <a:rPr lang="en-US" sz="2200" dirty="0" smtClean="0">
                <a:solidFill>
                  <a:srgbClr val="397321"/>
                </a:solidFill>
              </a:rPr>
              <a:t>strong</a:t>
            </a:r>
            <a:r>
              <a:rPr lang="en-US" sz="2200" dirty="0" smtClean="0"/>
              <a:t> union members </a:t>
            </a:r>
          </a:p>
          <a:p>
            <a:pPr marL="342900" indent="-342900" algn="l">
              <a:buFont typeface="Arial"/>
              <a:buChar char="•"/>
            </a:pPr>
            <a:r>
              <a:rPr lang="en-US" sz="2200" dirty="0"/>
              <a:t>H</a:t>
            </a:r>
            <a:r>
              <a:rPr lang="en-US" sz="2200" dirty="0" smtClean="0"/>
              <a:t>ires </a:t>
            </a:r>
            <a:r>
              <a:rPr lang="en-US" sz="2200" dirty="0"/>
              <a:t>in 98122 </a:t>
            </a:r>
            <a:r>
              <a:rPr lang="en-US" sz="2200" dirty="0" smtClean="0"/>
              <a:t>&amp; </a:t>
            </a:r>
            <a:r>
              <a:rPr lang="en-US" sz="2200" dirty="0"/>
              <a:t>other </a:t>
            </a:r>
            <a:r>
              <a:rPr lang="en-US" sz="2200" dirty="0">
                <a:solidFill>
                  <a:srgbClr val="397321"/>
                </a:solidFill>
              </a:rPr>
              <a:t>zip codes </a:t>
            </a:r>
            <a:r>
              <a:rPr lang="en-US" sz="2200" dirty="0"/>
              <a:t>with high minority populations </a:t>
            </a:r>
          </a:p>
          <a:p>
            <a:pPr marL="342900" indent="-342900" algn="l">
              <a:buFont typeface="Arial"/>
              <a:buChar char="•"/>
            </a:pPr>
            <a:r>
              <a:rPr lang="en-US" sz="2200" dirty="0" smtClean="0">
                <a:solidFill>
                  <a:srgbClr val="397321"/>
                </a:solidFill>
              </a:rPr>
              <a:t>Diversify</a:t>
            </a:r>
            <a:r>
              <a:rPr lang="en-US" sz="2200" dirty="0" smtClean="0"/>
              <a:t> </a:t>
            </a:r>
            <a:r>
              <a:rPr lang="en-US" sz="2200" dirty="0"/>
              <a:t>subcontractors </a:t>
            </a:r>
          </a:p>
          <a:p>
            <a:pPr marL="342900" indent="-342900" algn="l">
              <a:buFont typeface="Arial"/>
              <a:buChar char="•"/>
            </a:pPr>
            <a:r>
              <a:rPr lang="en-US" sz="2200" dirty="0">
                <a:solidFill>
                  <a:srgbClr val="397321"/>
                </a:solidFill>
              </a:rPr>
              <a:t>O</a:t>
            </a:r>
            <a:r>
              <a:rPr lang="en-US" sz="2200" dirty="0" smtClean="0">
                <a:solidFill>
                  <a:srgbClr val="397321"/>
                </a:solidFill>
              </a:rPr>
              <a:t>pportunities</a:t>
            </a:r>
            <a:r>
              <a:rPr lang="en-US" sz="2200" dirty="0" smtClean="0"/>
              <a:t> </a:t>
            </a:r>
            <a:r>
              <a:rPr lang="en-US" sz="2200" dirty="0"/>
              <a:t>for those </a:t>
            </a:r>
            <a:r>
              <a:rPr lang="en-US" sz="2200" dirty="0" smtClean="0"/>
              <a:t>without prior </a:t>
            </a:r>
            <a:r>
              <a:rPr lang="en-US" sz="2200" dirty="0"/>
              <a:t>p</a:t>
            </a:r>
            <a:r>
              <a:rPr lang="en-US" sz="2200" dirty="0" smtClean="0"/>
              <a:t>ublic work </a:t>
            </a:r>
            <a:r>
              <a:rPr lang="en-US" sz="2200" dirty="0"/>
              <a:t>experience </a:t>
            </a:r>
          </a:p>
          <a:p>
            <a:pPr marL="342900" indent="-342900" algn="l">
              <a:buFont typeface="Arial"/>
              <a:buChar char="•"/>
            </a:pPr>
            <a:r>
              <a:rPr lang="en-US" sz="2200" dirty="0" smtClean="0"/>
              <a:t>Lead to </a:t>
            </a:r>
            <a:r>
              <a:rPr lang="en-US" sz="2200" dirty="0" smtClean="0">
                <a:solidFill>
                  <a:srgbClr val="397321"/>
                </a:solidFill>
              </a:rPr>
              <a:t>first jobs </a:t>
            </a:r>
            <a:r>
              <a:rPr lang="en-US" sz="2200" dirty="0" smtClean="0"/>
              <a:t>in </a:t>
            </a:r>
            <a:r>
              <a:rPr lang="en-US" sz="2200" dirty="0"/>
              <a:t>Public Works projects </a:t>
            </a:r>
            <a:endParaRPr lang="en-US" sz="2200" dirty="0" smtClean="0"/>
          </a:p>
          <a:p>
            <a:pPr marL="342900" indent="-342900" algn="l">
              <a:buFont typeface="Arial"/>
              <a:buChar char="•"/>
            </a:pPr>
            <a:r>
              <a:rPr lang="en-US" sz="2200" dirty="0" smtClean="0">
                <a:solidFill>
                  <a:srgbClr val="397321"/>
                </a:solidFill>
              </a:rPr>
              <a:t>Engage </a:t>
            </a:r>
            <a:r>
              <a:rPr lang="en-US" sz="2200" dirty="0">
                <a:solidFill>
                  <a:srgbClr val="397321"/>
                </a:solidFill>
              </a:rPr>
              <a:t>neighbors </a:t>
            </a:r>
            <a:r>
              <a:rPr lang="en-US" sz="2200" dirty="0"/>
              <a:t>by seeing the workers that look like them </a:t>
            </a:r>
          </a:p>
          <a:p>
            <a:pPr marL="342900" indent="-342900" algn="l">
              <a:buFont typeface="Arial"/>
              <a:buChar char="•"/>
            </a:pPr>
            <a:r>
              <a:rPr lang="en-US" sz="2200" dirty="0" smtClean="0"/>
              <a:t>Help </a:t>
            </a:r>
            <a:r>
              <a:rPr lang="en-US" sz="2200" dirty="0">
                <a:solidFill>
                  <a:srgbClr val="397321"/>
                </a:solidFill>
              </a:rPr>
              <a:t>preserve</a:t>
            </a:r>
            <a:r>
              <a:rPr lang="en-US" sz="2200" dirty="0"/>
              <a:t> the </a:t>
            </a:r>
            <a:r>
              <a:rPr lang="en-US" sz="2200" dirty="0" smtClean="0"/>
              <a:t>neighborhood </a:t>
            </a:r>
            <a:endParaRPr lang="en-US" sz="2200" dirty="0"/>
          </a:p>
          <a:p>
            <a:pPr marL="342900" indent="-342900" algn="l">
              <a:buFont typeface="Arial"/>
              <a:buChar char="•"/>
            </a:pPr>
            <a:r>
              <a:rPr lang="en-US" sz="2200" dirty="0" smtClean="0"/>
              <a:t>Neighborhood </a:t>
            </a:r>
            <a:r>
              <a:rPr lang="en-US" sz="2200" dirty="0" smtClean="0">
                <a:solidFill>
                  <a:srgbClr val="397321"/>
                </a:solidFill>
              </a:rPr>
              <a:t>perception</a:t>
            </a:r>
            <a:r>
              <a:rPr lang="en-US" sz="2200" dirty="0" smtClean="0"/>
              <a:t> of the construction project is important</a:t>
            </a:r>
            <a:r>
              <a:rPr lang="en-US" sz="2200" dirty="0"/>
              <a:t> </a:t>
            </a:r>
            <a:endParaRPr lang="en-US" sz="2200" dirty="0" smtClean="0"/>
          </a:p>
          <a:p>
            <a:pPr marL="342900" indent="-342900" algn="l">
              <a:buFont typeface="Arial"/>
              <a:buChar char="•"/>
            </a:pPr>
            <a:r>
              <a:rPr lang="en-US" sz="2200" dirty="0" smtClean="0">
                <a:solidFill>
                  <a:srgbClr val="397321"/>
                </a:solidFill>
              </a:rPr>
              <a:t>Diversity</a:t>
            </a:r>
            <a:r>
              <a:rPr lang="en-US" sz="2200" dirty="0" smtClean="0"/>
              <a:t> reduces risk </a:t>
            </a:r>
            <a:endParaRPr lang="en-US" sz="2200" dirty="0"/>
          </a:p>
        </p:txBody>
      </p:sp>
      <p:grpSp>
        <p:nvGrpSpPr>
          <p:cNvPr id="8" name="Group 7"/>
          <p:cNvGrpSpPr/>
          <p:nvPr/>
        </p:nvGrpSpPr>
        <p:grpSpPr>
          <a:xfrm>
            <a:off x="9874804" y="1146939"/>
            <a:ext cx="2041909" cy="5067593"/>
            <a:chOff x="9874804" y="834229"/>
            <a:chExt cx="2167911" cy="5380304"/>
          </a:xfrm>
        </p:grpSpPr>
        <p:pic>
          <p:nvPicPr>
            <p:cNvPr id="5" name="Picture 4" descr="2015-08-27 12.36.0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4804" y="834229"/>
              <a:ext cx="2167911" cy="2584744"/>
            </a:xfrm>
            <a:prstGeom prst="rect">
              <a:avLst/>
            </a:prstGeom>
          </p:spPr>
        </p:pic>
        <p:pic>
          <p:nvPicPr>
            <p:cNvPr id="6" name="Picture 5" descr="2015-08-27 12.36.19.jpg"/>
            <p:cNvPicPr>
              <a:picLocks noChangeAspect="1"/>
            </p:cNvPicPr>
            <p:nvPr/>
          </p:nvPicPr>
          <p:blipFill rotWithShape="1">
            <a:blip r:embed="rId4" cstate="print">
              <a:extLst>
                <a:ext uri="{28A0092B-C50C-407E-A947-70E740481C1C}">
                  <a14:useLocalDpi xmlns:a14="http://schemas.microsoft.com/office/drawing/2010/main" val="0"/>
                </a:ext>
              </a:extLst>
            </a:blip>
            <a:srcRect t="7115"/>
            <a:stretch/>
          </p:blipFill>
          <p:spPr>
            <a:xfrm>
              <a:off x="9878243" y="3259024"/>
              <a:ext cx="2159205" cy="2424039"/>
            </a:xfrm>
            <a:prstGeom prst="rect">
              <a:avLst/>
            </a:prstGeom>
          </p:spPr>
        </p:pic>
        <p:pic>
          <p:nvPicPr>
            <p:cNvPr id="7" name="Picture 6" descr="2015-08-27 12.36.28.jpg"/>
            <p:cNvPicPr>
              <a:picLocks noChangeAspect="1"/>
            </p:cNvPicPr>
            <p:nvPr/>
          </p:nvPicPr>
          <p:blipFill rotWithShape="1">
            <a:blip r:embed="rId5" cstate="print">
              <a:extLst>
                <a:ext uri="{28A0092B-C50C-407E-A947-70E740481C1C}">
                  <a14:useLocalDpi xmlns:a14="http://schemas.microsoft.com/office/drawing/2010/main" val="0"/>
                </a:ext>
              </a:extLst>
            </a:blip>
            <a:srcRect t="6749" b="72305"/>
            <a:stretch/>
          </p:blipFill>
          <p:spPr>
            <a:xfrm>
              <a:off x="9892211" y="5675199"/>
              <a:ext cx="2138295" cy="539334"/>
            </a:xfrm>
            <a:prstGeom prst="rect">
              <a:avLst/>
            </a:prstGeom>
          </p:spPr>
        </p:pic>
      </p:grpSp>
      <p:pic>
        <p:nvPicPr>
          <p:cNvPr id="4" name="Picture 3" descr="2015-08-27 12.36.01.jpg"/>
          <p:cNvPicPr>
            <a:picLocks noChangeAspect="1"/>
          </p:cNvPicPr>
          <p:nvPr/>
        </p:nvPicPr>
        <p:blipFill rotWithShape="1">
          <a:blip r:embed="rId6" cstate="print">
            <a:extLst>
              <a:ext uri="{28A0092B-C50C-407E-A947-70E740481C1C}">
                <a14:useLocalDpi xmlns:a14="http://schemas.microsoft.com/office/drawing/2010/main" val="0"/>
              </a:ext>
            </a:extLst>
          </a:blip>
          <a:srcRect r="11275" b="45760"/>
          <a:stretch/>
        </p:blipFill>
        <p:spPr>
          <a:xfrm>
            <a:off x="7678077" y="1187176"/>
            <a:ext cx="2034342" cy="1479338"/>
          </a:xfrm>
          <a:prstGeom prst="rect">
            <a:avLst/>
          </a:prstGeom>
          <a:ln w="25400">
            <a:noFill/>
          </a:ln>
          <a:effectLst>
            <a:outerShdw blurRad="50800" dist="38100" dir="2700000" algn="tl" rotWithShape="0">
              <a:srgbClr val="000000">
                <a:alpha val="43000"/>
              </a:srgbClr>
            </a:outerShdw>
          </a:effectLst>
        </p:spPr>
      </p:pic>
      <p:pic>
        <p:nvPicPr>
          <p:cNvPr id="9" name="Picture 8"/>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7728299" y="3317638"/>
            <a:ext cx="2019736" cy="1941759"/>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18650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1045136"/>
          </a:xfrm>
        </p:spPr>
        <p:txBody>
          <a:bodyPr anchor="t">
            <a:normAutofit fontScale="90000"/>
          </a:bodyPr>
          <a:lstStyle/>
          <a:p>
            <a:pPr algn="l"/>
            <a:r>
              <a:rPr lang="en-US" sz="2000" b="0" cap="small" dirty="0" smtClean="0"/>
              <a:t>Meeting #2 – Sep 10: </a:t>
            </a:r>
            <a:r>
              <a:rPr lang="en-US" sz="2000" dirty="0" smtClean="0"/>
              <a:t/>
            </a:r>
            <a:br>
              <a:rPr lang="en-US" sz="2000" dirty="0" smtClean="0"/>
            </a:br>
            <a:r>
              <a:rPr lang="en-US" sz="5400" dirty="0" smtClean="0"/>
              <a:t>Community Workforce Agreements</a:t>
            </a:r>
            <a:endParaRPr lang="en-US" sz="2000" b="1" dirty="0"/>
          </a:p>
        </p:txBody>
      </p:sp>
      <p:sp>
        <p:nvSpPr>
          <p:cNvPr id="3" name="Subtitle 2"/>
          <p:cNvSpPr>
            <a:spLocks noGrp="1"/>
          </p:cNvSpPr>
          <p:nvPr>
            <p:ph type="subTitle" idx="1"/>
          </p:nvPr>
        </p:nvSpPr>
        <p:spPr>
          <a:xfrm>
            <a:off x="0" y="1283446"/>
            <a:ext cx="9714418" cy="5473411"/>
          </a:xfrm>
        </p:spPr>
        <p:txBody>
          <a:bodyPr anchor="t" anchorCtr="0">
            <a:noAutofit/>
          </a:bodyPr>
          <a:lstStyle/>
          <a:p>
            <a:pPr algn="l"/>
            <a:r>
              <a:rPr lang="en-US" sz="3200" b="1" dirty="0"/>
              <a:t>How do CWA elements impact your stakeholders? </a:t>
            </a:r>
            <a:endParaRPr lang="en-US" sz="3200" b="1" dirty="0" smtClean="0"/>
          </a:p>
          <a:p>
            <a:pPr marL="342900" indent="-342900" algn="l">
              <a:spcBef>
                <a:spcPts val="2200"/>
              </a:spcBef>
              <a:buFont typeface="Arial"/>
              <a:buChar char="•"/>
            </a:pPr>
            <a:r>
              <a:rPr lang="en-US" sz="2200" u="sng" dirty="0" smtClean="0">
                <a:solidFill>
                  <a:srgbClr val="397321"/>
                </a:solidFill>
              </a:rPr>
              <a:t>Supportive </a:t>
            </a:r>
            <a:r>
              <a:rPr lang="en-US" sz="2200" u="sng" dirty="0">
                <a:solidFill>
                  <a:srgbClr val="397321"/>
                </a:solidFill>
              </a:rPr>
              <a:t>issues and barriers </a:t>
            </a:r>
            <a:r>
              <a:rPr lang="en-US" sz="2200" dirty="0"/>
              <a:t>to access: </a:t>
            </a:r>
            <a:endParaRPr lang="en-US" sz="2200" dirty="0" smtClean="0"/>
          </a:p>
          <a:p>
            <a:pPr marL="800100" lvl="1" indent="-342900" algn="l">
              <a:buFont typeface="Arial"/>
              <a:buChar char="•"/>
            </a:pPr>
            <a:r>
              <a:rPr lang="en-US" sz="1800" dirty="0" smtClean="0"/>
              <a:t>Driver’s license</a:t>
            </a:r>
            <a:endParaRPr lang="en-US" sz="1800" dirty="0"/>
          </a:p>
          <a:p>
            <a:pPr marL="800100" lvl="1" indent="-342900" algn="l">
              <a:buFont typeface="Arial"/>
              <a:buChar char="•"/>
            </a:pPr>
            <a:r>
              <a:rPr lang="en-US" sz="1800" dirty="0" smtClean="0"/>
              <a:t>GED</a:t>
            </a:r>
          </a:p>
          <a:p>
            <a:pPr marL="800100" lvl="1" indent="-342900" algn="l">
              <a:buFont typeface="Arial"/>
              <a:buChar char="•"/>
            </a:pPr>
            <a:r>
              <a:rPr lang="en-US" sz="1800" dirty="0"/>
              <a:t>C</a:t>
            </a:r>
            <a:r>
              <a:rPr lang="en-US" sz="1800" dirty="0" smtClean="0"/>
              <a:t>hild</a:t>
            </a:r>
            <a:r>
              <a:rPr lang="en-US" sz="1800" dirty="0"/>
              <a:t>-care</a:t>
            </a:r>
          </a:p>
          <a:p>
            <a:pPr marL="342900" indent="-342900" algn="l">
              <a:spcBef>
                <a:spcPts val="2200"/>
              </a:spcBef>
              <a:buFont typeface="Arial"/>
              <a:buChar char="•"/>
            </a:pPr>
            <a:r>
              <a:rPr lang="en-US" sz="2200" dirty="0" smtClean="0"/>
              <a:t>If </a:t>
            </a:r>
            <a:r>
              <a:rPr lang="en-US" sz="2200" dirty="0"/>
              <a:t>a PLA is </a:t>
            </a:r>
            <a:r>
              <a:rPr lang="en-US" sz="2200" u="sng" dirty="0">
                <a:solidFill>
                  <a:srgbClr val="397321"/>
                </a:solidFill>
              </a:rPr>
              <a:t>less than a year </a:t>
            </a:r>
            <a:r>
              <a:rPr lang="en-US" sz="2200" dirty="0"/>
              <a:t>non-union workers who pay in do not see the benefit.</a:t>
            </a:r>
          </a:p>
          <a:p>
            <a:pPr marL="342900" indent="-342900" algn="l">
              <a:spcBef>
                <a:spcPts val="2200"/>
              </a:spcBef>
              <a:buFont typeface="Arial"/>
              <a:buChar char="•"/>
            </a:pPr>
            <a:r>
              <a:rPr lang="en-US" sz="2200" dirty="0" smtClean="0"/>
              <a:t>Workers </a:t>
            </a:r>
            <a:r>
              <a:rPr lang="en-US" sz="2200" dirty="0"/>
              <a:t>who may be </a:t>
            </a:r>
            <a:r>
              <a:rPr lang="en-US" sz="2200" u="sng" dirty="0">
                <a:solidFill>
                  <a:srgbClr val="397321"/>
                </a:solidFill>
              </a:rPr>
              <a:t>trained but aren’t union </a:t>
            </a:r>
            <a:r>
              <a:rPr lang="en-US" sz="2200" dirty="0"/>
              <a:t>can also have hard time entering the union.</a:t>
            </a:r>
          </a:p>
          <a:p>
            <a:pPr marL="342900" indent="-342900" algn="l">
              <a:spcBef>
                <a:spcPts val="2200"/>
              </a:spcBef>
              <a:buFont typeface="Arial"/>
              <a:buChar char="•"/>
            </a:pPr>
            <a:r>
              <a:rPr lang="en-US" sz="2200" u="sng" dirty="0" smtClean="0">
                <a:solidFill>
                  <a:srgbClr val="397321"/>
                </a:solidFill>
              </a:rPr>
              <a:t>Union’s </a:t>
            </a:r>
            <a:r>
              <a:rPr lang="en-US" sz="2200" u="sng" dirty="0">
                <a:solidFill>
                  <a:srgbClr val="397321"/>
                </a:solidFill>
              </a:rPr>
              <a:t>need to keep quality </a:t>
            </a:r>
            <a:r>
              <a:rPr lang="en-US" sz="2200" dirty="0"/>
              <a:t>of trained force, which drives their restrictions for new workers entering.</a:t>
            </a:r>
          </a:p>
        </p:txBody>
      </p:sp>
      <p:pic>
        <p:nvPicPr>
          <p:cNvPr id="9" name="Picture 8"/>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584938" y="349071"/>
            <a:ext cx="2407004" cy="3030814"/>
          </a:xfrm>
          <a:prstGeom prst="rect">
            <a:avLst/>
          </a:prstGeom>
        </p:spPr>
      </p:pic>
      <p:pic>
        <p:nvPicPr>
          <p:cNvPr id="10" name="Picture 9"/>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t="1476"/>
          <a:stretch/>
        </p:blipFill>
        <p:spPr>
          <a:xfrm>
            <a:off x="9584938" y="3377493"/>
            <a:ext cx="2409273" cy="2705144"/>
          </a:xfrm>
          <a:prstGeom prst="rect">
            <a:avLst/>
          </a:prstGeom>
        </p:spPr>
      </p:pic>
    </p:spTree>
    <p:extLst>
      <p:ext uri="{BB962C8B-B14F-4D97-AF65-F5344CB8AC3E}">
        <p14:creationId xmlns:p14="http://schemas.microsoft.com/office/powerpoint/2010/main" val="2512658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1045136"/>
          </a:xfrm>
        </p:spPr>
        <p:txBody>
          <a:bodyPr anchor="t">
            <a:normAutofit fontScale="90000"/>
          </a:bodyPr>
          <a:lstStyle/>
          <a:p>
            <a:pPr algn="l"/>
            <a:r>
              <a:rPr lang="en-US" sz="2000" b="0" cap="small" dirty="0" smtClean="0"/>
              <a:t>Meeting #3 – Sep 24: </a:t>
            </a:r>
            <a:r>
              <a:rPr lang="en-US" sz="2000" dirty="0" smtClean="0"/>
              <a:t/>
            </a:r>
            <a:br>
              <a:rPr lang="en-US" sz="2000" dirty="0" smtClean="0"/>
            </a:br>
            <a:r>
              <a:rPr lang="en-US" sz="5400" dirty="0"/>
              <a:t>Contractor Inclusion Strategy</a:t>
            </a:r>
            <a:br>
              <a:rPr lang="en-US" sz="5400" dirty="0"/>
            </a:br>
            <a:endParaRPr lang="en-US" sz="2000" b="1" dirty="0"/>
          </a:p>
        </p:txBody>
      </p:sp>
      <p:sp>
        <p:nvSpPr>
          <p:cNvPr id="3" name="Subtitle 2"/>
          <p:cNvSpPr>
            <a:spLocks noGrp="1"/>
          </p:cNvSpPr>
          <p:nvPr>
            <p:ph type="subTitle" idx="1"/>
          </p:nvPr>
        </p:nvSpPr>
        <p:spPr>
          <a:xfrm>
            <a:off x="38100" y="1105646"/>
            <a:ext cx="8623300" cy="5473411"/>
          </a:xfrm>
        </p:spPr>
        <p:txBody>
          <a:bodyPr anchor="t" anchorCtr="0">
            <a:noAutofit/>
          </a:bodyPr>
          <a:lstStyle/>
          <a:p>
            <a:pPr algn="l">
              <a:spcBef>
                <a:spcPts val="4000"/>
              </a:spcBef>
            </a:pPr>
            <a:r>
              <a:rPr lang="en-US" sz="2800" dirty="0" smtClean="0"/>
              <a:t>Can </a:t>
            </a:r>
            <a:r>
              <a:rPr lang="en-US" sz="2800" dirty="0"/>
              <a:t>the plan make </a:t>
            </a:r>
            <a:r>
              <a:rPr lang="en-US" sz="2800" dirty="0" smtClean="0"/>
              <a:t>inclusion </a:t>
            </a:r>
            <a:r>
              <a:rPr lang="en-US" sz="2800" dirty="0"/>
              <a:t>stronger? </a:t>
            </a:r>
            <a:endParaRPr lang="en-US" sz="2800" dirty="0" smtClean="0"/>
          </a:p>
          <a:p>
            <a:pPr algn="l">
              <a:spcBef>
                <a:spcPts val="1600"/>
              </a:spcBef>
            </a:pPr>
            <a:r>
              <a:rPr lang="en-US" sz="2800" dirty="0" smtClean="0"/>
              <a:t>What </a:t>
            </a:r>
            <a:r>
              <a:rPr lang="en-US" sz="2800" dirty="0" smtClean="0">
                <a:solidFill>
                  <a:srgbClr val="385723"/>
                </a:solidFill>
              </a:rPr>
              <a:t>priorities</a:t>
            </a:r>
            <a:r>
              <a:rPr lang="en-US" sz="2800" dirty="0" smtClean="0"/>
              <a:t> do EAB stakeholders need from education elements?</a:t>
            </a:r>
          </a:p>
          <a:p>
            <a:pPr marL="292100" algn="l">
              <a:spcBef>
                <a:spcPts val="2800"/>
              </a:spcBef>
              <a:tabLst>
                <a:tab pos="292100" algn="l"/>
              </a:tabLst>
            </a:pPr>
            <a:r>
              <a:rPr lang="en-US" sz="2000" b="1" u="sng" dirty="0" smtClean="0">
                <a:solidFill>
                  <a:srgbClr val="397321"/>
                </a:solidFill>
              </a:rPr>
              <a:t>TIMING</a:t>
            </a:r>
            <a:r>
              <a:rPr lang="en-US" sz="2000" b="1" dirty="0" smtClean="0">
                <a:solidFill>
                  <a:srgbClr val="397321"/>
                </a:solidFill>
              </a:rPr>
              <a:t>: </a:t>
            </a:r>
            <a:r>
              <a:rPr lang="en-US" sz="1800" dirty="0" smtClean="0">
                <a:solidFill>
                  <a:schemeClr val="bg1"/>
                </a:solidFill>
              </a:rPr>
              <a:t>Sub</a:t>
            </a:r>
            <a:r>
              <a:rPr lang="en-US" sz="1800" dirty="0"/>
              <a:t>c</a:t>
            </a:r>
            <a:r>
              <a:rPr lang="en-US" sz="1800" dirty="0" smtClean="0"/>
              <a:t>ontractors </a:t>
            </a:r>
            <a:r>
              <a:rPr lang="en-US" sz="1800" dirty="0"/>
              <a:t>to </a:t>
            </a:r>
            <a:r>
              <a:rPr lang="en-US" sz="1800" dirty="0" smtClean="0"/>
              <a:t>know components </a:t>
            </a:r>
            <a:r>
              <a:rPr lang="en-US" sz="1800" dirty="0"/>
              <a:t>of the PLAs and CWAs</a:t>
            </a:r>
            <a:r>
              <a:rPr lang="en-US" sz="1800" dirty="0" smtClean="0"/>
              <a:t> </a:t>
            </a:r>
            <a:r>
              <a:rPr lang="en-US" sz="1800" dirty="0">
                <a:solidFill>
                  <a:srgbClr val="397321"/>
                </a:solidFill>
              </a:rPr>
              <a:t>well in </a:t>
            </a:r>
            <a:r>
              <a:rPr lang="en-US" sz="1800" dirty="0" smtClean="0">
                <a:solidFill>
                  <a:srgbClr val="397321"/>
                </a:solidFill>
              </a:rPr>
              <a:t>advance</a:t>
            </a:r>
            <a:endParaRPr lang="en-US" sz="1800" dirty="0" smtClean="0"/>
          </a:p>
          <a:p>
            <a:pPr marL="1257300" lvl="1" algn="l">
              <a:spcBef>
                <a:spcPts val="1600"/>
              </a:spcBef>
            </a:pPr>
            <a:r>
              <a:rPr lang="en-US" sz="1800" i="1" dirty="0" smtClean="0"/>
              <a:t>GC provides</a:t>
            </a:r>
            <a:r>
              <a:rPr lang="en-US" sz="1800" i="1" dirty="0"/>
              <a:t> </a:t>
            </a:r>
            <a:r>
              <a:rPr lang="en-US" sz="1800" i="1" dirty="0" smtClean="0"/>
              <a:t>subcontractor </a:t>
            </a:r>
            <a:r>
              <a:rPr lang="en-US" sz="1800" i="1" dirty="0"/>
              <a:t>information </a:t>
            </a:r>
            <a:r>
              <a:rPr lang="en-US" sz="1800" i="1" dirty="0" smtClean="0"/>
              <a:t>before contract signing</a:t>
            </a:r>
            <a:endParaRPr lang="en-US" sz="1800" i="1" dirty="0"/>
          </a:p>
          <a:p>
            <a:pPr marL="292100" algn="l">
              <a:spcBef>
                <a:spcPts val="1600"/>
              </a:spcBef>
              <a:tabLst>
                <a:tab pos="292100" algn="l"/>
              </a:tabLst>
            </a:pPr>
            <a:r>
              <a:rPr lang="en-US" sz="2000" b="1" u="sng" dirty="0" smtClean="0">
                <a:solidFill>
                  <a:srgbClr val="397321"/>
                </a:solidFill>
              </a:rPr>
              <a:t>COST</a:t>
            </a:r>
            <a:r>
              <a:rPr lang="en-US" sz="2000" b="1" dirty="0" smtClean="0">
                <a:solidFill>
                  <a:srgbClr val="397321"/>
                </a:solidFill>
              </a:rPr>
              <a:t>: </a:t>
            </a:r>
            <a:r>
              <a:rPr lang="en-US" sz="1800" dirty="0">
                <a:solidFill>
                  <a:srgbClr val="397321"/>
                </a:solidFill>
              </a:rPr>
              <a:t>small contractors </a:t>
            </a:r>
            <a:r>
              <a:rPr lang="en-US" sz="1800" dirty="0" smtClean="0">
                <a:solidFill>
                  <a:srgbClr val="397321"/>
                </a:solidFill>
              </a:rPr>
              <a:t>believe </a:t>
            </a:r>
            <a:r>
              <a:rPr lang="en-US" sz="1800" dirty="0" smtClean="0">
                <a:solidFill>
                  <a:schemeClr val="bg1"/>
                </a:solidFill>
              </a:rPr>
              <a:t>there are extra </a:t>
            </a:r>
            <a:r>
              <a:rPr lang="en-US" sz="1800" dirty="0"/>
              <a:t>costs </a:t>
            </a:r>
            <a:r>
              <a:rPr lang="en-US" sz="1800" dirty="0" smtClean="0"/>
              <a:t>that</a:t>
            </a:r>
            <a:r>
              <a:rPr lang="en-US" sz="1800" dirty="0"/>
              <a:t> </a:t>
            </a:r>
            <a:r>
              <a:rPr lang="en-US" sz="1800" smtClean="0"/>
              <a:t>make PLA </a:t>
            </a:r>
            <a:r>
              <a:rPr lang="en-US" sz="1800" dirty="0"/>
              <a:t>projects </a:t>
            </a:r>
            <a:r>
              <a:rPr lang="en-US" sz="1800" dirty="0" smtClean="0"/>
              <a:t>infeasible</a:t>
            </a:r>
          </a:p>
          <a:p>
            <a:pPr marL="292100" algn="l">
              <a:spcBef>
                <a:spcPts val="1600"/>
              </a:spcBef>
              <a:tabLst>
                <a:tab pos="292100" algn="l"/>
              </a:tabLst>
            </a:pPr>
            <a:r>
              <a:rPr lang="en-US" sz="1800" dirty="0" smtClean="0"/>
              <a:t> </a:t>
            </a:r>
            <a:r>
              <a:rPr lang="en-US" sz="2000" b="1" u="sng" dirty="0" smtClean="0">
                <a:solidFill>
                  <a:srgbClr val="397321"/>
                </a:solidFill>
              </a:rPr>
              <a:t>OUTRACH</a:t>
            </a:r>
            <a:r>
              <a:rPr lang="en-US" sz="2000" b="1" dirty="0" smtClean="0">
                <a:solidFill>
                  <a:srgbClr val="397321"/>
                </a:solidFill>
              </a:rPr>
              <a:t>: </a:t>
            </a:r>
            <a:r>
              <a:rPr lang="en-US" sz="1800" dirty="0" smtClean="0"/>
              <a:t>County role </a:t>
            </a:r>
            <a:r>
              <a:rPr lang="en-US" sz="1800" dirty="0"/>
              <a:t>in outreach and as a resource for contractors </a:t>
            </a:r>
            <a:r>
              <a:rPr lang="en-US" sz="1800" dirty="0" smtClean="0"/>
              <a:t>for requirements</a:t>
            </a:r>
          </a:p>
          <a:p>
            <a:pPr marL="1485900" algn="l">
              <a:spcBef>
                <a:spcPts val="1600"/>
              </a:spcBef>
              <a:tabLst>
                <a:tab pos="1435100" algn="l"/>
              </a:tabLst>
            </a:pPr>
            <a:r>
              <a:rPr lang="en-US" sz="1800" i="1" dirty="0" smtClean="0"/>
              <a:t>Mix </a:t>
            </a:r>
            <a:r>
              <a:rPr lang="en-US" sz="1800" i="1" dirty="0"/>
              <a:t>of responsibility between the different involved </a:t>
            </a:r>
            <a:r>
              <a:rPr lang="en-US" sz="1800" i="1" dirty="0" smtClean="0"/>
              <a:t>agencies</a:t>
            </a:r>
          </a:p>
          <a:p>
            <a:pPr marL="1828800" indent="-1536700" algn="l">
              <a:spcBef>
                <a:spcPts val="1600"/>
              </a:spcBef>
              <a:tabLst>
                <a:tab pos="1485900" algn="l"/>
              </a:tabLst>
            </a:pPr>
            <a:r>
              <a:rPr lang="en-US" sz="2000" b="1" u="sng" dirty="0" smtClean="0">
                <a:solidFill>
                  <a:srgbClr val="397321"/>
                </a:solidFill>
              </a:rPr>
              <a:t>EVALUATION</a:t>
            </a:r>
            <a:r>
              <a:rPr lang="en-US" sz="2000" b="1" dirty="0" smtClean="0">
                <a:solidFill>
                  <a:srgbClr val="397321"/>
                </a:solidFill>
              </a:rPr>
              <a:t>: </a:t>
            </a:r>
            <a:r>
              <a:rPr lang="en-US" sz="1800" dirty="0" smtClean="0"/>
              <a:t>Best </a:t>
            </a:r>
            <a:r>
              <a:rPr lang="en-US" sz="1800" dirty="0"/>
              <a:t>intentions may not </a:t>
            </a:r>
            <a:r>
              <a:rPr lang="en-US" sz="1800" dirty="0" smtClean="0"/>
              <a:t>lead to desired results</a:t>
            </a:r>
            <a:r>
              <a:rPr lang="en-US" sz="1800" dirty="0"/>
              <a:t> </a:t>
            </a:r>
            <a:r>
              <a:rPr lang="en-US" sz="1800" dirty="0" smtClean="0"/>
              <a:t>- track </a:t>
            </a:r>
            <a:r>
              <a:rPr lang="en-US" sz="1800" dirty="0"/>
              <a:t>and adjust as </a:t>
            </a:r>
            <a:r>
              <a:rPr lang="en-US" sz="1800" dirty="0" smtClean="0"/>
              <a:t>needed</a:t>
            </a:r>
            <a:endParaRPr lang="en-US" sz="1800" b="1" dirty="0" smtClean="0">
              <a:solidFill>
                <a:srgbClr val="397321"/>
              </a:solidFill>
            </a:endParaRPr>
          </a:p>
          <a:p>
            <a:pPr marL="292100" algn="l">
              <a:spcBef>
                <a:spcPts val="2800"/>
              </a:spcBef>
              <a:tabLst>
                <a:tab pos="292100" algn="l"/>
              </a:tabLst>
            </a:pPr>
            <a:r>
              <a:rPr lang="en-US" sz="2000" b="1" i="1" dirty="0" smtClean="0">
                <a:solidFill>
                  <a:srgbClr val="397321"/>
                </a:solidFill>
              </a:rPr>
              <a:t>QUESTIONS: </a:t>
            </a:r>
            <a:r>
              <a:rPr lang="en-US" sz="2000" i="1" dirty="0" smtClean="0"/>
              <a:t>Outreach… Structure? …Responsible parties? </a:t>
            </a:r>
            <a:r>
              <a:rPr lang="en-US" sz="2000" i="1" dirty="0"/>
              <a:t>Who is missing</a:t>
            </a:r>
            <a:r>
              <a:rPr lang="en-US" sz="2000" i="1" dirty="0" smtClean="0"/>
              <a:t>?</a:t>
            </a:r>
            <a:endParaRPr lang="en-US" sz="2000" i="1" dirty="0"/>
          </a:p>
          <a:p>
            <a:pPr algn="l">
              <a:spcBef>
                <a:spcPts val="1600"/>
              </a:spcBef>
            </a:pPr>
            <a:endParaRPr lang="en-US" dirty="0"/>
          </a:p>
        </p:txBody>
      </p:sp>
      <p:sp>
        <p:nvSpPr>
          <p:cNvPr id="5" name="TextBox 4"/>
          <p:cNvSpPr txBox="1"/>
          <p:nvPr/>
        </p:nvSpPr>
        <p:spPr>
          <a:xfrm>
            <a:off x="1722110" y="2432182"/>
            <a:ext cx="184666" cy="369332"/>
          </a:xfrm>
          <a:prstGeom prst="rect">
            <a:avLst/>
          </a:prstGeom>
          <a:noFill/>
        </p:spPr>
        <p:txBody>
          <a:bodyPr wrap="none" rtlCol="0">
            <a:spAutoFit/>
          </a:bodyPr>
          <a:lstStyle/>
          <a:p>
            <a:endParaRPr lang="en-US" dirty="0"/>
          </a:p>
        </p:txBody>
      </p:sp>
      <p:pic>
        <p:nvPicPr>
          <p:cNvPr id="8" name="Picture 7"/>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9676447" y="125413"/>
            <a:ext cx="2388553" cy="5145088"/>
          </a:xfrm>
          <a:prstGeom prst="rect">
            <a:avLst/>
          </a:prstGeom>
          <a:ln w="41275">
            <a:solidFill>
              <a:schemeClr val="tx1">
                <a:lumMod val="75000"/>
                <a:lumOff val="25000"/>
              </a:schemeClr>
            </a:solidFill>
          </a:ln>
          <a:effectLst>
            <a:outerShdw blurRad="50800" dist="38100" dir="2700000" algn="tl" rotWithShape="0">
              <a:srgbClr val="000000">
                <a:alpha val="43000"/>
              </a:srgbClr>
            </a:outerShdw>
          </a:effectLst>
        </p:spPr>
      </p:pic>
      <p:pic>
        <p:nvPicPr>
          <p:cNvPr id="11" name="Picture 10"/>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8674100" y="2058670"/>
            <a:ext cx="2346007" cy="4202430"/>
          </a:xfrm>
          <a:prstGeom prst="rect">
            <a:avLst/>
          </a:prstGeom>
          <a:ln w="38100">
            <a:solidFill>
              <a:schemeClr val="tx1">
                <a:lumMod val="65000"/>
                <a:lumOff val="35000"/>
              </a:schemeClr>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19647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1045136"/>
          </a:xfrm>
        </p:spPr>
        <p:txBody>
          <a:bodyPr anchor="t">
            <a:normAutofit/>
          </a:bodyPr>
          <a:lstStyle/>
          <a:p>
            <a:pPr algn="l"/>
            <a:r>
              <a:rPr lang="en-US" sz="5400" dirty="0" smtClean="0"/>
              <a:t>Desired Outcomes from the EAB:</a:t>
            </a:r>
            <a:endParaRPr lang="en-US" sz="5400" b="1" dirty="0"/>
          </a:p>
        </p:txBody>
      </p:sp>
      <p:sp>
        <p:nvSpPr>
          <p:cNvPr id="8" name="Subtitle 2"/>
          <p:cNvSpPr txBox="1">
            <a:spLocks/>
          </p:cNvSpPr>
          <p:nvPr/>
        </p:nvSpPr>
        <p:spPr>
          <a:xfrm>
            <a:off x="133680" y="871738"/>
            <a:ext cx="12058320" cy="5679183"/>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FFFFF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FFFFFF"/>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FFFFFF"/>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FFFFFF"/>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FFFFFF"/>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7472" indent="-342900" algn="l">
              <a:spcBef>
                <a:spcPts val="1800"/>
              </a:spcBef>
              <a:buFont typeface="Arial"/>
              <a:buChar char="•"/>
            </a:pPr>
            <a:r>
              <a:rPr lang="en-US" sz="2800" b="1" dirty="0" smtClean="0">
                <a:solidFill>
                  <a:schemeClr val="accent6">
                    <a:lumMod val="50000"/>
                  </a:schemeClr>
                </a:solidFill>
              </a:rPr>
              <a:t>TRAINING AND SUPPORT: </a:t>
            </a:r>
            <a:r>
              <a:rPr lang="en-US" dirty="0" smtClean="0"/>
              <a:t>Ensure success of apprentices, minorities and women </a:t>
            </a:r>
            <a:br>
              <a:rPr lang="en-US" dirty="0" smtClean="0"/>
            </a:br>
            <a:r>
              <a:rPr lang="en-US" dirty="0" smtClean="0"/>
              <a:t>who are equipped to compete and diversify the workforce (diversity </a:t>
            </a:r>
            <a:r>
              <a:rPr lang="en-US" dirty="0"/>
              <a:t>reduces </a:t>
            </a:r>
            <a:r>
              <a:rPr lang="en-US" dirty="0" smtClean="0"/>
              <a:t>risk)</a:t>
            </a:r>
          </a:p>
          <a:p>
            <a:pPr marL="347472" indent="-342900" algn="l">
              <a:spcBef>
                <a:spcPts val="1800"/>
              </a:spcBef>
              <a:buFont typeface="Arial"/>
              <a:buChar char="•"/>
            </a:pPr>
            <a:r>
              <a:rPr lang="en-US" sz="2800" b="1" dirty="0" smtClean="0">
                <a:solidFill>
                  <a:srgbClr val="385723"/>
                </a:solidFill>
              </a:rPr>
              <a:t>OUTREACH TO TRADES: </a:t>
            </a:r>
            <a:r>
              <a:rPr lang="en-US" dirty="0"/>
              <a:t>Identify and support trades that need the most help </a:t>
            </a:r>
            <a:r>
              <a:rPr lang="en-US" dirty="0" smtClean="0"/>
              <a:t/>
            </a:r>
            <a:br>
              <a:rPr lang="en-US" dirty="0" smtClean="0"/>
            </a:br>
            <a:r>
              <a:rPr lang="en-US" dirty="0" smtClean="0"/>
              <a:t>in </a:t>
            </a:r>
            <a:r>
              <a:rPr lang="en-US" dirty="0"/>
              <a:t>diversifying their </a:t>
            </a:r>
            <a:r>
              <a:rPr lang="en-US" dirty="0" smtClean="0"/>
              <a:t>workforce</a:t>
            </a:r>
          </a:p>
          <a:p>
            <a:pPr marL="347472" indent="-342900" algn="l">
              <a:spcBef>
                <a:spcPts val="1800"/>
              </a:spcBef>
              <a:buFont typeface="Arial"/>
              <a:buChar char="•"/>
            </a:pPr>
            <a:r>
              <a:rPr lang="en-US" sz="2800" b="1" dirty="0">
                <a:solidFill>
                  <a:srgbClr val="385723"/>
                </a:solidFill>
              </a:rPr>
              <a:t>UNION PARTICIPTION: </a:t>
            </a:r>
            <a:r>
              <a:rPr lang="en-US" dirty="0"/>
              <a:t>Workers have the opportunity to be strong union members </a:t>
            </a:r>
            <a:endParaRPr lang="en-US" dirty="0" smtClean="0"/>
          </a:p>
          <a:p>
            <a:pPr marL="347472" indent="-342900" algn="l">
              <a:spcBef>
                <a:spcPts val="1800"/>
              </a:spcBef>
              <a:buFont typeface="Arial"/>
              <a:buChar char="•"/>
            </a:pPr>
            <a:r>
              <a:rPr lang="en-US" sz="2800" b="1" dirty="0" smtClean="0">
                <a:solidFill>
                  <a:srgbClr val="385723"/>
                </a:solidFill>
              </a:rPr>
              <a:t>ACCESS TO JOBS: </a:t>
            </a:r>
            <a:r>
              <a:rPr lang="en-US" dirty="0" smtClean="0"/>
              <a:t>Strengthen the pipeline to Public </a:t>
            </a:r>
            <a:r>
              <a:rPr lang="en-US" dirty="0"/>
              <a:t>Works </a:t>
            </a:r>
            <a:r>
              <a:rPr lang="en-US" dirty="0" smtClean="0"/>
              <a:t>&amp; other opportunities for </a:t>
            </a:r>
            <a:r>
              <a:rPr lang="en-US" dirty="0"/>
              <a:t>those without </a:t>
            </a:r>
            <a:r>
              <a:rPr lang="en-US" dirty="0" smtClean="0"/>
              <a:t>prior </a:t>
            </a:r>
            <a:r>
              <a:rPr lang="en-US" dirty="0"/>
              <a:t>work experience </a:t>
            </a:r>
            <a:r>
              <a:rPr lang="en-US" dirty="0" smtClean="0"/>
              <a:t>by making the opportunities widely available &amp; accessible</a:t>
            </a:r>
          </a:p>
          <a:p>
            <a:pPr marL="347472" indent="-342900" algn="l">
              <a:spcBef>
                <a:spcPts val="1800"/>
              </a:spcBef>
              <a:buFont typeface="Arial"/>
              <a:buChar char="•"/>
            </a:pPr>
            <a:r>
              <a:rPr lang="en-US" sz="2800" b="1" dirty="0" smtClean="0">
                <a:solidFill>
                  <a:srgbClr val="385723"/>
                </a:solidFill>
              </a:rPr>
              <a:t>LOCAL HIRES: </a:t>
            </a:r>
            <a:r>
              <a:rPr lang="en-US" dirty="0" smtClean="0"/>
              <a:t>Increase hires in zip codes with high minority populations </a:t>
            </a:r>
          </a:p>
          <a:p>
            <a:pPr marL="347472" indent="-342900" algn="l">
              <a:spcBef>
                <a:spcPts val="1800"/>
              </a:spcBef>
              <a:buFont typeface="Arial"/>
              <a:buChar char="•"/>
            </a:pPr>
            <a:r>
              <a:rPr lang="en-US" sz="2800" b="1" dirty="0" smtClean="0">
                <a:solidFill>
                  <a:srgbClr val="385723"/>
                </a:solidFill>
              </a:rPr>
              <a:t>NEIGHBORHOOD PRESERVATION: </a:t>
            </a:r>
            <a:r>
              <a:rPr lang="en-US" dirty="0" smtClean="0"/>
              <a:t>Preserve the neighborhood with a positive </a:t>
            </a:r>
            <a:r>
              <a:rPr lang="en-US" dirty="0"/>
              <a:t>perception of the construction project </a:t>
            </a:r>
            <a:r>
              <a:rPr lang="en-US" dirty="0" smtClean="0"/>
              <a:t>that engages workers that look like them </a:t>
            </a:r>
          </a:p>
          <a:p>
            <a:pPr marL="347472" indent="-342900" algn="l">
              <a:spcBef>
                <a:spcPts val="1800"/>
              </a:spcBef>
              <a:buFont typeface="Arial"/>
              <a:buChar char="•"/>
            </a:pPr>
            <a:r>
              <a:rPr lang="en-US" sz="2800" b="1" dirty="0" smtClean="0">
                <a:solidFill>
                  <a:srgbClr val="385723"/>
                </a:solidFill>
              </a:rPr>
              <a:t>IMPLEMENTABLE: </a:t>
            </a:r>
            <a:r>
              <a:rPr lang="en-US" dirty="0" smtClean="0"/>
              <a:t>Ensure the CWA fits within the context </a:t>
            </a:r>
            <a:r>
              <a:rPr lang="en-US" dirty="0"/>
              <a:t>of complicated legal framework </a:t>
            </a:r>
          </a:p>
        </p:txBody>
      </p:sp>
    </p:spTree>
    <p:extLst>
      <p:ext uri="{BB962C8B-B14F-4D97-AF65-F5344CB8AC3E}">
        <p14:creationId xmlns:p14="http://schemas.microsoft.com/office/powerpoint/2010/main" val="3218650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Apprenticeship Access Strategy</a:t>
            </a:r>
            <a:endParaRPr lang="en-US" b="1" dirty="0"/>
          </a:p>
        </p:txBody>
      </p:sp>
      <p:sp>
        <p:nvSpPr>
          <p:cNvPr id="3" name="Subtitle 2"/>
          <p:cNvSpPr>
            <a:spLocks noGrp="1"/>
          </p:cNvSpPr>
          <p:nvPr>
            <p:ph type="subTitle" idx="1"/>
          </p:nvPr>
        </p:nvSpPr>
        <p:spPr/>
        <p:txBody>
          <a:bodyPr anchor="ctr" anchorCtr="0">
            <a:normAutofit/>
          </a:bodyPr>
          <a:lstStyle/>
          <a:p>
            <a:r>
              <a:rPr lang="en-US" sz="3600" b="1" dirty="0" smtClean="0">
                <a:solidFill>
                  <a:srgbClr val="385723"/>
                </a:solidFill>
              </a:rPr>
              <a:t>Scaling Opportunity in the PLA environment</a:t>
            </a:r>
            <a:endParaRPr lang="en-US" sz="3600" b="1" dirty="0">
              <a:solidFill>
                <a:srgbClr val="385723"/>
              </a:solidFill>
            </a:endParaRPr>
          </a:p>
        </p:txBody>
      </p:sp>
    </p:spTree>
    <p:extLst>
      <p:ext uri="{BB962C8B-B14F-4D97-AF65-F5344CB8AC3E}">
        <p14:creationId xmlns:p14="http://schemas.microsoft.com/office/powerpoint/2010/main" val="1700381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p:spPr>
        <p:txBody>
          <a:bodyPr>
            <a:normAutofit/>
          </a:bodyPr>
          <a:lstStyle/>
          <a:p>
            <a:r>
              <a:rPr lang="en-US" cap="small" dirty="0" smtClean="0">
                <a:solidFill>
                  <a:srgbClr val="FFFFFF"/>
                </a:solidFill>
                <a:latin typeface="Calibri" panose="020F0502020204030204"/>
                <a:ea typeface="+mn-ea"/>
                <a:cs typeface="+mn-cs"/>
              </a:rPr>
              <a:t>DEFINITIONS:</a:t>
            </a:r>
            <a:endParaRPr lang="en-US" b="0" dirty="0">
              <a:solidFill>
                <a:srgbClr val="FFFFFF"/>
              </a:solidFill>
            </a:endParaRPr>
          </a:p>
        </p:txBody>
      </p:sp>
      <p:sp>
        <p:nvSpPr>
          <p:cNvPr id="3" name="Content Placeholder 2"/>
          <p:cNvSpPr>
            <a:spLocks noGrp="1"/>
          </p:cNvSpPr>
          <p:nvPr>
            <p:ph idx="1"/>
          </p:nvPr>
        </p:nvSpPr>
        <p:spPr>
          <a:xfrm>
            <a:off x="838199" y="1825625"/>
            <a:ext cx="10869837" cy="4351338"/>
          </a:xfrm>
        </p:spPr>
        <p:txBody>
          <a:bodyPr>
            <a:normAutofit fontScale="92500" lnSpcReduction="10000"/>
          </a:bodyPr>
          <a:lstStyle/>
          <a:p>
            <a:r>
              <a:rPr lang="en-US" sz="3600" b="1" dirty="0" smtClean="0">
                <a:solidFill>
                  <a:srgbClr val="385723"/>
                </a:solidFill>
              </a:rPr>
              <a:t>Registered Apprenticeship (RA)</a:t>
            </a:r>
            <a:r>
              <a:rPr lang="en-US" sz="3200" b="1" dirty="0" smtClean="0">
                <a:solidFill>
                  <a:srgbClr val="385723"/>
                </a:solidFill>
              </a:rPr>
              <a:t/>
            </a:r>
            <a:br>
              <a:rPr lang="en-US" sz="3200" b="1" dirty="0" smtClean="0">
                <a:solidFill>
                  <a:srgbClr val="385723"/>
                </a:solidFill>
              </a:rPr>
            </a:br>
            <a:r>
              <a:rPr lang="en-US" sz="3200" dirty="0" smtClean="0">
                <a:solidFill>
                  <a:schemeClr val="bg1"/>
                </a:solidFill>
              </a:rPr>
              <a:t>E</a:t>
            </a:r>
            <a:r>
              <a:rPr lang="en-US" sz="3200" dirty="0" smtClean="0"/>
              <a:t>stablished State recognized earn while you learn training:</a:t>
            </a:r>
          </a:p>
          <a:p>
            <a:pPr lvl="1"/>
            <a:r>
              <a:rPr lang="en-US" sz="3100" dirty="0" smtClean="0"/>
              <a:t>Meets recognized Department of Labor standard for RA and is “in good standing”</a:t>
            </a:r>
            <a:endParaRPr lang="en-US" sz="3100" dirty="0"/>
          </a:p>
          <a:p>
            <a:pPr lvl="1"/>
            <a:r>
              <a:rPr lang="en-US" sz="3100" dirty="0" smtClean="0"/>
              <a:t>Combines in classroom instruction with OJT</a:t>
            </a:r>
            <a:endParaRPr lang="en-US" sz="3100" dirty="0"/>
          </a:p>
          <a:p>
            <a:r>
              <a:rPr lang="en-US" sz="3600" b="1" dirty="0" smtClean="0">
                <a:solidFill>
                  <a:srgbClr val="385723"/>
                </a:solidFill>
              </a:rPr>
              <a:t>Pre-Apprenticeship</a:t>
            </a:r>
            <a:br>
              <a:rPr lang="en-US" sz="3600" b="1" dirty="0" smtClean="0">
                <a:solidFill>
                  <a:srgbClr val="385723"/>
                </a:solidFill>
              </a:rPr>
            </a:br>
            <a:r>
              <a:rPr lang="en-US" sz="3600" dirty="0">
                <a:solidFill>
                  <a:schemeClr val="bg1"/>
                </a:solidFill>
              </a:rPr>
              <a:t>T</a:t>
            </a:r>
            <a:r>
              <a:rPr lang="en-US" sz="3200" dirty="0" smtClean="0"/>
              <a:t>raining </a:t>
            </a:r>
            <a:r>
              <a:rPr lang="en-US" sz="3200" dirty="0"/>
              <a:t>program </a:t>
            </a:r>
            <a:r>
              <a:rPr lang="en-US" sz="3200" dirty="0" smtClean="0"/>
              <a:t>recognized by the State </a:t>
            </a:r>
            <a:r>
              <a:rPr lang="en-US" sz="3200" dirty="0"/>
              <a:t>designed </a:t>
            </a:r>
            <a:r>
              <a:rPr lang="en-US" sz="3200" dirty="0" smtClean="0"/>
              <a:t>to prepare participants for RA</a:t>
            </a:r>
          </a:p>
          <a:p>
            <a:r>
              <a:rPr lang="en-US" sz="3200" dirty="0" smtClean="0"/>
              <a:t>Established relationship with at least one RA program</a:t>
            </a:r>
          </a:p>
          <a:p>
            <a:pPr marL="228600" lvl="1">
              <a:spcBef>
                <a:spcPts val="1000"/>
              </a:spcBef>
            </a:pPr>
            <a:r>
              <a:rPr lang="en-US" sz="3100" dirty="0"/>
              <a:t>Meets completion rate standards set by King County</a:t>
            </a:r>
            <a:endParaRPr lang="en-US" dirty="0"/>
          </a:p>
          <a:p>
            <a:endParaRPr lang="en-US" dirty="0"/>
          </a:p>
        </p:txBody>
      </p:sp>
    </p:spTree>
    <p:extLst>
      <p:ext uri="{BB962C8B-B14F-4D97-AF65-F5344CB8AC3E}">
        <p14:creationId xmlns:p14="http://schemas.microsoft.com/office/powerpoint/2010/main" val="1036000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Freeform 2"/>
          <p:cNvSpPr/>
          <p:nvPr/>
        </p:nvSpPr>
        <p:spPr>
          <a:xfrm>
            <a:off x="157242" y="3200979"/>
            <a:ext cx="4572000" cy="457195"/>
          </a:xfrm>
          <a:custGeom>
            <a:avLst/>
            <a:gdLst>
              <a:gd name="connsiteX0" fmla="*/ 6146252 w 7019646"/>
              <a:gd name="connsiteY0" fmla="*/ 0 h 740818"/>
              <a:gd name="connsiteX1" fmla="*/ 6652447 w 7019646"/>
              <a:gd name="connsiteY1" fmla="*/ 0 h 740818"/>
              <a:gd name="connsiteX2" fmla="*/ 7019646 w 7019646"/>
              <a:gd name="connsiteY2" fmla="*/ 367201 h 740818"/>
              <a:gd name="connsiteX3" fmla="*/ 6652447 w 7019646"/>
              <a:gd name="connsiteY3" fmla="*/ 734401 h 740818"/>
              <a:gd name="connsiteX4" fmla="*/ 6222881 w 7019646"/>
              <a:gd name="connsiteY4" fmla="*/ 734401 h 740818"/>
              <a:gd name="connsiteX5" fmla="*/ 6216463 w 7019646"/>
              <a:gd name="connsiteY5" fmla="*/ 740818 h 740818"/>
              <a:gd name="connsiteX6" fmla="*/ 0 w 7019646"/>
              <a:gd name="connsiteY6" fmla="*/ 740818 h 740818"/>
              <a:gd name="connsiteX7" fmla="*/ 0 w 7019646"/>
              <a:gd name="connsiteY7" fmla="*/ 7845 h 740818"/>
              <a:gd name="connsiteX8" fmla="*/ 6146252 w 7019646"/>
              <a:gd name="connsiteY8" fmla="*/ 7845 h 74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9646" h="740818">
                <a:moveTo>
                  <a:pt x="6146252" y="0"/>
                </a:moveTo>
                <a:lnTo>
                  <a:pt x="6652447" y="0"/>
                </a:lnTo>
                <a:cubicBezTo>
                  <a:pt x="6855246" y="0"/>
                  <a:pt x="7019646" y="164402"/>
                  <a:pt x="7019646" y="367201"/>
                </a:cubicBezTo>
                <a:cubicBezTo>
                  <a:pt x="7019646" y="570000"/>
                  <a:pt x="6855246" y="734401"/>
                  <a:pt x="6652447" y="734401"/>
                </a:cubicBezTo>
                <a:lnTo>
                  <a:pt x="6222881" y="734401"/>
                </a:lnTo>
                <a:lnTo>
                  <a:pt x="6216463" y="740818"/>
                </a:lnTo>
                <a:lnTo>
                  <a:pt x="0" y="740818"/>
                </a:lnTo>
                <a:lnTo>
                  <a:pt x="0" y="7845"/>
                </a:lnTo>
                <a:lnTo>
                  <a:pt x="6146252" y="7845"/>
                </a:lnTo>
                <a:close/>
              </a:path>
            </a:pathLst>
          </a:custGeom>
          <a:solidFill>
            <a:srgbClr val="5E5E5E"/>
          </a:solidFill>
          <a:ln w="635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Open Sans Light"/>
                <a:ea typeface="맑은 고딕"/>
                <a:cs typeface="+mn-cs"/>
              </a:rPr>
              <a:t>Employment Opportunities</a:t>
            </a:r>
            <a:endParaRPr kumimoji="0" lang="en-US" sz="2400" b="0" i="0" u="none" strike="noStrike" kern="0" cap="none" spc="0" normalizeH="0" baseline="0" noProof="0" dirty="0">
              <a:ln>
                <a:noFill/>
              </a:ln>
              <a:solidFill>
                <a:prstClr val="white"/>
              </a:solidFill>
              <a:effectLst/>
              <a:uLnTx/>
              <a:uFillTx/>
              <a:latin typeface="Open Sans Light"/>
              <a:ea typeface="맑은 고딕"/>
              <a:cs typeface="+mn-cs"/>
            </a:endParaRPr>
          </a:p>
        </p:txBody>
      </p:sp>
      <p:sp>
        <p:nvSpPr>
          <p:cNvPr id="4" name="Freeform 3"/>
          <p:cNvSpPr/>
          <p:nvPr/>
        </p:nvSpPr>
        <p:spPr>
          <a:xfrm>
            <a:off x="157242" y="3950065"/>
            <a:ext cx="4572000" cy="457195"/>
          </a:xfrm>
          <a:custGeom>
            <a:avLst/>
            <a:gdLst>
              <a:gd name="connsiteX0" fmla="*/ 0 w 7805330"/>
              <a:gd name="connsiteY0" fmla="*/ 0 h 732975"/>
              <a:gd name="connsiteX1" fmla="*/ 6948714 w 7805330"/>
              <a:gd name="connsiteY1" fmla="*/ 0 h 732975"/>
              <a:gd name="connsiteX2" fmla="*/ 6948715 w 7805330"/>
              <a:gd name="connsiteY2" fmla="*/ 1 h 732975"/>
              <a:gd name="connsiteX3" fmla="*/ 7438843 w 7805330"/>
              <a:gd name="connsiteY3" fmla="*/ 1 h 732975"/>
              <a:gd name="connsiteX4" fmla="*/ 7805330 w 7805330"/>
              <a:gd name="connsiteY4" fmla="*/ 366488 h 732975"/>
              <a:gd name="connsiteX5" fmla="*/ 7438843 w 7805330"/>
              <a:gd name="connsiteY5" fmla="*/ 732975 h 732975"/>
              <a:gd name="connsiteX6" fmla="*/ 6931935 w 7805330"/>
              <a:gd name="connsiteY6" fmla="*/ 732974 h 732975"/>
              <a:gd name="connsiteX7" fmla="*/ 6931935 w 7805330"/>
              <a:gd name="connsiteY7" fmla="*/ 732973 h 732975"/>
              <a:gd name="connsiteX8" fmla="*/ 0 w 7805330"/>
              <a:gd name="connsiteY8" fmla="*/ 732973 h 73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5330" h="732975">
                <a:moveTo>
                  <a:pt x="0" y="0"/>
                </a:moveTo>
                <a:lnTo>
                  <a:pt x="6948714" y="0"/>
                </a:lnTo>
                <a:lnTo>
                  <a:pt x="6948715" y="1"/>
                </a:lnTo>
                <a:lnTo>
                  <a:pt x="7438843" y="1"/>
                </a:lnTo>
                <a:cubicBezTo>
                  <a:pt x="7641248" y="1"/>
                  <a:pt x="7805330" y="164083"/>
                  <a:pt x="7805330" y="366488"/>
                </a:cubicBezTo>
                <a:cubicBezTo>
                  <a:pt x="7805330" y="568893"/>
                  <a:pt x="7641248" y="732975"/>
                  <a:pt x="7438843" y="732975"/>
                </a:cubicBezTo>
                <a:cubicBezTo>
                  <a:pt x="7269874" y="732975"/>
                  <a:pt x="7100904" y="732974"/>
                  <a:pt x="6931935" y="732974"/>
                </a:cubicBezTo>
                <a:lnTo>
                  <a:pt x="6931935" y="732973"/>
                </a:lnTo>
                <a:lnTo>
                  <a:pt x="0" y="732973"/>
                </a:lnTo>
                <a:close/>
              </a:path>
            </a:pathLst>
          </a:custGeom>
          <a:solidFill>
            <a:srgbClr val="C9C400"/>
          </a:solidFill>
          <a:ln w="635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Open Sans Light"/>
                <a:ea typeface="맑은 고딕"/>
                <a:cs typeface="+mn-cs"/>
              </a:rPr>
              <a:t>Educational Opportunities</a:t>
            </a:r>
            <a:endParaRPr kumimoji="0" lang="en-US" sz="2400" b="0" i="0" u="none" strike="noStrike" kern="0" cap="none" spc="0" normalizeH="0" baseline="0" noProof="0" dirty="0">
              <a:ln>
                <a:noFill/>
              </a:ln>
              <a:solidFill>
                <a:prstClr val="white"/>
              </a:solidFill>
              <a:effectLst/>
              <a:uLnTx/>
              <a:uFillTx/>
              <a:latin typeface="Open Sans Light"/>
              <a:ea typeface="맑은 고딕"/>
              <a:cs typeface="+mn-cs"/>
            </a:endParaRPr>
          </a:p>
        </p:txBody>
      </p:sp>
      <p:sp>
        <p:nvSpPr>
          <p:cNvPr id="5" name="Freeform 4"/>
          <p:cNvSpPr/>
          <p:nvPr/>
        </p:nvSpPr>
        <p:spPr>
          <a:xfrm>
            <a:off x="157242" y="4699151"/>
            <a:ext cx="4572000" cy="457195"/>
          </a:xfrm>
          <a:custGeom>
            <a:avLst/>
            <a:gdLst>
              <a:gd name="connsiteX0" fmla="*/ 4894696 w 5768091"/>
              <a:gd name="connsiteY0" fmla="*/ 0 h 732974"/>
              <a:gd name="connsiteX1" fmla="*/ 5401604 w 5768091"/>
              <a:gd name="connsiteY1" fmla="*/ 0 h 732974"/>
              <a:gd name="connsiteX2" fmla="*/ 5768091 w 5768091"/>
              <a:gd name="connsiteY2" fmla="*/ 366487 h 732974"/>
              <a:gd name="connsiteX3" fmla="*/ 5401604 w 5768091"/>
              <a:gd name="connsiteY3" fmla="*/ 732974 h 732974"/>
              <a:gd name="connsiteX4" fmla="*/ 4916715 w 5768091"/>
              <a:gd name="connsiteY4" fmla="*/ 732973 h 732974"/>
              <a:gd name="connsiteX5" fmla="*/ 4916714 w 5768091"/>
              <a:gd name="connsiteY5" fmla="*/ 732974 h 732974"/>
              <a:gd name="connsiteX6" fmla="*/ 0 w 5768091"/>
              <a:gd name="connsiteY6" fmla="*/ 732974 h 732974"/>
              <a:gd name="connsiteX7" fmla="*/ 0 w 5768091"/>
              <a:gd name="connsiteY7" fmla="*/ 1 h 732974"/>
              <a:gd name="connsiteX8" fmla="*/ 4894696 w 5768091"/>
              <a:gd name="connsiteY8" fmla="*/ 1 h 73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8091" h="732974">
                <a:moveTo>
                  <a:pt x="4894696" y="0"/>
                </a:moveTo>
                <a:lnTo>
                  <a:pt x="5401604" y="0"/>
                </a:lnTo>
                <a:cubicBezTo>
                  <a:pt x="5604009" y="0"/>
                  <a:pt x="5768091" y="164082"/>
                  <a:pt x="5768091" y="366487"/>
                </a:cubicBezTo>
                <a:cubicBezTo>
                  <a:pt x="5768091" y="568892"/>
                  <a:pt x="5604009" y="732974"/>
                  <a:pt x="5401604" y="732974"/>
                </a:cubicBezTo>
                <a:lnTo>
                  <a:pt x="4916715" y="732973"/>
                </a:lnTo>
                <a:lnTo>
                  <a:pt x="4916714" y="732974"/>
                </a:lnTo>
                <a:lnTo>
                  <a:pt x="0" y="732974"/>
                </a:lnTo>
                <a:lnTo>
                  <a:pt x="0" y="1"/>
                </a:lnTo>
                <a:lnTo>
                  <a:pt x="4894696" y="1"/>
                </a:lnTo>
                <a:close/>
              </a:path>
            </a:pathLst>
          </a:custGeom>
          <a:solidFill>
            <a:srgbClr val="F6BB00"/>
          </a:solidFill>
          <a:ln w="635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Open Sans Light"/>
                <a:ea typeface="맑은 고딕"/>
                <a:cs typeface="+mn-cs"/>
              </a:rPr>
              <a:t>Skilled Workforce</a:t>
            </a:r>
            <a:endParaRPr kumimoji="0" lang="en-US" sz="2400" b="0" i="0" u="none" strike="noStrike" kern="0" cap="none" spc="0" normalizeH="0" baseline="0" noProof="0" dirty="0">
              <a:ln>
                <a:noFill/>
              </a:ln>
              <a:solidFill>
                <a:prstClr val="white"/>
              </a:solidFill>
              <a:effectLst/>
              <a:uLnTx/>
              <a:uFillTx/>
              <a:latin typeface="Open Sans Light"/>
              <a:ea typeface="맑은 고딕"/>
              <a:cs typeface="+mn-cs"/>
            </a:endParaRPr>
          </a:p>
        </p:txBody>
      </p:sp>
      <p:sp>
        <p:nvSpPr>
          <p:cNvPr id="6" name="Freeform 5"/>
          <p:cNvSpPr/>
          <p:nvPr/>
        </p:nvSpPr>
        <p:spPr>
          <a:xfrm>
            <a:off x="157242" y="2451893"/>
            <a:ext cx="4572000" cy="457195"/>
          </a:xfrm>
          <a:custGeom>
            <a:avLst/>
            <a:gdLst>
              <a:gd name="connsiteX0" fmla="*/ 0 w 8942735"/>
              <a:gd name="connsiteY0" fmla="*/ 0 h 734401"/>
              <a:gd name="connsiteX1" fmla="*/ 8210125 w 8942735"/>
              <a:gd name="connsiteY1" fmla="*/ 0 h 734401"/>
              <a:gd name="connsiteX2" fmla="*/ 8210125 w 8942735"/>
              <a:gd name="connsiteY2" fmla="*/ 1 h 734401"/>
              <a:gd name="connsiteX3" fmla="*/ 8575535 w 8942735"/>
              <a:gd name="connsiteY3" fmla="*/ 1 h 734401"/>
              <a:gd name="connsiteX4" fmla="*/ 8942735 w 8942735"/>
              <a:gd name="connsiteY4" fmla="*/ 367201 h 734401"/>
              <a:gd name="connsiteX5" fmla="*/ 8575535 w 8942735"/>
              <a:gd name="connsiteY5" fmla="*/ 734401 h 734401"/>
              <a:gd name="connsiteX6" fmla="*/ 8069341 w 8942735"/>
              <a:gd name="connsiteY6" fmla="*/ 734401 h 734401"/>
              <a:gd name="connsiteX7" fmla="*/ 8069341 w 8942735"/>
              <a:gd name="connsiteY7" fmla="*/ 732973 h 734401"/>
              <a:gd name="connsiteX8" fmla="*/ 0 w 8942735"/>
              <a:gd name="connsiteY8" fmla="*/ 732973 h 7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42735" h="734401">
                <a:moveTo>
                  <a:pt x="0" y="0"/>
                </a:moveTo>
                <a:lnTo>
                  <a:pt x="8210125" y="0"/>
                </a:lnTo>
                <a:lnTo>
                  <a:pt x="8210125" y="1"/>
                </a:lnTo>
                <a:lnTo>
                  <a:pt x="8575535" y="1"/>
                </a:lnTo>
                <a:cubicBezTo>
                  <a:pt x="8778335" y="1"/>
                  <a:pt x="8942735" y="164402"/>
                  <a:pt x="8942735" y="367201"/>
                </a:cubicBezTo>
                <a:cubicBezTo>
                  <a:pt x="8942735" y="570000"/>
                  <a:pt x="8778335" y="734401"/>
                  <a:pt x="8575535" y="734401"/>
                </a:cubicBezTo>
                <a:lnTo>
                  <a:pt x="8069341" y="734401"/>
                </a:lnTo>
                <a:lnTo>
                  <a:pt x="8069341" y="732973"/>
                </a:lnTo>
                <a:lnTo>
                  <a:pt x="0" y="732973"/>
                </a:lnTo>
                <a:close/>
              </a:path>
            </a:pathLst>
          </a:custGeom>
          <a:solidFill>
            <a:schemeClr val="accent6">
              <a:lumMod val="75000"/>
            </a:schemeClr>
          </a:solidFill>
          <a:ln w="635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Open Sans Light"/>
                <a:ea typeface="맑은 고딕"/>
                <a:cs typeface="+mn-cs"/>
              </a:rPr>
              <a:t>Economic Development</a:t>
            </a:r>
            <a:endParaRPr kumimoji="0" lang="en-US" sz="2400" b="0" i="0" u="none" strike="noStrike" kern="0" cap="none" spc="0" normalizeH="0" baseline="0" noProof="0" dirty="0">
              <a:ln>
                <a:noFill/>
              </a:ln>
              <a:solidFill>
                <a:prstClr val="white"/>
              </a:solidFill>
              <a:effectLst/>
              <a:uLnTx/>
              <a:uFillTx/>
              <a:latin typeface="Open Sans Light"/>
              <a:ea typeface="맑은 고딕"/>
              <a:cs typeface="+mn-cs"/>
            </a:endParaRPr>
          </a:p>
        </p:txBody>
      </p:sp>
      <p:sp>
        <p:nvSpPr>
          <p:cNvPr id="35" name="Freeform 34"/>
          <p:cNvSpPr/>
          <p:nvPr/>
        </p:nvSpPr>
        <p:spPr>
          <a:xfrm>
            <a:off x="157242" y="5448238"/>
            <a:ext cx="4572000" cy="457195"/>
          </a:xfrm>
          <a:custGeom>
            <a:avLst/>
            <a:gdLst>
              <a:gd name="connsiteX0" fmla="*/ 4894696 w 5768091"/>
              <a:gd name="connsiteY0" fmla="*/ 0 h 732974"/>
              <a:gd name="connsiteX1" fmla="*/ 5401604 w 5768091"/>
              <a:gd name="connsiteY1" fmla="*/ 0 h 732974"/>
              <a:gd name="connsiteX2" fmla="*/ 5768091 w 5768091"/>
              <a:gd name="connsiteY2" fmla="*/ 366487 h 732974"/>
              <a:gd name="connsiteX3" fmla="*/ 5401604 w 5768091"/>
              <a:gd name="connsiteY3" fmla="*/ 732974 h 732974"/>
              <a:gd name="connsiteX4" fmla="*/ 4916715 w 5768091"/>
              <a:gd name="connsiteY4" fmla="*/ 732973 h 732974"/>
              <a:gd name="connsiteX5" fmla="*/ 4916714 w 5768091"/>
              <a:gd name="connsiteY5" fmla="*/ 732974 h 732974"/>
              <a:gd name="connsiteX6" fmla="*/ 0 w 5768091"/>
              <a:gd name="connsiteY6" fmla="*/ 732974 h 732974"/>
              <a:gd name="connsiteX7" fmla="*/ 0 w 5768091"/>
              <a:gd name="connsiteY7" fmla="*/ 1 h 732974"/>
              <a:gd name="connsiteX8" fmla="*/ 4894696 w 5768091"/>
              <a:gd name="connsiteY8" fmla="*/ 1 h 73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8091" h="732974">
                <a:moveTo>
                  <a:pt x="4894696" y="0"/>
                </a:moveTo>
                <a:lnTo>
                  <a:pt x="5401604" y="0"/>
                </a:lnTo>
                <a:cubicBezTo>
                  <a:pt x="5604009" y="0"/>
                  <a:pt x="5768091" y="164082"/>
                  <a:pt x="5768091" y="366487"/>
                </a:cubicBezTo>
                <a:cubicBezTo>
                  <a:pt x="5768091" y="568892"/>
                  <a:pt x="5604009" y="732974"/>
                  <a:pt x="5401604" y="732974"/>
                </a:cubicBezTo>
                <a:lnTo>
                  <a:pt x="4916715" y="732973"/>
                </a:lnTo>
                <a:lnTo>
                  <a:pt x="4916714" y="732974"/>
                </a:lnTo>
                <a:lnTo>
                  <a:pt x="0" y="732974"/>
                </a:lnTo>
                <a:lnTo>
                  <a:pt x="0" y="1"/>
                </a:lnTo>
                <a:lnTo>
                  <a:pt x="4894696" y="1"/>
                </a:lnTo>
                <a:close/>
              </a:path>
            </a:pathLst>
          </a:custGeom>
          <a:solidFill>
            <a:srgbClr val="697345"/>
          </a:solidFill>
          <a:ln w="635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Open Sans Light"/>
                <a:ea typeface="맑은 고딕"/>
                <a:cs typeface="+mn-cs"/>
              </a:rPr>
              <a:t> Small Business Participation</a:t>
            </a:r>
            <a:endParaRPr kumimoji="0" lang="en-US" sz="2400" b="0" i="0" u="none" strike="noStrike" kern="0" cap="none" spc="0" normalizeH="0" baseline="0" noProof="0" dirty="0">
              <a:ln>
                <a:noFill/>
              </a:ln>
              <a:solidFill>
                <a:prstClr val="white"/>
              </a:solidFill>
              <a:effectLst/>
              <a:uLnTx/>
              <a:uFillTx/>
              <a:latin typeface="Open Sans Light"/>
              <a:ea typeface="맑은 고딕"/>
              <a:cs typeface="+mn-cs"/>
            </a:endParaRPr>
          </a:p>
        </p:txBody>
      </p:sp>
      <p:sp>
        <p:nvSpPr>
          <p:cNvPr id="45" name="Line Callout 1 (Border and Accent Bar) 44"/>
          <p:cNvSpPr/>
          <p:nvPr/>
        </p:nvSpPr>
        <p:spPr>
          <a:xfrm>
            <a:off x="6524018" y="1595428"/>
            <a:ext cx="5486400" cy="914395"/>
          </a:xfrm>
          <a:prstGeom prst="accentBorderCallout1">
            <a:avLst>
              <a:gd name="adj1" fmla="val 49241"/>
              <a:gd name="adj2" fmla="val -1841"/>
              <a:gd name="adj3" fmla="val 119276"/>
              <a:gd name="adj4" fmla="val -32405"/>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Local and regional </a:t>
            </a:r>
            <a:r>
              <a:rPr lang="en-US" b="1" dirty="0" smtClean="0"/>
              <a:t>economic growth </a:t>
            </a:r>
            <a:r>
              <a:rPr lang="en-US" dirty="0" smtClean="0"/>
              <a:t>comes from an increase in the tax base contributions of having an </a:t>
            </a:r>
            <a:r>
              <a:rPr lang="en-US" b="1" dirty="0" smtClean="0"/>
              <a:t>employed skilled workforce </a:t>
            </a:r>
            <a:r>
              <a:rPr lang="en-US" dirty="0" smtClean="0"/>
              <a:t>in the region.</a:t>
            </a:r>
            <a:endParaRPr lang="en-US" dirty="0"/>
          </a:p>
        </p:txBody>
      </p:sp>
      <p:sp>
        <p:nvSpPr>
          <p:cNvPr id="46" name="Line Callout 1 (Border and Accent Bar) 45"/>
          <p:cNvSpPr/>
          <p:nvPr/>
        </p:nvSpPr>
        <p:spPr>
          <a:xfrm>
            <a:off x="6524018" y="2547443"/>
            <a:ext cx="5486400" cy="914395"/>
          </a:xfrm>
          <a:prstGeom prst="accentBorderCallout1">
            <a:avLst>
              <a:gd name="adj1" fmla="val 49241"/>
              <a:gd name="adj2" fmla="val -1840"/>
              <a:gd name="adj3" fmla="val 95560"/>
              <a:gd name="adj4" fmla="val -32969"/>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Increase in</a:t>
            </a:r>
            <a:r>
              <a:rPr lang="en-US" b="1" dirty="0" smtClean="0"/>
              <a:t> career access </a:t>
            </a:r>
            <a:r>
              <a:rPr lang="en-US" dirty="0" smtClean="0"/>
              <a:t>for low-income workers, women, veterans, people of color, and other disadvantaged workers.</a:t>
            </a:r>
          </a:p>
        </p:txBody>
      </p:sp>
      <p:sp>
        <p:nvSpPr>
          <p:cNvPr id="47" name="Line Callout 1 (Border and Accent Bar) 46"/>
          <p:cNvSpPr/>
          <p:nvPr/>
        </p:nvSpPr>
        <p:spPr>
          <a:xfrm>
            <a:off x="6524018" y="3499458"/>
            <a:ext cx="5486400" cy="914395"/>
          </a:xfrm>
          <a:prstGeom prst="accentBorderCallout1">
            <a:avLst>
              <a:gd name="adj1" fmla="val 50109"/>
              <a:gd name="adj2" fmla="val -1861"/>
              <a:gd name="adj3" fmla="val 76661"/>
              <a:gd name="adj4" fmla="val -32608"/>
            </a:avLst>
          </a:prstGeom>
          <a:solidFill>
            <a:srgbClr val="B3BC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Connect workforce with career </a:t>
            </a:r>
            <a:r>
              <a:rPr lang="en-US" b="1" dirty="0" smtClean="0"/>
              <a:t>OJT</a:t>
            </a:r>
            <a:r>
              <a:rPr lang="en-US" dirty="0" smtClean="0"/>
              <a:t> and </a:t>
            </a:r>
            <a:r>
              <a:rPr lang="en-US" b="1" dirty="0" smtClean="0"/>
              <a:t>in-classroom</a:t>
            </a:r>
            <a:r>
              <a:rPr lang="en-US" dirty="0" smtClean="0"/>
              <a:t> training</a:t>
            </a:r>
            <a:r>
              <a:rPr lang="en-US" b="1" dirty="0" smtClean="0"/>
              <a:t> </a:t>
            </a:r>
            <a:r>
              <a:rPr lang="en-US" dirty="0" smtClean="0"/>
              <a:t>that leads to </a:t>
            </a:r>
            <a:r>
              <a:rPr lang="en-US" b="1" dirty="0" smtClean="0"/>
              <a:t>industry recognized certifications and licensing</a:t>
            </a:r>
            <a:r>
              <a:rPr lang="en-US" dirty="0" smtClean="0"/>
              <a:t>.</a:t>
            </a:r>
            <a:endParaRPr lang="en-US" dirty="0"/>
          </a:p>
        </p:txBody>
      </p:sp>
      <p:sp>
        <p:nvSpPr>
          <p:cNvPr id="48" name="Line Callout 1 (Border and Accent Bar) 47"/>
          <p:cNvSpPr/>
          <p:nvPr/>
        </p:nvSpPr>
        <p:spPr>
          <a:xfrm>
            <a:off x="6524018" y="4451473"/>
            <a:ext cx="5486400" cy="914395"/>
          </a:xfrm>
          <a:prstGeom prst="accentBorderCallout1">
            <a:avLst>
              <a:gd name="adj1" fmla="val 50109"/>
              <a:gd name="adj2" fmla="val -1612"/>
              <a:gd name="adj3" fmla="val 52768"/>
              <a:gd name="adj4" fmla="val -3235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Provide contractors with access to a trained, qualiﬁed </a:t>
            </a:r>
            <a:r>
              <a:rPr lang="en-US" b="1" dirty="0" smtClean="0"/>
              <a:t>workforce</a:t>
            </a:r>
            <a:r>
              <a:rPr lang="en-US" dirty="0" smtClean="0"/>
              <a:t>.</a:t>
            </a:r>
          </a:p>
        </p:txBody>
      </p:sp>
      <p:sp>
        <p:nvSpPr>
          <p:cNvPr id="49" name="Line Callout 1 (Border and Accent Bar) 48"/>
          <p:cNvSpPr/>
          <p:nvPr/>
        </p:nvSpPr>
        <p:spPr>
          <a:xfrm>
            <a:off x="6524018" y="5403488"/>
            <a:ext cx="5486400" cy="914395"/>
          </a:xfrm>
          <a:prstGeom prst="accentBorderCallout1">
            <a:avLst>
              <a:gd name="adj1" fmla="val 51602"/>
              <a:gd name="adj2" fmla="val -1861"/>
              <a:gd name="adj3" fmla="val 30369"/>
              <a:gd name="adj4" fmla="val -32359"/>
            </a:avLst>
          </a:prstGeom>
          <a:solidFill>
            <a:srgbClr val="6973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Increase capacity </a:t>
            </a:r>
            <a:r>
              <a:rPr lang="en-US" dirty="0" smtClean="0"/>
              <a:t>of small minority- and women-owned businesses and develops their pool of available workers through their internal work standards.</a:t>
            </a:r>
            <a:endParaRPr lang="en-US" dirty="0"/>
          </a:p>
        </p:txBody>
      </p:sp>
      <p:sp>
        <p:nvSpPr>
          <p:cNvPr id="2" name="Title 1"/>
          <p:cNvSpPr>
            <a:spLocks noGrp="1"/>
          </p:cNvSpPr>
          <p:nvPr>
            <p:ph type="title"/>
          </p:nvPr>
        </p:nvSpPr>
        <p:spPr/>
        <p:txBody>
          <a:bodyPr>
            <a:normAutofit fontScale="90000"/>
          </a:bodyPr>
          <a:lstStyle/>
          <a:p>
            <a:r>
              <a:rPr lang="en-US" dirty="0" smtClean="0"/>
              <a:t>Value of Apprenticeship Access and Utilization</a:t>
            </a:r>
            <a:endParaRPr lang="en-US" dirty="0"/>
          </a:p>
        </p:txBody>
      </p:sp>
    </p:spTree>
    <p:extLst>
      <p:ext uri="{BB962C8B-B14F-4D97-AF65-F5344CB8AC3E}">
        <p14:creationId xmlns:p14="http://schemas.microsoft.com/office/powerpoint/2010/main" val="244734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7714</TotalTime>
  <Words>749</Words>
  <Application>Microsoft Office PowerPoint</Application>
  <PresentationFormat>Custom</PresentationFormat>
  <Paragraphs>140</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Economic Opportunity and  Empowerment Advisory Board </vt:lpstr>
      <vt:lpstr>PowerPoint Presentation</vt:lpstr>
      <vt:lpstr>Meeting #1 – Aug 26:  Desired Outcomes from EAB (discussion)</vt:lpstr>
      <vt:lpstr>Meeting #2 – Sep 10:  Community Workforce Agreements</vt:lpstr>
      <vt:lpstr>Meeting #3 – Sep 24:  Contractor Inclusion Strategy </vt:lpstr>
      <vt:lpstr>Desired Outcomes from the EAB:</vt:lpstr>
      <vt:lpstr>Apprenticeship Access Strategy</vt:lpstr>
      <vt:lpstr>DEFINITIONS:</vt:lpstr>
      <vt:lpstr>Value of Apprenticeship Access and Utilization</vt:lpstr>
      <vt:lpstr>What are the existing CFJC program criteria?</vt:lpstr>
      <vt:lpstr>Inclusion Grows through Stakeholder Education</vt:lpstr>
      <vt:lpstr>Key Elements in Apprenticeship Access Strategy</vt:lpstr>
      <vt:lpstr>Job Access Through Contractor Engagement</vt:lpstr>
      <vt:lpstr>“I have found no greater satisfaction than achieving success through honest dealing and strict adherence to the view that, for you to gain, those you deal with should gain as well.” Alan Greenspan</vt:lpstr>
      <vt:lpstr>Pre-Apprenticeship Pipeline Integration</vt:lpstr>
      <vt:lpstr>Apprenticeship Integration</vt:lpstr>
      <vt:lpstr>Support Resources (for programs)</vt:lpstr>
      <vt:lpstr>Support Resources (for workers)</vt:lpstr>
      <vt:lpstr>Discussion</vt:lpstr>
      <vt:lpstr>Economic Opportunity and  Empowerment Advisory Board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Villao</dc:creator>
  <cp:lastModifiedBy>Windows User</cp:lastModifiedBy>
  <cp:revision>82</cp:revision>
  <dcterms:created xsi:type="dcterms:W3CDTF">2015-09-04T18:35:02Z</dcterms:created>
  <dcterms:modified xsi:type="dcterms:W3CDTF">2016-01-25T22:04:46Z</dcterms:modified>
</cp:coreProperties>
</file>