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1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712">
          <p15:clr>
            <a:srgbClr val="A4A3A4"/>
          </p15:clr>
        </p15:guide>
        <p15:guide id="2" pos="441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D03A"/>
    <a:srgbClr val="397321"/>
    <a:srgbClr val="72E544"/>
    <a:srgbClr val="93C37D"/>
    <a:srgbClr val="697345"/>
    <a:srgbClr val="B3BC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4994" autoAdjust="0"/>
    <p:restoredTop sz="98732" autoAdjust="0"/>
  </p:normalViewPr>
  <p:slideViewPr>
    <p:cSldViewPr snapToGrid="0">
      <p:cViewPr varScale="1">
        <p:scale>
          <a:sx n="68" d="100"/>
          <a:sy n="68" d="100"/>
        </p:scale>
        <p:origin x="-204" y="-108"/>
      </p:cViewPr>
      <p:guideLst>
        <p:guide orient="horz" pos="1712"/>
        <p:guide pos="441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D7F0D-99C6-4B46-B556-98F544ACECF7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4D83B-0AD2-4FED-98AB-BAA56EED8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90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4D83B-0AD2-4FED-98AB-BAA56EED8D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234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424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77BEFE-2566-4DCB-837D-7CF10320E54D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231D-03D5-476F-9458-4FF642690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34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77BEFE-2566-4DCB-837D-7CF10320E54D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231D-03D5-476F-9458-4FF642690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50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18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7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96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913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77BEFE-2566-4DCB-837D-7CF10320E54D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231D-03D5-476F-9458-4FF642690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90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77BEFE-2566-4DCB-837D-7CF10320E54D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231D-03D5-476F-9458-4FF642690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152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7418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77BEFE-2566-4DCB-837D-7CF10320E54D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231D-03D5-476F-9458-4FF642690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17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8726303" y="5851305"/>
            <a:ext cx="3746252" cy="1370580"/>
            <a:chOff x="8223900" y="4846419"/>
            <a:chExt cx="3746252" cy="137058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395021" y="5345437"/>
              <a:ext cx="3180714" cy="38203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23900" y="4846419"/>
              <a:ext cx="3746252" cy="13705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73850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Project Labor Agreements </a:t>
            </a:r>
            <a:br>
              <a:rPr lang="en-US" b="1" dirty="0" smtClean="0"/>
            </a:br>
            <a:r>
              <a:rPr lang="en-US" sz="2400" dirty="0" smtClean="0"/>
              <a:t>with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Community Workforce Elements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 anchorCtr="0">
            <a:normAutofit/>
          </a:bodyPr>
          <a:lstStyle/>
          <a:p>
            <a:r>
              <a:rPr lang="en-US" sz="3600" dirty="0" smtClean="0"/>
              <a:t>THE VALUE OF ACCESS IN CONTRACTING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0038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Contractor Education Commitment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sz="3200" dirty="0" smtClean="0"/>
              <a:t>All parties agree to support contractor education </a:t>
            </a:r>
            <a:br>
              <a:rPr lang="en-US" sz="3200" dirty="0" smtClean="0"/>
            </a:br>
            <a:r>
              <a:rPr lang="en-US" sz="3200" dirty="0" smtClean="0"/>
              <a:t>throughout the life of the CWA:</a:t>
            </a:r>
          </a:p>
          <a:p>
            <a:pPr lvl="1">
              <a:spcBef>
                <a:spcPts val="1800"/>
              </a:spcBef>
            </a:pPr>
            <a:r>
              <a:rPr lang="en-US" sz="3200" dirty="0" smtClean="0"/>
              <a:t>Purchaser</a:t>
            </a:r>
          </a:p>
          <a:p>
            <a:pPr lvl="1">
              <a:spcBef>
                <a:spcPts val="1800"/>
              </a:spcBef>
            </a:pPr>
            <a:r>
              <a:rPr lang="en-US" sz="3200" dirty="0" smtClean="0"/>
              <a:t>Contractor</a:t>
            </a:r>
          </a:p>
          <a:p>
            <a:pPr lvl="1">
              <a:spcBef>
                <a:spcPts val="1800"/>
              </a:spcBef>
            </a:pPr>
            <a:r>
              <a:rPr lang="en-US" sz="3200" dirty="0" smtClean="0"/>
              <a:t>Unions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45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Diversity and Inclusion Strategy 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177" y="1825625"/>
            <a:ext cx="11307730" cy="4351338"/>
          </a:xfrm>
        </p:spPr>
        <p:txBody>
          <a:bodyPr/>
          <a:lstStyle/>
          <a:p>
            <a:pPr>
              <a:spcBef>
                <a:spcPts val="2800"/>
              </a:spcBef>
            </a:pPr>
            <a:r>
              <a:rPr lang="en-US" dirty="0" smtClean="0"/>
              <a:t>Priority Hire strategy is central to the CWA</a:t>
            </a:r>
          </a:p>
          <a:p>
            <a:pPr>
              <a:spcBef>
                <a:spcPts val="2800"/>
              </a:spcBef>
            </a:pPr>
            <a:r>
              <a:rPr lang="en-US" dirty="0" smtClean="0"/>
              <a:t>Incorporates criteria for targeted worker population</a:t>
            </a:r>
          </a:p>
          <a:p>
            <a:pPr>
              <a:spcBef>
                <a:spcPts val="2800"/>
              </a:spcBef>
            </a:pPr>
            <a:r>
              <a:rPr lang="en-US" dirty="0" smtClean="0"/>
              <a:t>Establishes relationship with Community partners &amp; training providers</a:t>
            </a:r>
          </a:p>
          <a:p>
            <a:pPr>
              <a:spcBef>
                <a:spcPts val="2800"/>
              </a:spcBef>
            </a:pPr>
            <a:r>
              <a:rPr lang="en-US" dirty="0" smtClean="0"/>
              <a:t>Sets criteria for contractor credit and measurement</a:t>
            </a:r>
          </a:p>
          <a:p>
            <a:pPr>
              <a:spcBef>
                <a:spcPts val="2800"/>
              </a:spcBef>
            </a:pPr>
            <a:r>
              <a:rPr lang="en-US" dirty="0" smtClean="0"/>
              <a:t>Establishes Apprenticeship utilization &amp; integration into the project</a:t>
            </a:r>
          </a:p>
          <a:p>
            <a:pPr>
              <a:spcBef>
                <a:spcPts val="2800"/>
              </a:spcBef>
            </a:pPr>
            <a:r>
              <a:rPr lang="en-US" dirty="0" smtClean="0"/>
              <a:t>Creates Veteran, Worker of Color, Women &amp; related priority selection tools</a:t>
            </a:r>
          </a:p>
        </p:txBody>
      </p:sp>
    </p:spTree>
    <p:extLst>
      <p:ext uri="{BB962C8B-B14F-4D97-AF65-F5344CB8AC3E}">
        <p14:creationId xmlns:p14="http://schemas.microsoft.com/office/powerpoint/2010/main" val="190593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spcBef>
                <a:spcPts val="4000"/>
              </a:spcBef>
            </a:pPr>
            <a:r>
              <a:rPr lang="en-US" sz="3200" dirty="0" smtClean="0"/>
              <a:t>Community Workforce Elements?</a:t>
            </a:r>
          </a:p>
          <a:p>
            <a:pPr algn="ctr">
              <a:spcBef>
                <a:spcPts val="4000"/>
              </a:spcBef>
            </a:pPr>
            <a:r>
              <a:rPr lang="en-US" sz="3200" dirty="0" smtClean="0"/>
              <a:t>How do CWA elements impact your stakeholders? </a:t>
            </a:r>
          </a:p>
          <a:p>
            <a:pPr algn="ctr">
              <a:spcBef>
                <a:spcPts val="4000"/>
              </a:spcBef>
            </a:pPr>
            <a:r>
              <a:rPr lang="en-US" sz="3200" dirty="0" smtClean="0"/>
              <a:t>What are stakeholder priorities regarding these elements?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7784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>
            <a:normAutofit/>
          </a:bodyPr>
          <a:lstStyle/>
          <a:p>
            <a:r>
              <a:rPr lang="en-US" cap="small" dirty="0" smtClean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DEFINITIONS:</a:t>
            </a:r>
            <a:endParaRPr lang="en-US" b="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69837" cy="4351338"/>
          </a:xfrm>
        </p:spPr>
        <p:txBody>
          <a:bodyPr>
            <a:normAutofit/>
          </a:bodyPr>
          <a:lstStyle/>
          <a:p>
            <a:r>
              <a:rPr lang="en-US" sz="3600" b="1" dirty="0"/>
              <a:t>Project Labor Agreement </a:t>
            </a:r>
            <a:r>
              <a:rPr lang="en-US" sz="3200" b="1" dirty="0"/>
              <a:t>(PLA</a:t>
            </a:r>
            <a:r>
              <a:rPr lang="en-US" sz="3200" b="1" dirty="0" smtClean="0"/>
              <a:t>):</a:t>
            </a:r>
            <a:br>
              <a:rPr lang="en-US" sz="3200" b="1" dirty="0" smtClean="0"/>
            </a:br>
            <a:r>
              <a:rPr lang="en-US" sz="3200" dirty="0" smtClean="0"/>
              <a:t>Project owner </a:t>
            </a:r>
            <a:r>
              <a:rPr lang="en-US" sz="3200" dirty="0" smtClean="0">
                <a:sym typeface="Wingdings"/>
              </a:rPr>
              <a:t></a:t>
            </a:r>
            <a:r>
              <a:rPr lang="en-US" sz="3200" dirty="0" smtClean="0"/>
              <a:t> labor unions agreement to establish:</a:t>
            </a:r>
          </a:p>
          <a:p>
            <a:pPr lvl="1"/>
            <a:r>
              <a:rPr lang="en-US" sz="3100" dirty="0"/>
              <a:t>Safe working conditions and rules</a:t>
            </a:r>
          </a:p>
          <a:p>
            <a:pPr lvl="1"/>
            <a:r>
              <a:rPr lang="en-US" sz="3100" dirty="0" smtClean="0"/>
              <a:t>Accountability for project </a:t>
            </a:r>
            <a:r>
              <a:rPr lang="en-US" sz="3100" dirty="0"/>
              <a:t>execution </a:t>
            </a:r>
            <a:r>
              <a:rPr lang="en-US" sz="3100" dirty="0" smtClean="0"/>
              <a:t>on </a:t>
            </a:r>
            <a:r>
              <a:rPr lang="en-US" sz="3100" dirty="0"/>
              <a:t>the job</a:t>
            </a:r>
          </a:p>
          <a:p>
            <a:pPr lvl="1"/>
            <a:r>
              <a:rPr lang="en-US" sz="3100" dirty="0"/>
              <a:t>Protocols for resolving labor disputes</a:t>
            </a:r>
          </a:p>
          <a:p>
            <a:pPr lvl="1"/>
            <a:endParaRPr lang="en-US" dirty="0" smtClean="0"/>
          </a:p>
          <a:p>
            <a:r>
              <a:rPr lang="en-US" sz="3600" b="1" dirty="0"/>
              <a:t>Community Workforce Elements (CWA</a:t>
            </a:r>
            <a:r>
              <a:rPr lang="en-US" sz="3600" b="1" dirty="0" smtClean="0"/>
              <a:t>)</a:t>
            </a:r>
            <a:br>
              <a:rPr lang="en-US" sz="3600" b="1" dirty="0" smtClean="0"/>
            </a:br>
            <a:r>
              <a:rPr lang="en-US" sz="3200" dirty="0" smtClean="0"/>
              <a:t>Part of a PLA to include targeted hiring goals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00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157242" y="3200979"/>
            <a:ext cx="4572000" cy="457195"/>
          </a:xfrm>
          <a:custGeom>
            <a:avLst/>
            <a:gdLst>
              <a:gd name="connsiteX0" fmla="*/ 6146252 w 7019646"/>
              <a:gd name="connsiteY0" fmla="*/ 0 h 740818"/>
              <a:gd name="connsiteX1" fmla="*/ 6652447 w 7019646"/>
              <a:gd name="connsiteY1" fmla="*/ 0 h 740818"/>
              <a:gd name="connsiteX2" fmla="*/ 7019646 w 7019646"/>
              <a:gd name="connsiteY2" fmla="*/ 367201 h 740818"/>
              <a:gd name="connsiteX3" fmla="*/ 6652447 w 7019646"/>
              <a:gd name="connsiteY3" fmla="*/ 734401 h 740818"/>
              <a:gd name="connsiteX4" fmla="*/ 6222881 w 7019646"/>
              <a:gd name="connsiteY4" fmla="*/ 734401 h 740818"/>
              <a:gd name="connsiteX5" fmla="*/ 6216463 w 7019646"/>
              <a:gd name="connsiteY5" fmla="*/ 740818 h 740818"/>
              <a:gd name="connsiteX6" fmla="*/ 0 w 7019646"/>
              <a:gd name="connsiteY6" fmla="*/ 740818 h 740818"/>
              <a:gd name="connsiteX7" fmla="*/ 0 w 7019646"/>
              <a:gd name="connsiteY7" fmla="*/ 7845 h 740818"/>
              <a:gd name="connsiteX8" fmla="*/ 6146252 w 7019646"/>
              <a:gd name="connsiteY8" fmla="*/ 7845 h 740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19646" h="740818">
                <a:moveTo>
                  <a:pt x="6146252" y="0"/>
                </a:moveTo>
                <a:lnTo>
                  <a:pt x="6652447" y="0"/>
                </a:lnTo>
                <a:cubicBezTo>
                  <a:pt x="6855246" y="0"/>
                  <a:pt x="7019646" y="164402"/>
                  <a:pt x="7019646" y="367201"/>
                </a:cubicBezTo>
                <a:cubicBezTo>
                  <a:pt x="7019646" y="570000"/>
                  <a:pt x="6855246" y="734401"/>
                  <a:pt x="6652447" y="734401"/>
                </a:cubicBezTo>
                <a:lnTo>
                  <a:pt x="6222881" y="734401"/>
                </a:lnTo>
                <a:lnTo>
                  <a:pt x="6216463" y="740818"/>
                </a:lnTo>
                <a:lnTo>
                  <a:pt x="0" y="740818"/>
                </a:lnTo>
                <a:lnTo>
                  <a:pt x="0" y="7845"/>
                </a:lnTo>
                <a:lnTo>
                  <a:pt x="6146252" y="7845"/>
                </a:lnTo>
                <a:close/>
              </a:path>
            </a:pathLst>
          </a:custGeom>
          <a:solidFill>
            <a:srgbClr val="5E5E5E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 Light"/>
                <a:ea typeface="맑은 고딕"/>
                <a:cs typeface="+mn-cs"/>
              </a:rPr>
              <a:t>Employment Opportunities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맑은 고딕"/>
              <a:cs typeface="+mn-cs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157242" y="3950065"/>
            <a:ext cx="4572000" cy="457195"/>
          </a:xfrm>
          <a:custGeom>
            <a:avLst/>
            <a:gdLst>
              <a:gd name="connsiteX0" fmla="*/ 0 w 7805330"/>
              <a:gd name="connsiteY0" fmla="*/ 0 h 732975"/>
              <a:gd name="connsiteX1" fmla="*/ 6948714 w 7805330"/>
              <a:gd name="connsiteY1" fmla="*/ 0 h 732975"/>
              <a:gd name="connsiteX2" fmla="*/ 6948715 w 7805330"/>
              <a:gd name="connsiteY2" fmla="*/ 1 h 732975"/>
              <a:gd name="connsiteX3" fmla="*/ 7438843 w 7805330"/>
              <a:gd name="connsiteY3" fmla="*/ 1 h 732975"/>
              <a:gd name="connsiteX4" fmla="*/ 7805330 w 7805330"/>
              <a:gd name="connsiteY4" fmla="*/ 366488 h 732975"/>
              <a:gd name="connsiteX5" fmla="*/ 7438843 w 7805330"/>
              <a:gd name="connsiteY5" fmla="*/ 732975 h 732975"/>
              <a:gd name="connsiteX6" fmla="*/ 6931935 w 7805330"/>
              <a:gd name="connsiteY6" fmla="*/ 732974 h 732975"/>
              <a:gd name="connsiteX7" fmla="*/ 6931935 w 7805330"/>
              <a:gd name="connsiteY7" fmla="*/ 732973 h 732975"/>
              <a:gd name="connsiteX8" fmla="*/ 0 w 7805330"/>
              <a:gd name="connsiteY8" fmla="*/ 732973 h 73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05330" h="732975">
                <a:moveTo>
                  <a:pt x="0" y="0"/>
                </a:moveTo>
                <a:lnTo>
                  <a:pt x="6948714" y="0"/>
                </a:lnTo>
                <a:lnTo>
                  <a:pt x="6948715" y="1"/>
                </a:lnTo>
                <a:lnTo>
                  <a:pt x="7438843" y="1"/>
                </a:lnTo>
                <a:cubicBezTo>
                  <a:pt x="7641248" y="1"/>
                  <a:pt x="7805330" y="164083"/>
                  <a:pt x="7805330" y="366488"/>
                </a:cubicBezTo>
                <a:cubicBezTo>
                  <a:pt x="7805330" y="568893"/>
                  <a:pt x="7641248" y="732975"/>
                  <a:pt x="7438843" y="732975"/>
                </a:cubicBezTo>
                <a:cubicBezTo>
                  <a:pt x="7269874" y="732975"/>
                  <a:pt x="7100904" y="732974"/>
                  <a:pt x="6931935" y="732974"/>
                </a:cubicBezTo>
                <a:lnTo>
                  <a:pt x="6931935" y="732973"/>
                </a:lnTo>
                <a:lnTo>
                  <a:pt x="0" y="732973"/>
                </a:lnTo>
                <a:close/>
              </a:path>
            </a:pathLst>
          </a:custGeom>
          <a:solidFill>
            <a:srgbClr val="C9C400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 Light"/>
                <a:ea typeface="맑은 고딕"/>
                <a:cs typeface="+mn-cs"/>
              </a:rPr>
              <a:t>Educational Opportunities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맑은 고딕"/>
              <a:cs typeface="+mn-cs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57242" y="4699151"/>
            <a:ext cx="4572000" cy="457195"/>
          </a:xfrm>
          <a:custGeom>
            <a:avLst/>
            <a:gdLst>
              <a:gd name="connsiteX0" fmla="*/ 4894696 w 5768091"/>
              <a:gd name="connsiteY0" fmla="*/ 0 h 732974"/>
              <a:gd name="connsiteX1" fmla="*/ 5401604 w 5768091"/>
              <a:gd name="connsiteY1" fmla="*/ 0 h 732974"/>
              <a:gd name="connsiteX2" fmla="*/ 5768091 w 5768091"/>
              <a:gd name="connsiteY2" fmla="*/ 366487 h 732974"/>
              <a:gd name="connsiteX3" fmla="*/ 5401604 w 5768091"/>
              <a:gd name="connsiteY3" fmla="*/ 732974 h 732974"/>
              <a:gd name="connsiteX4" fmla="*/ 4916715 w 5768091"/>
              <a:gd name="connsiteY4" fmla="*/ 732973 h 732974"/>
              <a:gd name="connsiteX5" fmla="*/ 4916714 w 5768091"/>
              <a:gd name="connsiteY5" fmla="*/ 732974 h 732974"/>
              <a:gd name="connsiteX6" fmla="*/ 0 w 5768091"/>
              <a:gd name="connsiteY6" fmla="*/ 732974 h 732974"/>
              <a:gd name="connsiteX7" fmla="*/ 0 w 5768091"/>
              <a:gd name="connsiteY7" fmla="*/ 1 h 732974"/>
              <a:gd name="connsiteX8" fmla="*/ 4894696 w 5768091"/>
              <a:gd name="connsiteY8" fmla="*/ 1 h 732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68091" h="732974">
                <a:moveTo>
                  <a:pt x="4894696" y="0"/>
                </a:moveTo>
                <a:lnTo>
                  <a:pt x="5401604" y="0"/>
                </a:lnTo>
                <a:cubicBezTo>
                  <a:pt x="5604009" y="0"/>
                  <a:pt x="5768091" y="164082"/>
                  <a:pt x="5768091" y="366487"/>
                </a:cubicBezTo>
                <a:cubicBezTo>
                  <a:pt x="5768091" y="568892"/>
                  <a:pt x="5604009" y="732974"/>
                  <a:pt x="5401604" y="732974"/>
                </a:cubicBezTo>
                <a:lnTo>
                  <a:pt x="4916715" y="732973"/>
                </a:lnTo>
                <a:lnTo>
                  <a:pt x="4916714" y="732974"/>
                </a:lnTo>
                <a:lnTo>
                  <a:pt x="0" y="732974"/>
                </a:lnTo>
                <a:lnTo>
                  <a:pt x="0" y="1"/>
                </a:lnTo>
                <a:lnTo>
                  <a:pt x="4894696" y="1"/>
                </a:lnTo>
                <a:close/>
              </a:path>
            </a:pathLst>
          </a:custGeom>
          <a:solidFill>
            <a:srgbClr val="F6BB00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 Light"/>
                <a:ea typeface="맑은 고딕"/>
                <a:cs typeface="+mn-cs"/>
              </a:rPr>
              <a:t>Skilled Workforce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맑은 고딕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57242" y="2451893"/>
            <a:ext cx="4572000" cy="457195"/>
          </a:xfrm>
          <a:custGeom>
            <a:avLst/>
            <a:gdLst>
              <a:gd name="connsiteX0" fmla="*/ 0 w 8942735"/>
              <a:gd name="connsiteY0" fmla="*/ 0 h 734401"/>
              <a:gd name="connsiteX1" fmla="*/ 8210125 w 8942735"/>
              <a:gd name="connsiteY1" fmla="*/ 0 h 734401"/>
              <a:gd name="connsiteX2" fmla="*/ 8210125 w 8942735"/>
              <a:gd name="connsiteY2" fmla="*/ 1 h 734401"/>
              <a:gd name="connsiteX3" fmla="*/ 8575535 w 8942735"/>
              <a:gd name="connsiteY3" fmla="*/ 1 h 734401"/>
              <a:gd name="connsiteX4" fmla="*/ 8942735 w 8942735"/>
              <a:gd name="connsiteY4" fmla="*/ 367201 h 734401"/>
              <a:gd name="connsiteX5" fmla="*/ 8575535 w 8942735"/>
              <a:gd name="connsiteY5" fmla="*/ 734401 h 734401"/>
              <a:gd name="connsiteX6" fmla="*/ 8069341 w 8942735"/>
              <a:gd name="connsiteY6" fmla="*/ 734401 h 734401"/>
              <a:gd name="connsiteX7" fmla="*/ 8069341 w 8942735"/>
              <a:gd name="connsiteY7" fmla="*/ 732973 h 734401"/>
              <a:gd name="connsiteX8" fmla="*/ 0 w 8942735"/>
              <a:gd name="connsiteY8" fmla="*/ 732973 h 734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42735" h="734401">
                <a:moveTo>
                  <a:pt x="0" y="0"/>
                </a:moveTo>
                <a:lnTo>
                  <a:pt x="8210125" y="0"/>
                </a:lnTo>
                <a:lnTo>
                  <a:pt x="8210125" y="1"/>
                </a:lnTo>
                <a:lnTo>
                  <a:pt x="8575535" y="1"/>
                </a:lnTo>
                <a:cubicBezTo>
                  <a:pt x="8778335" y="1"/>
                  <a:pt x="8942735" y="164402"/>
                  <a:pt x="8942735" y="367201"/>
                </a:cubicBezTo>
                <a:cubicBezTo>
                  <a:pt x="8942735" y="570000"/>
                  <a:pt x="8778335" y="734401"/>
                  <a:pt x="8575535" y="734401"/>
                </a:cubicBezTo>
                <a:lnTo>
                  <a:pt x="8069341" y="734401"/>
                </a:lnTo>
                <a:lnTo>
                  <a:pt x="8069341" y="732973"/>
                </a:lnTo>
                <a:lnTo>
                  <a:pt x="0" y="732973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 Light"/>
                <a:ea typeface="맑은 고딕"/>
                <a:cs typeface="+mn-cs"/>
              </a:rPr>
              <a:t>Economic Development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맑은 고딕"/>
              <a:cs typeface="+mn-cs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157242" y="5448238"/>
            <a:ext cx="4572000" cy="457195"/>
          </a:xfrm>
          <a:custGeom>
            <a:avLst/>
            <a:gdLst>
              <a:gd name="connsiteX0" fmla="*/ 4894696 w 5768091"/>
              <a:gd name="connsiteY0" fmla="*/ 0 h 732974"/>
              <a:gd name="connsiteX1" fmla="*/ 5401604 w 5768091"/>
              <a:gd name="connsiteY1" fmla="*/ 0 h 732974"/>
              <a:gd name="connsiteX2" fmla="*/ 5768091 w 5768091"/>
              <a:gd name="connsiteY2" fmla="*/ 366487 h 732974"/>
              <a:gd name="connsiteX3" fmla="*/ 5401604 w 5768091"/>
              <a:gd name="connsiteY3" fmla="*/ 732974 h 732974"/>
              <a:gd name="connsiteX4" fmla="*/ 4916715 w 5768091"/>
              <a:gd name="connsiteY4" fmla="*/ 732973 h 732974"/>
              <a:gd name="connsiteX5" fmla="*/ 4916714 w 5768091"/>
              <a:gd name="connsiteY5" fmla="*/ 732974 h 732974"/>
              <a:gd name="connsiteX6" fmla="*/ 0 w 5768091"/>
              <a:gd name="connsiteY6" fmla="*/ 732974 h 732974"/>
              <a:gd name="connsiteX7" fmla="*/ 0 w 5768091"/>
              <a:gd name="connsiteY7" fmla="*/ 1 h 732974"/>
              <a:gd name="connsiteX8" fmla="*/ 4894696 w 5768091"/>
              <a:gd name="connsiteY8" fmla="*/ 1 h 732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68091" h="732974">
                <a:moveTo>
                  <a:pt x="4894696" y="0"/>
                </a:moveTo>
                <a:lnTo>
                  <a:pt x="5401604" y="0"/>
                </a:lnTo>
                <a:cubicBezTo>
                  <a:pt x="5604009" y="0"/>
                  <a:pt x="5768091" y="164082"/>
                  <a:pt x="5768091" y="366487"/>
                </a:cubicBezTo>
                <a:cubicBezTo>
                  <a:pt x="5768091" y="568892"/>
                  <a:pt x="5604009" y="732974"/>
                  <a:pt x="5401604" y="732974"/>
                </a:cubicBezTo>
                <a:lnTo>
                  <a:pt x="4916715" y="732973"/>
                </a:lnTo>
                <a:lnTo>
                  <a:pt x="4916714" y="732974"/>
                </a:lnTo>
                <a:lnTo>
                  <a:pt x="0" y="732974"/>
                </a:lnTo>
                <a:lnTo>
                  <a:pt x="0" y="1"/>
                </a:lnTo>
                <a:lnTo>
                  <a:pt x="4894696" y="1"/>
                </a:lnTo>
                <a:close/>
              </a:path>
            </a:pathLst>
          </a:custGeom>
          <a:solidFill>
            <a:srgbClr val="697345"/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 Light"/>
                <a:ea typeface="맑은 고딕"/>
                <a:cs typeface="+mn-cs"/>
              </a:rPr>
              <a:t> Small Business Participation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/>
              <a:ea typeface="맑은 고딕"/>
              <a:cs typeface="+mn-cs"/>
            </a:endParaRPr>
          </a:p>
        </p:txBody>
      </p:sp>
      <p:sp>
        <p:nvSpPr>
          <p:cNvPr id="45" name="Line Callout 1 (Border and Accent Bar) 44"/>
          <p:cNvSpPr/>
          <p:nvPr/>
        </p:nvSpPr>
        <p:spPr>
          <a:xfrm>
            <a:off x="6524018" y="1595428"/>
            <a:ext cx="5486400" cy="914395"/>
          </a:xfrm>
          <a:prstGeom prst="accentBorderCallout1">
            <a:avLst>
              <a:gd name="adj1" fmla="val 49241"/>
              <a:gd name="adj2" fmla="val -1841"/>
              <a:gd name="adj3" fmla="val 119276"/>
              <a:gd name="adj4" fmla="val -32405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Local and regional </a:t>
            </a:r>
            <a:r>
              <a:rPr lang="en-US" b="1" dirty="0" smtClean="0"/>
              <a:t>economic growth </a:t>
            </a:r>
            <a:r>
              <a:rPr lang="en-US" dirty="0" smtClean="0"/>
              <a:t>through hiring and support of small business. More jobs means more money back to the community.</a:t>
            </a:r>
            <a:endParaRPr lang="en-US" dirty="0"/>
          </a:p>
        </p:txBody>
      </p:sp>
      <p:sp>
        <p:nvSpPr>
          <p:cNvPr id="46" name="Line Callout 1 (Border and Accent Bar) 45"/>
          <p:cNvSpPr/>
          <p:nvPr/>
        </p:nvSpPr>
        <p:spPr>
          <a:xfrm>
            <a:off x="6524018" y="2547443"/>
            <a:ext cx="5486400" cy="914395"/>
          </a:xfrm>
          <a:prstGeom prst="accentBorderCallout1">
            <a:avLst>
              <a:gd name="adj1" fmla="val 49241"/>
              <a:gd name="adj2" fmla="val -1840"/>
              <a:gd name="adj3" fmla="val 95560"/>
              <a:gd name="adj4" fmla="val -32969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Increase </a:t>
            </a:r>
            <a:r>
              <a:rPr lang="en-US" b="1" dirty="0" smtClean="0"/>
              <a:t>job access </a:t>
            </a:r>
            <a:r>
              <a:rPr lang="en-US" dirty="0" smtClean="0"/>
              <a:t>for low-income workers, women, veterans, people of color, and other disadvantaged workers.</a:t>
            </a:r>
          </a:p>
        </p:txBody>
      </p:sp>
      <p:sp>
        <p:nvSpPr>
          <p:cNvPr id="47" name="Line Callout 1 (Border and Accent Bar) 46"/>
          <p:cNvSpPr/>
          <p:nvPr/>
        </p:nvSpPr>
        <p:spPr>
          <a:xfrm>
            <a:off x="6524018" y="3499458"/>
            <a:ext cx="5486400" cy="914395"/>
          </a:xfrm>
          <a:prstGeom prst="accentBorderCallout1">
            <a:avLst>
              <a:gd name="adj1" fmla="val 50109"/>
              <a:gd name="adj2" fmla="val -1861"/>
              <a:gd name="adj3" fmla="val 76661"/>
              <a:gd name="adj4" fmla="val -32608"/>
            </a:avLst>
          </a:prstGeom>
          <a:solidFill>
            <a:srgbClr val="B3BC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Connect workers with </a:t>
            </a:r>
            <a:r>
              <a:rPr lang="en-US" b="1" dirty="0" smtClean="0"/>
              <a:t>job training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8" name="Line Callout 1 (Border and Accent Bar) 47"/>
          <p:cNvSpPr/>
          <p:nvPr/>
        </p:nvSpPr>
        <p:spPr>
          <a:xfrm>
            <a:off x="6524018" y="4451473"/>
            <a:ext cx="5486400" cy="914395"/>
          </a:xfrm>
          <a:prstGeom prst="accentBorderCallout1">
            <a:avLst>
              <a:gd name="adj1" fmla="val 50109"/>
              <a:gd name="adj2" fmla="val -1612"/>
              <a:gd name="adj3" fmla="val 52768"/>
              <a:gd name="adj4" fmla="val -3235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Provide contractors with access to a trained, qualiﬁed </a:t>
            </a:r>
            <a:r>
              <a:rPr lang="en-US" b="1" dirty="0" smtClean="0"/>
              <a:t>workforce</a:t>
            </a:r>
            <a:r>
              <a:rPr lang="en-US" dirty="0" smtClean="0"/>
              <a:t>.</a:t>
            </a:r>
          </a:p>
        </p:txBody>
      </p:sp>
      <p:sp>
        <p:nvSpPr>
          <p:cNvPr id="49" name="Line Callout 1 (Border and Accent Bar) 48"/>
          <p:cNvSpPr/>
          <p:nvPr/>
        </p:nvSpPr>
        <p:spPr>
          <a:xfrm>
            <a:off x="6524018" y="5403488"/>
            <a:ext cx="5486400" cy="914395"/>
          </a:xfrm>
          <a:prstGeom prst="accentBorderCallout1">
            <a:avLst>
              <a:gd name="adj1" fmla="val 51602"/>
              <a:gd name="adj2" fmla="val -1861"/>
              <a:gd name="adj3" fmla="val 30369"/>
              <a:gd name="adj4" fmla="val -32359"/>
            </a:avLst>
          </a:prstGeom>
          <a:solidFill>
            <a:srgbClr val="6973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Increase capacity of small minority- and women-owned businesses to </a:t>
            </a:r>
            <a:r>
              <a:rPr lang="en-US" b="1" dirty="0" smtClean="0"/>
              <a:t>compete</a:t>
            </a:r>
            <a:r>
              <a:rPr lang="en-US" dirty="0" smtClean="0"/>
              <a:t> and participate in public works contracts.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Value of a PLA </a:t>
            </a:r>
            <a:br>
              <a:rPr lang="en-US" dirty="0" smtClean="0"/>
            </a:br>
            <a:r>
              <a:rPr lang="en-US" dirty="0" smtClean="0"/>
              <a:t>with Community Workforce Elements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344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does the PLA – CWA impact?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199" y="1825625"/>
            <a:ext cx="11125051" cy="4351338"/>
          </a:xfrm>
        </p:spPr>
        <p:txBody>
          <a:bodyPr/>
          <a:lstStyle/>
          <a:p>
            <a:pPr>
              <a:spcBef>
                <a:spcPts val="2800"/>
              </a:spcBef>
            </a:pPr>
            <a:r>
              <a:rPr lang="en-US" sz="3200" b="1" dirty="0"/>
              <a:t>C</a:t>
            </a:r>
            <a:r>
              <a:rPr lang="en-US" sz="3200" b="1" dirty="0" smtClean="0"/>
              <a:t>onstruction Purchasers &amp; Labor Organizations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that are signatory to the agreements</a:t>
            </a:r>
            <a:endParaRPr lang="en-US" dirty="0"/>
          </a:p>
          <a:p>
            <a:pPr>
              <a:spcBef>
                <a:spcPts val="2800"/>
              </a:spcBef>
            </a:pPr>
            <a:r>
              <a:rPr lang="en-US" sz="3200" b="1" dirty="0"/>
              <a:t>Contractors</a:t>
            </a:r>
            <a:r>
              <a:rPr lang="en-US" sz="3200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who </a:t>
            </a:r>
            <a:r>
              <a:rPr lang="en-US" sz="2400" dirty="0"/>
              <a:t>have workers covered by prevailing wage</a:t>
            </a:r>
          </a:p>
          <a:p>
            <a:pPr>
              <a:spcBef>
                <a:spcPts val="2800"/>
              </a:spcBef>
            </a:pPr>
            <a:r>
              <a:rPr lang="en-US" sz="3200" b="1" dirty="0"/>
              <a:t>Workers</a:t>
            </a:r>
            <a:r>
              <a:rPr lang="en-US" sz="3200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who </a:t>
            </a:r>
            <a:r>
              <a:rPr lang="en-US" sz="2400" dirty="0"/>
              <a:t>perform work covered under prevailing wage laws</a:t>
            </a:r>
          </a:p>
          <a:p>
            <a:pPr>
              <a:spcBef>
                <a:spcPts val="2800"/>
              </a:spcBef>
            </a:pPr>
            <a:r>
              <a:rPr lang="en-US" sz="3200" b="1" dirty="0"/>
              <a:t>Community </a:t>
            </a:r>
            <a:r>
              <a:rPr lang="en-US" sz="3200" b="1" dirty="0" smtClean="0"/>
              <a:t>&amp; Training Partners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who </a:t>
            </a:r>
            <a:r>
              <a:rPr lang="en-US" sz="2400" dirty="0"/>
              <a:t>commit to provide support services and interact with the </a:t>
            </a:r>
            <a:r>
              <a:rPr lang="en-US" sz="2400" dirty="0" smtClean="0"/>
              <a:t>project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6151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Elements</a:t>
            </a:r>
            <a:r>
              <a:rPr lang="en-US" b="0" dirty="0" smtClean="0"/>
              <a:t> </a:t>
            </a:r>
            <a:br>
              <a:rPr lang="en-US" b="0" dirty="0" smtClean="0"/>
            </a:br>
            <a:r>
              <a:rPr lang="en-US" sz="4000" b="0" dirty="0" smtClean="0"/>
              <a:t>of a Community Workforce Agreement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Union Recognition</a:t>
            </a:r>
          </a:p>
          <a:p>
            <a:r>
              <a:rPr lang="en-US" sz="3200" dirty="0" smtClean="0"/>
              <a:t>Non-Union worker &amp; contractor right to participate</a:t>
            </a:r>
          </a:p>
          <a:p>
            <a:r>
              <a:rPr lang="en-US" sz="3200" dirty="0" smtClean="0"/>
              <a:t>Dispute Resolution Process</a:t>
            </a:r>
          </a:p>
          <a:p>
            <a:r>
              <a:rPr lang="en-US" sz="3200" dirty="0" smtClean="0"/>
              <a:t>Accountability in both the Dispatch &amp; Rejection of workers</a:t>
            </a:r>
          </a:p>
          <a:p>
            <a:r>
              <a:rPr lang="en-US" sz="3200" dirty="0" smtClean="0"/>
              <a:t>Core Workers</a:t>
            </a:r>
          </a:p>
          <a:p>
            <a:r>
              <a:rPr lang="en-US" sz="3200" dirty="0" smtClean="0"/>
              <a:t>Contractor Education Commitment</a:t>
            </a:r>
          </a:p>
          <a:p>
            <a:r>
              <a:rPr lang="en-US" sz="3200" dirty="0" smtClean="0"/>
              <a:t>Diversity and Inclusion Strategy (Priority Hire)</a:t>
            </a:r>
          </a:p>
        </p:txBody>
      </p:sp>
    </p:spTree>
    <p:extLst>
      <p:ext uri="{BB962C8B-B14F-4D97-AF65-F5344CB8AC3E}">
        <p14:creationId xmlns:p14="http://schemas.microsoft.com/office/powerpoint/2010/main" val="282736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0"/>
            <a:ext cx="10515600" cy="1325563"/>
          </a:xfrm>
        </p:spPr>
        <p:txBody>
          <a:bodyPr/>
          <a:lstStyle/>
          <a:p>
            <a:r>
              <a:rPr lang="en-US" b="0" dirty="0" smtClean="0"/>
              <a:t>Union Recognition / Non-Union Inclusion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575252"/>
            <a:ext cx="11247961" cy="4733151"/>
          </a:xfrm>
        </p:spPr>
        <p:txBody>
          <a:bodyPr>
            <a:noAutofit/>
          </a:bodyPr>
          <a:lstStyle/>
          <a:p>
            <a:pPr>
              <a:spcBef>
                <a:spcPts val="1600"/>
              </a:spcBef>
            </a:pPr>
            <a:r>
              <a:rPr lang="en-US" sz="3200" dirty="0"/>
              <a:t>N</a:t>
            </a:r>
            <a:r>
              <a:rPr lang="en-US" sz="3200" dirty="0" smtClean="0"/>
              <a:t>o contractor or worker will need to become a union member to participate, but …</a:t>
            </a:r>
          </a:p>
          <a:p>
            <a:pPr>
              <a:spcBef>
                <a:spcPts val="1600"/>
              </a:spcBef>
            </a:pPr>
            <a:r>
              <a:rPr lang="en-US" sz="3200" dirty="0"/>
              <a:t>E</a:t>
            </a:r>
            <a:r>
              <a:rPr lang="en-US" sz="3200" dirty="0" smtClean="0"/>
              <a:t>very worker will be represented by the recognized craft union during the life of the project.</a:t>
            </a:r>
          </a:p>
          <a:p>
            <a:pPr>
              <a:spcBef>
                <a:spcPts val="1600"/>
              </a:spcBef>
            </a:pPr>
            <a:r>
              <a:rPr lang="en-US" sz="3200" dirty="0"/>
              <a:t>Non-Union Contractors </a:t>
            </a:r>
            <a:r>
              <a:rPr lang="en-US" sz="3200" dirty="0" smtClean="0"/>
              <a:t>&amp; Workers NOT required </a:t>
            </a:r>
            <a:r>
              <a:rPr lang="en-US" sz="3200" dirty="0"/>
              <a:t>to join unions </a:t>
            </a:r>
          </a:p>
          <a:p>
            <a:pPr>
              <a:spcBef>
                <a:spcPts val="1600"/>
              </a:spcBef>
            </a:pPr>
            <a:r>
              <a:rPr lang="en-US" sz="3200" dirty="0"/>
              <a:t>Unions NOT allowed to organize on the project</a:t>
            </a:r>
          </a:p>
          <a:p>
            <a:pPr>
              <a:spcBef>
                <a:spcPts val="1600"/>
              </a:spcBef>
            </a:pPr>
            <a:r>
              <a:rPr lang="en-US" sz="3200" dirty="0" smtClean="0"/>
              <a:t>Grievance issues</a:t>
            </a:r>
          </a:p>
          <a:p>
            <a:pPr lvl="1"/>
            <a:r>
              <a:rPr lang="en-US" sz="2800" dirty="0" smtClean="0"/>
              <a:t>Safety </a:t>
            </a:r>
          </a:p>
          <a:p>
            <a:pPr lvl="1"/>
            <a:r>
              <a:rPr lang="en-US" sz="2800" dirty="0" smtClean="0"/>
              <a:t>Pay</a:t>
            </a:r>
          </a:p>
        </p:txBody>
      </p:sp>
    </p:spTree>
    <p:extLst>
      <p:ext uri="{BB962C8B-B14F-4D97-AF65-F5344CB8AC3E}">
        <p14:creationId xmlns:p14="http://schemas.microsoft.com/office/powerpoint/2010/main" val="154876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Dispute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CWA establishes a dispute resolution process, including:</a:t>
            </a:r>
          </a:p>
          <a:p>
            <a:pPr lvl="1">
              <a:spcBef>
                <a:spcPts val="1100"/>
              </a:spcBef>
            </a:pPr>
            <a:r>
              <a:rPr lang="en-US" sz="2800" dirty="0" smtClean="0"/>
              <a:t>Joint Advisory Committee</a:t>
            </a:r>
            <a:r>
              <a:rPr lang="en-US" sz="2000" dirty="0" smtClean="0"/>
              <a:t> (JAC)</a:t>
            </a:r>
            <a:endParaRPr lang="en-US" sz="2800" dirty="0" smtClean="0"/>
          </a:p>
          <a:p>
            <a:pPr lvl="1">
              <a:spcBef>
                <a:spcPts val="1100"/>
              </a:spcBef>
            </a:pPr>
            <a:r>
              <a:rPr lang="en-US" sz="2800" dirty="0" smtClean="0"/>
              <a:t>Grievance Process</a:t>
            </a:r>
          </a:p>
          <a:p>
            <a:pPr lvl="1">
              <a:spcBef>
                <a:spcPts val="1100"/>
              </a:spcBef>
            </a:pPr>
            <a:r>
              <a:rPr lang="en-US" sz="2800" dirty="0" smtClean="0"/>
              <a:t>Recognition of the Plan for Jurisdictional Disputes</a:t>
            </a:r>
          </a:p>
          <a:p>
            <a:pPr>
              <a:spcBef>
                <a:spcPts val="2800"/>
              </a:spcBef>
            </a:pPr>
            <a:r>
              <a:rPr lang="en-US" sz="3200" dirty="0" smtClean="0"/>
              <a:t>Process may be administered by the agency or a third party</a:t>
            </a:r>
          </a:p>
          <a:p>
            <a:pPr>
              <a:spcBef>
                <a:spcPts val="2800"/>
              </a:spcBef>
            </a:pPr>
            <a:r>
              <a:rPr lang="en-US" sz="3200" dirty="0" smtClean="0"/>
              <a:t>Designed to eliminate slow downs in progress and payment</a:t>
            </a:r>
          </a:p>
        </p:txBody>
      </p:sp>
    </p:spTree>
    <p:extLst>
      <p:ext uri="{BB962C8B-B14F-4D97-AF65-F5344CB8AC3E}">
        <p14:creationId xmlns:p14="http://schemas.microsoft.com/office/powerpoint/2010/main" val="347310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1000"/>
              </a:spcBef>
            </a:pPr>
            <a:r>
              <a:rPr lang="en-US" dirty="0" smtClean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Accountability</a:t>
            </a:r>
            <a:r>
              <a:rPr lang="en-US" sz="3200" dirty="0" smtClean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US" sz="3200" dirty="0" smtClean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US" sz="4000" b="0" dirty="0" smtClean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in </a:t>
            </a:r>
            <a:r>
              <a:rPr lang="en-US" sz="4000" b="0" dirty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both the Dispatch and </a:t>
            </a:r>
            <a:r>
              <a:rPr lang="en-US" sz="4000" b="0" dirty="0" smtClean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Rejection </a:t>
            </a:r>
            <a:r>
              <a:rPr lang="en-US" sz="4000" b="0" dirty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of </a:t>
            </a:r>
            <a:r>
              <a:rPr lang="en-US" sz="4000" b="0" dirty="0" smtClean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workers</a:t>
            </a:r>
            <a:endParaRPr lang="en-US" b="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2200"/>
              </a:spcBef>
            </a:pPr>
            <a:r>
              <a:rPr lang="en-US" sz="3200" dirty="0" smtClean="0"/>
              <a:t>All workers come to the project through the </a:t>
            </a:r>
            <a:r>
              <a:rPr lang="en-US" sz="3200" b="1" dirty="0" smtClean="0"/>
              <a:t>dispatch system</a:t>
            </a:r>
          </a:p>
          <a:p>
            <a:pPr>
              <a:spcBef>
                <a:spcPts val="2200"/>
              </a:spcBef>
            </a:pPr>
            <a:r>
              <a:rPr lang="en-US" sz="3200" dirty="0" smtClean="0"/>
              <a:t>Workers prioritized in accordance with </a:t>
            </a:r>
            <a:r>
              <a:rPr lang="en-US" sz="3200" b="1" dirty="0" smtClean="0"/>
              <a:t>CWA guidelines</a:t>
            </a:r>
          </a:p>
          <a:p>
            <a:pPr>
              <a:spcBef>
                <a:spcPts val="2200"/>
              </a:spcBef>
            </a:pPr>
            <a:r>
              <a:rPr lang="en-US" sz="3200" b="1" dirty="0" smtClean="0"/>
              <a:t>Unions</a:t>
            </a:r>
            <a:r>
              <a:rPr lang="en-US" sz="3200" dirty="0" smtClean="0"/>
              <a:t> dispatch priority workers </a:t>
            </a:r>
            <a:br>
              <a:rPr lang="en-US" sz="3200" dirty="0" smtClean="0"/>
            </a:br>
            <a:r>
              <a:rPr lang="en-US" sz="3200" dirty="0" smtClean="0"/>
              <a:t>based on dispatch request and availability</a:t>
            </a:r>
          </a:p>
          <a:p>
            <a:pPr>
              <a:spcBef>
                <a:spcPts val="2200"/>
              </a:spcBef>
            </a:pPr>
            <a:r>
              <a:rPr lang="en-US" sz="3200" b="1" dirty="0" smtClean="0"/>
              <a:t>Contractors</a:t>
            </a:r>
            <a:r>
              <a:rPr lang="en-US" sz="3200" dirty="0" smtClean="0"/>
              <a:t> prioritize requests </a:t>
            </a:r>
            <a:br>
              <a:rPr lang="en-US" sz="3200" dirty="0" smtClean="0"/>
            </a:br>
            <a:r>
              <a:rPr lang="en-US" sz="3200" dirty="0" smtClean="0"/>
              <a:t>based on job skill needs and opportunity to meet the criteria</a:t>
            </a:r>
          </a:p>
          <a:p>
            <a:pPr>
              <a:spcBef>
                <a:spcPts val="2200"/>
              </a:spcBef>
            </a:pPr>
            <a:r>
              <a:rPr lang="en-US" sz="3200" dirty="0" smtClean="0"/>
              <a:t>Contractors will account for any </a:t>
            </a:r>
            <a:r>
              <a:rPr lang="en-US" sz="3200" b="1" dirty="0" smtClean="0"/>
              <a:t>rejection </a:t>
            </a:r>
            <a:r>
              <a:rPr lang="en-US" sz="3200" dirty="0" smtClean="0"/>
              <a:t>of workers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02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Workers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2216"/>
          </a:xfrm>
        </p:spPr>
        <p:txBody>
          <a:bodyPr>
            <a:normAutofit/>
          </a:bodyPr>
          <a:lstStyle/>
          <a:p>
            <a:pPr>
              <a:spcBef>
                <a:spcPts val="2200"/>
              </a:spcBef>
            </a:pPr>
            <a:r>
              <a:rPr lang="en-US" sz="3200" dirty="0" smtClean="0"/>
              <a:t>Contractors have “core workers” </a:t>
            </a:r>
            <a:br>
              <a:rPr lang="en-US" sz="3200" dirty="0" smtClean="0"/>
            </a:br>
            <a:r>
              <a:rPr lang="en-US" sz="3200" dirty="0" smtClean="0"/>
              <a:t>that they rely on to deliver their work</a:t>
            </a:r>
            <a:endParaRPr lang="en-US" sz="3200" dirty="0"/>
          </a:p>
          <a:p>
            <a:pPr>
              <a:spcBef>
                <a:spcPts val="2200"/>
              </a:spcBef>
            </a:pPr>
            <a:r>
              <a:rPr lang="en-US" sz="3200" dirty="0" smtClean="0"/>
              <a:t>These workers may or may not be union members</a:t>
            </a:r>
          </a:p>
          <a:p>
            <a:pPr>
              <a:spcBef>
                <a:spcPts val="2200"/>
              </a:spcBef>
            </a:pPr>
            <a:r>
              <a:rPr lang="en-US" sz="3200" dirty="0" smtClean="0"/>
              <a:t>Non-union contractors must move their “core workers” through dispatch</a:t>
            </a:r>
          </a:p>
          <a:p>
            <a:pPr>
              <a:spcBef>
                <a:spcPts val="2200"/>
              </a:spcBef>
            </a:pPr>
            <a:r>
              <a:rPr lang="en-US" sz="3200" dirty="0" smtClean="0"/>
              <a:t>Core workers will be dispatched according to CWA</a:t>
            </a:r>
          </a:p>
          <a:p>
            <a:pPr>
              <a:spcBef>
                <a:spcPts val="2200"/>
              </a:spcBef>
            </a:pPr>
            <a:r>
              <a:rPr lang="en-US" sz="3200" dirty="0" smtClean="0"/>
              <a:t>CWA establishes Core Worker definition </a:t>
            </a:r>
            <a:br>
              <a:rPr lang="en-US" sz="3200" dirty="0" smtClean="0"/>
            </a:br>
            <a:r>
              <a:rPr lang="en-US" sz="3200" dirty="0" smtClean="0"/>
              <a:t>(active payroll status, etc.)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18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12669</TotalTime>
  <Words>379</Words>
  <Application>Microsoft Office PowerPoint</Application>
  <PresentationFormat>Custom</PresentationFormat>
  <Paragraphs>77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Project Labor Agreements  with  Community Workforce Elements</vt:lpstr>
      <vt:lpstr>DEFINITIONS:</vt:lpstr>
      <vt:lpstr>Value of a PLA  with Community Workforce Elements</vt:lpstr>
      <vt:lpstr>Who does the PLA – CWA impact?</vt:lpstr>
      <vt:lpstr>Elements  of a Community Workforce Agreement</vt:lpstr>
      <vt:lpstr>Union Recognition / Non-Union Inclusion</vt:lpstr>
      <vt:lpstr>Dispute Resolution</vt:lpstr>
      <vt:lpstr>Accountability in both the Dispatch and Rejection of workers</vt:lpstr>
      <vt:lpstr>Core Workers</vt:lpstr>
      <vt:lpstr>Contractor Education Commitment</vt:lpstr>
      <vt:lpstr>Diversity and Inclusion Strategy </vt:lpstr>
      <vt:lpstr>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Villao</dc:creator>
  <cp:lastModifiedBy>Windows User</cp:lastModifiedBy>
  <cp:revision>25</cp:revision>
  <dcterms:created xsi:type="dcterms:W3CDTF">2015-09-04T18:35:02Z</dcterms:created>
  <dcterms:modified xsi:type="dcterms:W3CDTF">2016-01-25T22:08:41Z</dcterms:modified>
</cp:coreProperties>
</file>