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0"/>
  </p:notesMasterIdLst>
  <p:handoutMasterIdLst>
    <p:handoutMasterId r:id="rId111"/>
  </p:handoutMasterIdLst>
  <p:sldIdLst>
    <p:sldId id="257" r:id="rId2"/>
    <p:sldId id="260" r:id="rId3"/>
    <p:sldId id="319" r:id="rId4"/>
    <p:sldId id="262" r:id="rId5"/>
    <p:sldId id="314" r:id="rId6"/>
    <p:sldId id="265" r:id="rId7"/>
    <p:sldId id="328" r:id="rId8"/>
    <p:sldId id="327" r:id="rId9"/>
    <p:sldId id="318" r:id="rId10"/>
    <p:sldId id="331" r:id="rId11"/>
    <p:sldId id="264" r:id="rId12"/>
    <p:sldId id="267" r:id="rId13"/>
    <p:sldId id="281" r:id="rId14"/>
    <p:sldId id="266" r:id="rId15"/>
    <p:sldId id="282" r:id="rId16"/>
    <p:sldId id="278" r:id="rId17"/>
    <p:sldId id="330" r:id="rId18"/>
    <p:sldId id="315" r:id="rId19"/>
    <p:sldId id="334" r:id="rId20"/>
    <p:sldId id="333" r:id="rId21"/>
    <p:sldId id="316" r:id="rId22"/>
    <p:sldId id="325"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76" r:id="rId65"/>
    <p:sldId id="377" r:id="rId66"/>
    <p:sldId id="378" r:id="rId67"/>
    <p:sldId id="379" r:id="rId68"/>
    <p:sldId id="380" r:id="rId69"/>
    <p:sldId id="381" r:id="rId70"/>
    <p:sldId id="382" r:id="rId71"/>
    <p:sldId id="383" r:id="rId72"/>
    <p:sldId id="384" r:id="rId73"/>
    <p:sldId id="385" r:id="rId74"/>
    <p:sldId id="386" r:id="rId75"/>
    <p:sldId id="387" r:id="rId76"/>
    <p:sldId id="388" r:id="rId77"/>
    <p:sldId id="389" r:id="rId78"/>
    <p:sldId id="390" r:id="rId79"/>
    <p:sldId id="391" r:id="rId80"/>
    <p:sldId id="392" r:id="rId81"/>
    <p:sldId id="393" r:id="rId82"/>
    <p:sldId id="394" r:id="rId83"/>
    <p:sldId id="395" r:id="rId84"/>
    <p:sldId id="396" r:id="rId85"/>
    <p:sldId id="397" r:id="rId86"/>
    <p:sldId id="398" r:id="rId87"/>
    <p:sldId id="399" r:id="rId88"/>
    <p:sldId id="400" r:id="rId89"/>
    <p:sldId id="401" r:id="rId90"/>
    <p:sldId id="402" r:id="rId91"/>
    <p:sldId id="403" r:id="rId92"/>
    <p:sldId id="404" r:id="rId93"/>
    <p:sldId id="405" r:id="rId94"/>
    <p:sldId id="406" r:id="rId95"/>
    <p:sldId id="407" r:id="rId96"/>
    <p:sldId id="408" r:id="rId97"/>
    <p:sldId id="409" r:id="rId98"/>
    <p:sldId id="410" r:id="rId99"/>
    <p:sldId id="411" r:id="rId100"/>
    <p:sldId id="412" r:id="rId101"/>
    <p:sldId id="413" r:id="rId102"/>
    <p:sldId id="414" r:id="rId103"/>
    <p:sldId id="415" r:id="rId104"/>
    <p:sldId id="416" r:id="rId105"/>
    <p:sldId id="417" r:id="rId106"/>
    <p:sldId id="418" r:id="rId107"/>
    <p:sldId id="419" r:id="rId108"/>
    <p:sldId id="297" r:id="rId10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68427" autoAdjust="0"/>
  </p:normalViewPr>
  <p:slideViewPr>
    <p:cSldViewPr>
      <p:cViewPr varScale="1">
        <p:scale>
          <a:sx n="73" d="100"/>
          <a:sy n="73" d="100"/>
        </p:scale>
        <p:origin x="-9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1908"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3200"/>
            </a:pPr>
            <a:r>
              <a:rPr lang="en-US" sz="3200" dirty="0"/>
              <a:t>Distribution</a:t>
            </a:r>
            <a:r>
              <a:rPr lang="en-US" sz="3200" baseline="0" dirty="0"/>
              <a:t> of Costs</a:t>
            </a:r>
            <a:endParaRPr lang="en-US" sz="3200" dirty="0"/>
          </a:p>
        </c:rich>
      </c:tx>
      <c:layout>
        <c:manualLayout>
          <c:xMode val="edge"/>
          <c:yMode val="edge"/>
          <c:x val="0.15927427821522341"/>
          <c:y val="1.3888888888888933E-2"/>
        </c:manualLayout>
      </c:layout>
    </c:title>
    <c:plotArea>
      <c:layout>
        <c:manualLayout>
          <c:layoutTarget val="inner"/>
          <c:xMode val="edge"/>
          <c:yMode val="edge"/>
          <c:x val="0.11377642854884119"/>
          <c:y val="9.5250498846976742E-2"/>
          <c:w val="0.73105878632640864"/>
          <c:h val="0.79459864391951063"/>
        </c:manualLayout>
      </c:layout>
      <c:barChart>
        <c:barDir val="col"/>
        <c:grouping val="stacked"/>
        <c:ser>
          <c:idx val="0"/>
          <c:order val="0"/>
          <c:tx>
            <c:strRef>
              <c:f>Sheet1!$B$1</c:f>
              <c:strCache>
                <c:ptCount val="1"/>
                <c:pt idx="0">
                  <c:v>Tech Bond</c:v>
                </c:pt>
              </c:strCache>
            </c:strRef>
          </c:tx>
          <c:cat>
            <c:strRef>
              <c:f>Sheet1!$A$2:$A$7</c:f>
              <c:strCache>
                <c:ptCount val="6"/>
                <c:pt idx="0">
                  <c:v>Planning</c:v>
                </c:pt>
                <c:pt idx="1">
                  <c:v>Scanning</c:v>
                </c:pt>
                <c:pt idx="2">
                  <c:v>Core ECR</c:v>
                </c:pt>
                <c:pt idx="3">
                  <c:v>Connectivity</c:v>
                </c:pt>
                <c:pt idx="4">
                  <c:v>E-Filing</c:v>
                </c:pt>
                <c:pt idx="5">
                  <c:v>Total Costs</c:v>
                </c:pt>
              </c:strCache>
            </c:strRef>
          </c:cat>
          <c:val>
            <c:numRef>
              <c:f>Sheet1!$B$2:$B$7</c:f>
              <c:numCache>
                <c:formatCode>_("$"* #,##0.00_);_("$"* \(#,##0.00\);_("$"* "-"??_);_(@_)</c:formatCode>
                <c:ptCount val="6"/>
                <c:pt idx="0">
                  <c:v>24525</c:v>
                </c:pt>
                <c:pt idx="1">
                  <c:v>1204394</c:v>
                </c:pt>
                <c:pt idx="5">
                  <c:v>1228919</c:v>
                </c:pt>
              </c:numCache>
            </c:numRef>
          </c:val>
        </c:ser>
        <c:ser>
          <c:idx val="1"/>
          <c:order val="1"/>
          <c:tx>
            <c:strRef>
              <c:f>Sheet1!$C$1</c:f>
              <c:strCache>
                <c:ptCount val="1"/>
                <c:pt idx="0">
                  <c:v>Grants</c:v>
                </c:pt>
              </c:strCache>
            </c:strRef>
          </c:tx>
          <c:cat>
            <c:strRef>
              <c:f>Sheet1!$A$2:$A$7</c:f>
              <c:strCache>
                <c:ptCount val="6"/>
                <c:pt idx="0">
                  <c:v>Planning</c:v>
                </c:pt>
                <c:pt idx="1">
                  <c:v>Scanning</c:v>
                </c:pt>
                <c:pt idx="2">
                  <c:v>Core ECR</c:v>
                </c:pt>
                <c:pt idx="3">
                  <c:v>Connectivity</c:v>
                </c:pt>
                <c:pt idx="4">
                  <c:v>E-Filing</c:v>
                </c:pt>
                <c:pt idx="5">
                  <c:v>Total Costs</c:v>
                </c:pt>
              </c:strCache>
            </c:strRef>
          </c:cat>
          <c:val>
            <c:numRef>
              <c:f>Sheet1!$C$2:$C$7</c:f>
              <c:numCache>
                <c:formatCode>General</c:formatCode>
                <c:ptCount val="6"/>
                <c:pt idx="0" formatCode="_(&quot;$&quot;* #,##0.00_);_(&quot;$&quot;* \(#,##0.00\);_(&quot;$&quot;* &quot;-&quot;??_);_(@_)">
                  <c:v>90000</c:v>
                </c:pt>
                <c:pt idx="2" formatCode="_(&quot;$&quot;* #,##0.00_);_(&quot;$&quot;* \(#,##0.00\);_(&quot;$&quot;* &quot;-&quot;??_);_(@_)">
                  <c:v>519895</c:v>
                </c:pt>
                <c:pt idx="3" formatCode="_(&quot;$&quot;* #,##0.00_);_(&quot;$&quot;* \(#,##0.00\);_(&quot;$&quot;* &quot;-&quot;??_);_(@_)">
                  <c:v>858521</c:v>
                </c:pt>
                <c:pt idx="4" formatCode="_(&quot;$&quot;* #,##0.00_);_(&quot;$&quot;* \(#,##0.00\);_(&quot;$&quot;* &quot;-&quot;??_);_(@_)">
                  <c:v>1412070</c:v>
                </c:pt>
                <c:pt idx="5" formatCode="_(&quot;$&quot;* #,##0.00_);_(&quot;$&quot;* \(#,##0.00\);_(&quot;$&quot;* &quot;-&quot;??_);_(@_)">
                  <c:v>2880486</c:v>
                </c:pt>
              </c:numCache>
            </c:numRef>
          </c:val>
        </c:ser>
        <c:ser>
          <c:idx val="2"/>
          <c:order val="2"/>
          <c:tx>
            <c:strRef>
              <c:f>Sheet1!$D$1</c:f>
              <c:strCache>
                <c:ptCount val="1"/>
                <c:pt idx="0">
                  <c:v>CIP</c:v>
                </c:pt>
              </c:strCache>
            </c:strRef>
          </c:tx>
          <c:cat>
            <c:strRef>
              <c:f>Sheet1!$A$2:$A$7</c:f>
              <c:strCache>
                <c:ptCount val="6"/>
                <c:pt idx="0">
                  <c:v>Planning</c:v>
                </c:pt>
                <c:pt idx="1">
                  <c:v>Scanning</c:v>
                </c:pt>
                <c:pt idx="2">
                  <c:v>Core ECR</c:v>
                </c:pt>
                <c:pt idx="3">
                  <c:v>Connectivity</c:v>
                </c:pt>
                <c:pt idx="4">
                  <c:v>E-Filing</c:v>
                </c:pt>
                <c:pt idx="5">
                  <c:v>Total Costs</c:v>
                </c:pt>
              </c:strCache>
            </c:strRef>
          </c:cat>
          <c:val>
            <c:numRef>
              <c:f>Sheet1!$D$2:$D$7</c:f>
              <c:numCache>
                <c:formatCode>General</c:formatCode>
                <c:ptCount val="6"/>
                <c:pt idx="4" formatCode="_(&quot;$&quot;* #,##0.00_);_(&quot;$&quot;* \(#,##0.00\);_(&quot;$&quot;* &quot;-&quot;??_);_(@_)">
                  <c:v>387915</c:v>
                </c:pt>
                <c:pt idx="5" formatCode="_(&quot;$&quot;* #,##0.00_);_(&quot;$&quot;* \(#,##0.00\);_(&quot;$&quot;* &quot;-&quot;??_);_(@_)">
                  <c:v>387915</c:v>
                </c:pt>
              </c:numCache>
            </c:numRef>
          </c:val>
        </c:ser>
        <c:ser>
          <c:idx val="3"/>
          <c:order val="3"/>
          <c:tx>
            <c:strRef>
              <c:f>Sheet1!$E$1</c:f>
              <c:strCache>
                <c:ptCount val="1"/>
                <c:pt idx="0">
                  <c:v>General Fund</c:v>
                </c:pt>
              </c:strCache>
            </c:strRef>
          </c:tx>
          <c:dLbls>
            <c:dLbl>
              <c:idx val="5"/>
              <c:layout>
                <c:manualLayout>
                  <c:x val="-0.1336349518810149"/>
                  <c:y val="9.1159412365121067E-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2800" b="0" i="0" u="none" strike="noStrike" kern="1200" baseline="0">
                        <a:solidFill>
                          <a:sysClr val="windowText" lastClr="000000"/>
                        </a:solidFill>
                        <a:latin typeface="+mn-lt"/>
                        <a:ea typeface="+mn-ea"/>
                        <a:cs typeface="+mn-cs"/>
                      </a:defRPr>
                    </a:pPr>
                    <a:r>
                      <a:rPr lang="en-US" sz="2800" b="0" i="0" kern="1200" baseline="0" dirty="0">
                        <a:solidFill>
                          <a:srgbClr val="000000"/>
                        </a:solidFill>
                      </a:rPr>
                      <a:t>$4,726,390</a:t>
                    </a:r>
                    <a:endParaRPr lang="en-US" sz="2800" dirty="0"/>
                  </a:p>
                  <a:p>
                    <a:pPr marL="0" marR="0" indent="0" algn="ctr" defTabSz="914400" rtl="0" eaLnBrk="1" fontAlgn="auto" latinLnBrk="0" hangingPunct="1">
                      <a:lnSpc>
                        <a:spcPct val="100000"/>
                      </a:lnSpc>
                      <a:spcBef>
                        <a:spcPts val="0"/>
                      </a:spcBef>
                      <a:spcAft>
                        <a:spcPts val="0"/>
                      </a:spcAft>
                      <a:buClrTx/>
                      <a:buSzTx/>
                      <a:buFontTx/>
                      <a:buNone/>
                      <a:tabLst/>
                      <a:defRPr sz="2800" b="0" i="0" u="none" strike="noStrike" kern="1200" baseline="0">
                        <a:solidFill>
                          <a:sysClr val="windowText" lastClr="000000"/>
                        </a:solidFill>
                        <a:latin typeface="+mn-lt"/>
                        <a:ea typeface="+mn-ea"/>
                        <a:cs typeface="+mn-cs"/>
                      </a:defRPr>
                    </a:pPr>
                    <a:endParaRPr lang="en-US" sz="2800" dirty="0"/>
                  </a:p>
                </c:rich>
              </c:tx>
              <c:spPr/>
              <c:showVal val="1"/>
            </c:dLbl>
            <c:delete val="1"/>
            <c:txPr>
              <a:bodyPr/>
              <a:lstStyle/>
              <a:p>
                <a:pPr>
                  <a:defRPr sz="2800"/>
                </a:pPr>
                <a:endParaRPr lang="en-US"/>
              </a:p>
            </c:txPr>
          </c:dLbls>
          <c:cat>
            <c:strRef>
              <c:f>Sheet1!$A$2:$A$7</c:f>
              <c:strCache>
                <c:ptCount val="6"/>
                <c:pt idx="0">
                  <c:v>Planning</c:v>
                </c:pt>
                <c:pt idx="1">
                  <c:v>Scanning</c:v>
                </c:pt>
                <c:pt idx="2">
                  <c:v>Core ECR</c:v>
                </c:pt>
                <c:pt idx="3">
                  <c:v>Connectivity</c:v>
                </c:pt>
                <c:pt idx="4">
                  <c:v>E-Filing</c:v>
                </c:pt>
                <c:pt idx="5">
                  <c:v>Total Costs</c:v>
                </c:pt>
              </c:strCache>
            </c:strRef>
          </c:cat>
          <c:val>
            <c:numRef>
              <c:f>Sheet1!$E$2:$E$7</c:f>
              <c:numCache>
                <c:formatCode>General</c:formatCode>
                <c:ptCount val="6"/>
                <c:pt idx="0" formatCode="_(&quot;$&quot;* #,##0.00_);_(&quot;$&quot;* \(#,##0.00\);_(&quot;$&quot;* &quot;-&quot;??_);_(@_)">
                  <c:v>24524</c:v>
                </c:pt>
                <c:pt idx="4" formatCode="_(&quot;$&quot;* #,##0.00_);_(&quot;$&quot;* \(#,##0.00\);_(&quot;$&quot;* &quot;-&quot;??_);_(@_)">
                  <c:v>204546</c:v>
                </c:pt>
                <c:pt idx="5" formatCode="_(&quot;$&quot;* #,##0.00_);_(&quot;$&quot;* \(#,##0.00\);_(&quot;$&quot;* &quot;-&quot;??_);_(@_)">
                  <c:v>229070</c:v>
                </c:pt>
              </c:numCache>
            </c:numRef>
          </c:val>
        </c:ser>
        <c:overlap val="100"/>
        <c:axId val="81982592"/>
        <c:axId val="81984128"/>
      </c:barChart>
      <c:catAx>
        <c:axId val="81982592"/>
        <c:scaling>
          <c:orientation val="minMax"/>
        </c:scaling>
        <c:axPos val="b"/>
        <c:tickLblPos val="nextTo"/>
        <c:txPr>
          <a:bodyPr/>
          <a:lstStyle/>
          <a:p>
            <a:pPr>
              <a:defRPr sz="1800" b="1"/>
            </a:pPr>
            <a:endParaRPr lang="en-US"/>
          </a:p>
        </c:txPr>
        <c:crossAx val="81984128"/>
        <c:crosses val="autoZero"/>
        <c:auto val="1"/>
        <c:lblAlgn val="ctr"/>
        <c:lblOffset val="100"/>
      </c:catAx>
      <c:valAx>
        <c:axId val="81984128"/>
        <c:scaling>
          <c:orientation val="minMax"/>
          <c:min val="0"/>
        </c:scaling>
        <c:axPos val="l"/>
        <c:majorGridlines/>
        <c:numFmt formatCode="&quot;$&quot;#,##0" sourceLinked="0"/>
        <c:tickLblPos val="nextTo"/>
        <c:txPr>
          <a:bodyPr/>
          <a:lstStyle/>
          <a:p>
            <a:pPr>
              <a:defRPr sz="1600" b="1"/>
            </a:pPr>
            <a:endParaRPr lang="en-US"/>
          </a:p>
        </c:txPr>
        <c:crossAx val="81982592"/>
        <c:crosses val="autoZero"/>
        <c:crossBetween val="between"/>
      </c:valAx>
    </c:plotArea>
    <c:legend>
      <c:legendPos val="r"/>
      <c:layout>
        <c:manualLayout>
          <c:xMode val="edge"/>
          <c:yMode val="edge"/>
          <c:x val="0.15612489063867016"/>
          <c:y val="0.15283665062700499"/>
          <c:w val="0.29804177602799647"/>
          <c:h val="0.34725503062117169"/>
        </c:manualLayout>
      </c:layout>
      <c:txPr>
        <a:bodyPr/>
        <a:lstStyle/>
        <a:p>
          <a:pPr>
            <a:defRPr sz="28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800">
                <a:latin typeface="+mj-lt"/>
              </a:defRPr>
            </a:pPr>
            <a:r>
              <a:rPr lang="en-US" sz="2800" dirty="0">
                <a:latin typeface="+mn-lt"/>
              </a:rPr>
              <a:t>Cumulative </a:t>
            </a:r>
            <a:r>
              <a:rPr lang="en-US" sz="2800" dirty="0" smtClean="0">
                <a:latin typeface="+mn-lt"/>
              </a:rPr>
              <a:t>Savings </a:t>
            </a:r>
            <a:r>
              <a:rPr lang="en-US" sz="2800" dirty="0">
                <a:latin typeface="+mn-lt"/>
              </a:rPr>
              <a:t>1997-2009</a:t>
            </a:r>
          </a:p>
        </c:rich>
      </c:tx>
      <c:layout>
        <c:manualLayout>
          <c:xMode val="edge"/>
          <c:yMode val="edge"/>
          <c:x val="1.8457544780586643E-2"/>
          <c:y val="1.4285714285714323E-2"/>
        </c:manualLayout>
      </c:layout>
    </c:title>
    <c:plotArea>
      <c:layout/>
      <c:barChart>
        <c:barDir val="col"/>
        <c:grouping val="stacked"/>
        <c:ser>
          <c:idx val="0"/>
          <c:order val="0"/>
          <c:tx>
            <c:strRef>
              <c:f>Sheet1!$B$1</c:f>
              <c:strCache>
                <c:ptCount val="1"/>
                <c:pt idx="0">
                  <c:v>Salaries</c:v>
                </c:pt>
              </c:strCache>
            </c:strRef>
          </c:tx>
          <c:cat>
            <c:strRef>
              <c:f>Sheet1!$A$2:$A$5</c:f>
              <c:strCache>
                <c:ptCount val="4"/>
                <c:pt idx="0">
                  <c:v>Core ECR </c:v>
                </c:pt>
                <c:pt idx="1">
                  <c:v>Connectivity</c:v>
                </c:pt>
                <c:pt idx="2">
                  <c:v>E-Filing  </c:v>
                </c:pt>
                <c:pt idx="3">
                  <c:v>Total Savings</c:v>
                </c:pt>
              </c:strCache>
            </c:strRef>
          </c:cat>
          <c:val>
            <c:numRef>
              <c:f>Sheet1!$B$2:$B$5</c:f>
              <c:numCache>
                <c:formatCode>General</c:formatCode>
                <c:ptCount val="4"/>
                <c:pt idx="0">
                  <c:v>1982955</c:v>
                </c:pt>
                <c:pt idx="1">
                  <c:v>2401532</c:v>
                </c:pt>
                <c:pt idx="2">
                  <c:v>617118</c:v>
                </c:pt>
                <c:pt idx="3">
                  <c:v>5001605</c:v>
                </c:pt>
              </c:numCache>
            </c:numRef>
          </c:val>
        </c:ser>
        <c:ser>
          <c:idx val="1"/>
          <c:order val="1"/>
          <c:tx>
            <c:strRef>
              <c:f>Sheet1!$C$1</c:f>
              <c:strCache>
                <c:ptCount val="1"/>
                <c:pt idx="0">
                  <c:v>Operations and Maintenance</c:v>
                </c:pt>
              </c:strCache>
            </c:strRef>
          </c:tx>
          <c:dLbls>
            <c:dLbl>
              <c:idx val="0"/>
              <c:delete val="1"/>
            </c:dLbl>
            <c:dLbl>
              <c:idx val="1"/>
              <c:delete val="1"/>
            </c:dLbl>
            <c:dLbl>
              <c:idx val="2"/>
              <c:delete val="1"/>
            </c:dLbl>
            <c:dLbl>
              <c:idx val="3"/>
              <c:layout>
                <c:manualLayout>
                  <c:x val="8.5404521803195632E-2"/>
                  <c:y val="-0.16031739782527282"/>
                </c:manualLayout>
              </c:layout>
              <c:tx>
                <c:rich>
                  <a:bodyPr/>
                  <a:lstStyle/>
                  <a:p>
                    <a:r>
                      <a:rPr lang="en-US" sz="2800" dirty="0"/>
                      <a:t>$8,462,013</a:t>
                    </a:r>
                  </a:p>
                </c:rich>
              </c:tx>
              <c:showVal val="1"/>
            </c:dLbl>
            <c:txPr>
              <a:bodyPr/>
              <a:lstStyle/>
              <a:p>
                <a:pPr>
                  <a:defRPr sz="2800"/>
                </a:pPr>
                <a:endParaRPr lang="en-US"/>
              </a:p>
            </c:txPr>
            <c:showVal val="1"/>
          </c:dLbls>
          <c:cat>
            <c:strRef>
              <c:f>Sheet1!$A$2:$A$5</c:f>
              <c:strCache>
                <c:ptCount val="4"/>
                <c:pt idx="0">
                  <c:v>Core ECR </c:v>
                </c:pt>
                <c:pt idx="1">
                  <c:v>Connectivity</c:v>
                </c:pt>
                <c:pt idx="2">
                  <c:v>E-Filing  </c:v>
                </c:pt>
                <c:pt idx="3">
                  <c:v>Total Savings</c:v>
                </c:pt>
              </c:strCache>
            </c:strRef>
          </c:cat>
          <c:val>
            <c:numRef>
              <c:f>Sheet1!$C$2:$C$5</c:f>
              <c:numCache>
                <c:formatCode>General</c:formatCode>
                <c:ptCount val="4"/>
                <c:pt idx="0" formatCode="#,##0">
                  <c:v>3276000</c:v>
                </c:pt>
                <c:pt idx="1">
                  <c:v>184408</c:v>
                </c:pt>
                <c:pt idx="2">
                  <c:v>0</c:v>
                </c:pt>
                <c:pt idx="3" formatCode="#,##0">
                  <c:v>3460408</c:v>
                </c:pt>
              </c:numCache>
            </c:numRef>
          </c:val>
        </c:ser>
        <c:overlap val="100"/>
        <c:axId val="74770304"/>
        <c:axId val="74771840"/>
      </c:barChart>
      <c:catAx>
        <c:axId val="74770304"/>
        <c:scaling>
          <c:orientation val="minMax"/>
        </c:scaling>
        <c:axPos val="b"/>
        <c:tickLblPos val="nextTo"/>
        <c:txPr>
          <a:bodyPr/>
          <a:lstStyle/>
          <a:p>
            <a:pPr>
              <a:defRPr sz="2400" b="0"/>
            </a:pPr>
            <a:endParaRPr lang="en-US"/>
          </a:p>
        </c:txPr>
        <c:crossAx val="74771840"/>
        <c:crosses val="autoZero"/>
        <c:auto val="1"/>
        <c:lblAlgn val="ctr"/>
        <c:lblOffset val="100"/>
      </c:catAx>
      <c:valAx>
        <c:axId val="74771840"/>
        <c:scaling>
          <c:orientation val="minMax"/>
        </c:scaling>
        <c:axPos val="l"/>
        <c:majorGridlines/>
        <c:numFmt formatCode="General" sourceLinked="1"/>
        <c:tickLblPos val="nextTo"/>
        <c:txPr>
          <a:bodyPr/>
          <a:lstStyle/>
          <a:p>
            <a:pPr>
              <a:defRPr sz="2400"/>
            </a:pPr>
            <a:endParaRPr lang="en-US"/>
          </a:p>
        </c:txPr>
        <c:crossAx val="74770304"/>
        <c:crosses val="autoZero"/>
        <c:crossBetween val="between"/>
        <c:dispUnits>
          <c:builtInUnit val="millions"/>
          <c:dispUnitsLbl>
            <c:layout>
              <c:manualLayout>
                <c:xMode val="edge"/>
                <c:yMode val="edge"/>
                <c:x val="1.6081871345029367E-2"/>
                <c:y val="0.32816066741657424"/>
              </c:manualLayout>
            </c:layout>
            <c:tx>
              <c:rich>
                <a:bodyPr/>
                <a:lstStyle/>
                <a:p>
                  <a:pPr>
                    <a:defRPr sz="2600"/>
                  </a:pPr>
                  <a:r>
                    <a:rPr lang="en-US" sz="2600" b="0" dirty="0"/>
                    <a:t>Millions</a:t>
                  </a:r>
                </a:p>
              </c:rich>
            </c:tx>
          </c:dispUnitsLbl>
        </c:dispUnits>
      </c:valAx>
    </c:plotArea>
    <c:legend>
      <c:legendPos val="r"/>
      <c:layout>
        <c:manualLayout>
          <c:xMode val="edge"/>
          <c:yMode val="edge"/>
          <c:x val="0.7101015333609616"/>
          <c:y val="0.30139501312335981"/>
          <c:w val="0.26650665377354182"/>
          <c:h val="0.30478140232471074"/>
        </c:manualLayout>
      </c:layout>
      <c:txPr>
        <a:bodyPr/>
        <a:lstStyle/>
        <a:p>
          <a:pPr>
            <a:defRPr sz="2400"/>
          </a:pPr>
          <a:endParaRPr lang="en-U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887B32-B3A9-40EF-8608-1C7147FD55BF}" type="doc">
      <dgm:prSet loTypeId="urn:microsoft.com/office/officeart/2005/8/layout/process4" loCatId="process" qsTypeId="urn:microsoft.com/office/officeart/2005/8/quickstyle/3d3" qsCatId="3D" csTypeId="urn:microsoft.com/office/officeart/2005/8/colors/accent1_2" csCatId="accent1" phldr="1"/>
      <dgm:spPr/>
      <dgm:t>
        <a:bodyPr/>
        <a:lstStyle/>
        <a:p>
          <a:endParaRPr lang="en-US"/>
        </a:p>
      </dgm:t>
    </dgm:pt>
    <dgm:pt modelId="{92E1DCB8-503D-4AEC-AB13-B2D8CD0D0F9F}">
      <dgm:prSet phldrT="[Text]" custT="1"/>
      <dgm:spPr>
        <a:solidFill>
          <a:schemeClr val="accent1">
            <a:lumMod val="60000"/>
            <a:lumOff val="40000"/>
          </a:schemeClr>
        </a:solidFill>
      </dgm:spPr>
      <dgm:t>
        <a:bodyPr/>
        <a:lstStyle/>
        <a:p>
          <a:pPr algn="l" defTabSz="803275">
            <a:tabLst/>
          </a:pPr>
          <a:r>
            <a:rPr lang="en-US" sz="2400" b="1" dirty="0" smtClean="0">
              <a:solidFill>
                <a:schemeClr val="bg1"/>
              </a:solidFill>
              <a:latin typeface="Calibri" pitchFamily="34" charset="0"/>
            </a:rPr>
            <a:t>2000</a:t>
          </a:r>
          <a:r>
            <a:rPr lang="en-US" sz="2400" b="1" dirty="0" smtClean="0">
              <a:solidFill>
                <a:schemeClr val="tx1"/>
              </a:solidFill>
              <a:latin typeface="Calibri" pitchFamily="34" charset="0"/>
            </a:rPr>
            <a:t>	ECR Core:  Clerk’s Electronic File Management System</a:t>
          </a:r>
          <a:endParaRPr lang="en-US" sz="2400" b="1" dirty="0">
            <a:solidFill>
              <a:schemeClr val="tx1"/>
            </a:solidFill>
            <a:latin typeface="Calibri" pitchFamily="34" charset="0"/>
          </a:endParaRPr>
        </a:p>
      </dgm:t>
    </dgm:pt>
    <dgm:pt modelId="{AB534219-CCFE-4F5D-A96E-ABAD538B68EC}" type="parTrans" cxnId="{79DB105F-6E71-4489-864F-37FFCEA5CA3C}">
      <dgm:prSet/>
      <dgm:spPr/>
      <dgm:t>
        <a:bodyPr/>
        <a:lstStyle/>
        <a:p>
          <a:endParaRPr lang="en-US"/>
        </a:p>
      </dgm:t>
    </dgm:pt>
    <dgm:pt modelId="{0B6EE5DA-EB2E-401B-A608-22DA47A750F9}" type="sibTrans" cxnId="{79DB105F-6E71-4489-864F-37FFCEA5CA3C}">
      <dgm:prSet/>
      <dgm:spPr/>
      <dgm:t>
        <a:bodyPr/>
        <a:lstStyle/>
        <a:p>
          <a:endParaRPr lang="en-US"/>
        </a:p>
      </dgm:t>
    </dgm:pt>
    <dgm:pt modelId="{0737F5C8-7C81-465D-B7F4-73C19329EEB5}">
      <dgm:prSet phldrT="[Text]" custT="1"/>
      <dgm:spPr>
        <a:solidFill>
          <a:schemeClr val="accent1">
            <a:lumMod val="60000"/>
            <a:lumOff val="40000"/>
          </a:schemeClr>
        </a:solidFill>
      </dgm:spPr>
      <dgm:t>
        <a:bodyPr/>
        <a:lstStyle/>
        <a:p>
          <a:pPr algn="l" defTabSz="803275"/>
          <a:r>
            <a:rPr lang="en-US" sz="2400" b="1" dirty="0" smtClean="0">
              <a:solidFill>
                <a:schemeClr val="bg1"/>
              </a:solidFill>
              <a:latin typeface="Calibri" pitchFamily="34" charset="0"/>
            </a:rPr>
            <a:t>2002</a:t>
          </a:r>
          <a:r>
            <a:rPr lang="en-US" sz="2400" b="1" dirty="0" smtClean="0">
              <a:solidFill>
                <a:schemeClr val="tx1"/>
              </a:solidFill>
              <a:latin typeface="Calibri" pitchFamily="34" charset="0"/>
            </a:rPr>
            <a:t>  ECR Viewer Application;  ECR is the Official Court Record </a:t>
          </a:r>
        </a:p>
      </dgm:t>
    </dgm:pt>
    <dgm:pt modelId="{666CB1A0-3A60-4338-B5F9-E4F44C4709BB}" type="parTrans" cxnId="{7A16208B-C7C1-4604-85D1-7AAF1DEED95F}">
      <dgm:prSet/>
      <dgm:spPr/>
      <dgm:t>
        <a:bodyPr/>
        <a:lstStyle/>
        <a:p>
          <a:endParaRPr lang="en-US"/>
        </a:p>
      </dgm:t>
    </dgm:pt>
    <dgm:pt modelId="{6CD95C21-54C6-45F6-8810-BF4DEEC9576E}" type="sibTrans" cxnId="{7A16208B-C7C1-4604-85D1-7AAF1DEED95F}">
      <dgm:prSet/>
      <dgm:spPr/>
      <dgm:t>
        <a:bodyPr/>
        <a:lstStyle/>
        <a:p>
          <a:endParaRPr lang="en-US"/>
        </a:p>
      </dgm:t>
    </dgm:pt>
    <dgm:pt modelId="{622DC767-9592-4755-95BB-C61BCD5519E1}">
      <dgm:prSet phldrT="[Text]" custT="1"/>
      <dgm:spPr>
        <a:solidFill>
          <a:schemeClr val="accent1">
            <a:lumMod val="60000"/>
            <a:lumOff val="40000"/>
          </a:schemeClr>
        </a:solidFill>
      </dgm:spPr>
      <dgm:t>
        <a:bodyPr/>
        <a:lstStyle/>
        <a:p>
          <a:pPr algn="l" defTabSz="220663">
            <a:tabLst>
              <a:tab pos="803275" algn="l"/>
            </a:tabLst>
          </a:pPr>
          <a:r>
            <a:rPr lang="en-US" sz="2400" b="1" dirty="0" smtClean="0">
              <a:solidFill>
                <a:schemeClr val="bg1"/>
              </a:solidFill>
              <a:latin typeface="Calibri" pitchFamily="34" charset="0"/>
            </a:rPr>
            <a:t>2005</a:t>
          </a:r>
          <a:r>
            <a:rPr lang="en-US" sz="2400" b="1" dirty="0" smtClean="0">
              <a:solidFill>
                <a:schemeClr val="tx1"/>
              </a:solidFill>
              <a:latin typeface="Calibri" pitchFamily="34" charset="0"/>
            </a:rPr>
            <a:t> 	</a:t>
          </a:r>
          <a:r>
            <a:rPr lang="en-US" sz="2400" b="1" i="1" dirty="0" smtClean="0">
              <a:solidFill>
                <a:schemeClr val="tx1"/>
              </a:solidFill>
              <a:latin typeface="Calibri" pitchFamily="34" charset="0"/>
            </a:rPr>
            <a:t>e</a:t>
          </a:r>
          <a:r>
            <a:rPr lang="en-US" sz="2400" b="1" dirty="0" smtClean="0">
              <a:solidFill>
                <a:schemeClr val="tx1"/>
              </a:solidFill>
              <a:latin typeface="Calibri" pitchFamily="34" charset="0"/>
            </a:rPr>
            <a:t>Filing and ECR Online Applications</a:t>
          </a:r>
          <a:endParaRPr lang="en-US" sz="2400" b="1" dirty="0">
            <a:solidFill>
              <a:schemeClr val="tx1"/>
            </a:solidFill>
            <a:latin typeface="Calibri" pitchFamily="34" charset="0"/>
          </a:endParaRPr>
        </a:p>
      </dgm:t>
    </dgm:pt>
    <dgm:pt modelId="{7C8668DA-A690-41A2-9D58-24584C960AF5}" type="parTrans" cxnId="{ECE56048-EBD6-401F-8206-DEB6E1F5D71B}">
      <dgm:prSet/>
      <dgm:spPr/>
      <dgm:t>
        <a:bodyPr/>
        <a:lstStyle/>
        <a:p>
          <a:endParaRPr lang="en-US"/>
        </a:p>
      </dgm:t>
    </dgm:pt>
    <dgm:pt modelId="{BF257EEC-BC8C-4133-B8C7-F5BD19726DD2}" type="sibTrans" cxnId="{ECE56048-EBD6-401F-8206-DEB6E1F5D71B}">
      <dgm:prSet/>
      <dgm:spPr/>
      <dgm:t>
        <a:bodyPr/>
        <a:lstStyle/>
        <a:p>
          <a:endParaRPr lang="en-US"/>
        </a:p>
      </dgm:t>
    </dgm:pt>
    <dgm:pt modelId="{AA15DAC7-F0F2-42F5-BDB5-3C3B96BC60FE}">
      <dgm:prSet phldrT="[Text]" custT="1"/>
      <dgm:spPr>
        <a:solidFill>
          <a:schemeClr val="accent1">
            <a:lumMod val="60000"/>
            <a:lumOff val="40000"/>
          </a:schemeClr>
        </a:solidFill>
      </dgm:spPr>
      <dgm:t>
        <a:bodyPr/>
        <a:lstStyle/>
        <a:p>
          <a:pPr algn="l" defTabSz="803275"/>
          <a:r>
            <a:rPr lang="en-US" sz="2400" b="1" dirty="0" smtClean="0">
              <a:solidFill>
                <a:schemeClr val="bg1"/>
              </a:solidFill>
              <a:latin typeface="Calibri" pitchFamily="34" charset="0"/>
            </a:rPr>
            <a:t>2009</a:t>
          </a:r>
          <a:r>
            <a:rPr lang="en-US" sz="2400" b="1" dirty="0" smtClean="0">
              <a:solidFill>
                <a:schemeClr val="tx1"/>
              </a:solidFill>
              <a:latin typeface="Calibri" pitchFamily="34" charset="0"/>
            </a:rPr>
            <a:t>  	</a:t>
          </a:r>
          <a:r>
            <a:rPr lang="en-US" sz="2400" b="1" i="0" dirty="0" smtClean="0">
              <a:solidFill>
                <a:schemeClr val="tx1"/>
              </a:solidFill>
              <a:latin typeface="Calibri" pitchFamily="34" charset="0"/>
            </a:rPr>
            <a:t>Mandatory</a:t>
          </a:r>
          <a:r>
            <a:rPr lang="en-US" sz="2400" b="1" i="1" dirty="0" smtClean="0">
              <a:solidFill>
                <a:schemeClr val="tx1"/>
              </a:solidFill>
              <a:latin typeface="Calibri" pitchFamily="34" charset="0"/>
            </a:rPr>
            <a:t> </a:t>
          </a:r>
          <a:r>
            <a:rPr lang="en-US" sz="2400" b="1" i="0" dirty="0" smtClean="0">
              <a:solidFill>
                <a:schemeClr val="tx1"/>
              </a:solidFill>
              <a:latin typeface="Calibri" pitchFamily="34" charset="0"/>
            </a:rPr>
            <a:t>E-Fi</a:t>
          </a:r>
          <a:r>
            <a:rPr lang="en-US" sz="2400" b="1" dirty="0" smtClean="0">
              <a:solidFill>
                <a:schemeClr val="tx1"/>
              </a:solidFill>
              <a:latin typeface="Calibri" pitchFamily="34" charset="0"/>
            </a:rPr>
            <a:t>ling for Attorneys</a:t>
          </a:r>
          <a:endParaRPr lang="en-US" sz="2400" b="1" dirty="0">
            <a:solidFill>
              <a:schemeClr val="tx1"/>
            </a:solidFill>
            <a:latin typeface="Calibri" pitchFamily="34" charset="0"/>
          </a:endParaRPr>
        </a:p>
      </dgm:t>
    </dgm:pt>
    <dgm:pt modelId="{20F1CAE2-7E67-4F17-B18B-B7E6DD375604}" type="parTrans" cxnId="{9D6ADEE4-3F02-425D-B61E-3D4EDA31EF70}">
      <dgm:prSet/>
      <dgm:spPr/>
      <dgm:t>
        <a:bodyPr/>
        <a:lstStyle/>
        <a:p>
          <a:endParaRPr lang="en-US"/>
        </a:p>
      </dgm:t>
    </dgm:pt>
    <dgm:pt modelId="{5B795C31-E939-4AE7-8DD3-50231CBBD850}" type="sibTrans" cxnId="{9D6ADEE4-3F02-425D-B61E-3D4EDA31EF70}">
      <dgm:prSet/>
      <dgm:spPr/>
      <dgm:t>
        <a:bodyPr/>
        <a:lstStyle/>
        <a:p>
          <a:endParaRPr lang="en-US"/>
        </a:p>
      </dgm:t>
    </dgm:pt>
    <dgm:pt modelId="{212622A6-15C2-4DFF-ACD9-D8F43FB0F4A2}">
      <dgm:prSet phldrT="[Text]" custT="1"/>
      <dgm:spPr>
        <a:solidFill>
          <a:schemeClr val="accent1">
            <a:lumMod val="60000"/>
            <a:lumOff val="40000"/>
          </a:schemeClr>
        </a:solidFill>
      </dgm:spPr>
      <dgm:t>
        <a:bodyPr/>
        <a:lstStyle/>
        <a:p>
          <a:pPr algn="l" defTabSz="803275"/>
          <a:r>
            <a:rPr lang="en-US" sz="2400" b="1" dirty="0" smtClean="0">
              <a:solidFill>
                <a:schemeClr val="bg1"/>
              </a:solidFill>
              <a:latin typeface="Calibri" pitchFamily="34" charset="0"/>
            </a:rPr>
            <a:t>1998</a:t>
          </a:r>
          <a:r>
            <a:rPr lang="en-US" sz="2400" b="1" dirty="0" smtClean="0">
              <a:solidFill>
                <a:schemeClr val="tx1"/>
              </a:solidFill>
              <a:latin typeface="Calibri" pitchFamily="34" charset="0"/>
            </a:rPr>
            <a:t>  	ECR Program Master Plan; Document Imaging</a:t>
          </a:r>
          <a:endParaRPr lang="en-US" sz="2400" b="1" dirty="0">
            <a:solidFill>
              <a:schemeClr val="tx1"/>
            </a:solidFill>
            <a:latin typeface="Calibri" pitchFamily="34" charset="0"/>
          </a:endParaRPr>
        </a:p>
      </dgm:t>
    </dgm:pt>
    <dgm:pt modelId="{25FB11C8-19A5-4C39-9AFD-CCC524CC2A06}" type="parTrans" cxnId="{9408973C-D748-4BDF-83EE-29171123EE37}">
      <dgm:prSet/>
      <dgm:spPr/>
      <dgm:t>
        <a:bodyPr/>
        <a:lstStyle/>
        <a:p>
          <a:endParaRPr lang="en-US"/>
        </a:p>
      </dgm:t>
    </dgm:pt>
    <dgm:pt modelId="{B7A98639-3549-4475-8D51-7A04FB463F24}" type="sibTrans" cxnId="{9408973C-D748-4BDF-83EE-29171123EE37}">
      <dgm:prSet/>
      <dgm:spPr/>
      <dgm:t>
        <a:bodyPr/>
        <a:lstStyle/>
        <a:p>
          <a:endParaRPr lang="en-US"/>
        </a:p>
      </dgm:t>
    </dgm:pt>
    <dgm:pt modelId="{69DA091A-BE5D-4E79-914E-374C9883D8C5}">
      <dgm:prSet phldrT="[Text]" custT="1"/>
      <dgm:spPr>
        <a:solidFill>
          <a:schemeClr val="accent1">
            <a:lumMod val="60000"/>
            <a:lumOff val="40000"/>
          </a:schemeClr>
        </a:solidFill>
      </dgm:spPr>
      <dgm:t>
        <a:bodyPr/>
        <a:lstStyle/>
        <a:p>
          <a:pPr algn="l" defTabSz="630238"/>
          <a:r>
            <a:rPr lang="en-US" sz="2400" b="1" dirty="0" smtClean="0">
              <a:solidFill>
                <a:schemeClr val="bg1"/>
              </a:solidFill>
              <a:latin typeface="Calibri" pitchFamily="34" charset="0"/>
            </a:rPr>
            <a:t>2011+  </a:t>
          </a:r>
          <a:r>
            <a:rPr lang="en-US" sz="2400" b="1" dirty="0" smtClean="0">
              <a:solidFill>
                <a:schemeClr val="tx1"/>
              </a:solidFill>
              <a:latin typeface="Calibri" pitchFamily="34" charset="0"/>
            </a:rPr>
            <a:t>Enhancements, eForms, ECR Core Rewrite</a:t>
          </a:r>
        </a:p>
      </dgm:t>
    </dgm:pt>
    <dgm:pt modelId="{D20A912B-E1AB-4CCA-99FF-9A7F62C2D8A4}" type="parTrans" cxnId="{62BA79C2-0862-452B-8B65-0F3F04231205}">
      <dgm:prSet/>
      <dgm:spPr/>
      <dgm:t>
        <a:bodyPr/>
        <a:lstStyle/>
        <a:p>
          <a:endParaRPr lang="en-US"/>
        </a:p>
      </dgm:t>
    </dgm:pt>
    <dgm:pt modelId="{28608B13-6BAC-44F9-A32B-DE8D6871B84A}" type="sibTrans" cxnId="{62BA79C2-0862-452B-8B65-0F3F04231205}">
      <dgm:prSet/>
      <dgm:spPr/>
      <dgm:t>
        <a:bodyPr/>
        <a:lstStyle/>
        <a:p>
          <a:endParaRPr lang="en-US"/>
        </a:p>
      </dgm:t>
    </dgm:pt>
    <dgm:pt modelId="{3407472E-5E48-4763-AC3A-3D9AB5E157DA}" type="pres">
      <dgm:prSet presAssocID="{11887B32-B3A9-40EF-8608-1C7147FD55BF}" presName="Name0" presStyleCnt="0">
        <dgm:presLayoutVars>
          <dgm:dir/>
          <dgm:animLvl val="lvl"/>
          <dgm:resizeHandles val="exact"/>
        </dgm:presLayoutVars>
      </dgm:prSet>
      <dgm:spPr/>
      <dgm:t>
        <a:bodyPr/>
        <a:lstStyle/>
        <a:p>
          <a:endParaRPr lang="en-US"/>
        </a:p>
      </dgm:t>
    </dgm:pt>
    <dgm:pt modelId="{53A5543A-145B-4757-94C6-81EBCB870BC3}" type="pres">
      <dgm:prSet presAssocID="{69DA091A-BE5D-4E79-914E-374C9883D8C5}" presName="boxAndChildren" presStyleCnt="0"/>
      <dgm:spPr/>
      <dgm:t>
        <a:bodyPr/>
        <a:lstStyle/>
        <a:p>
          <a:endParaRPr lang="en-US"/>
        </a:p>
      </dgm:t>
    </dgm:pt>
    <dgm:pt modelId="{CF8C9011-5C7F-48E7-A87F-4B610D037194}" type="pres">
      <dgm:prSet presAssocID="{69DA091A-BE5D-4E79-914E-374C9883D8C5}" presName="parentTextBox" presStyleLbl="node1" presStyleIdx="0" presStyleCnt="6"/>
      <dgm:spPr/>
      <dgm:t>
        <a:bodyPr/>
        <a:lstStyle/>
        <a:p>
          <a:endParaRPr lang="en-US"/>
        </a:p>
      </dgm:t>
    </dgm:pt>
    <dgm:pt modelId="{257B691C-A1D6-47A1-B51A-5899DB35B514}" type="pres">
      <dgm:prSet presAssocID="{5B795C31-E939-4AE7-8DD3-50231CBBD850}" presName="sp" presStyleCnt="0"/>
      <dgm:spPr/>
      <dgm:t>
        <a:bodyPr/>
        <a:lstStyle/>
        <a:p>
          <a:endParaRPr lang="en-US"/>
        </a:p>
      </dgm:t>
    </dgm:pt>
    <dgm:pt modelId="{89346CBB-53F4-4403-9A4F-3DB694EAF32C}" type="pres">
      <dgm:prSet presAssocID="{AA15DAC7-F0F2-42F5-BDB5-3C3B96BC60FE}" presName="arrowAndChildren" presStyleCnt="0"/>
      <dgm:spPr/>
      <dgm:t>
        <a:bodyPr/>
        <a:lstStyle/>
        <a:p>
          <a:endParaRPr lang="en-US"/>
        </a:p>
      </dgm:t>
    </dgm:pt>
    <dgm:pt modelId="{C1424364-AAFD-4D4A-ABA7-E1B60CE1776C}" type="pres">
      <dgm:prSet presAssocID="{AA15DAC7-F0F2-42F5-BDB5-3C3B96BC60FE}" presName="parentTextArrow" presStyleLbl="node1" presStyleIdx="1" presStyleCnt="6" custLinFactNeighborY="780"/>
      <dgm:spPr/>
      <dgm:t>
        <a:bodyPr/>
        <a:lstStyle/>
        <a:p>
          <a:endParaRPr lang="en-US"/>
        </a:p>
      </dgm:t>
    </dgm:pt>
    <dgm:pt modelId="{6C3BE465-3E00-4FE6-B5DE-0A76217EDBDD}" type="pres">
      <dgm:prSet presAssocID="{BF257EEC-BC8C-4133-B8C7-F5BD19726DD2}" presName="sp" presStyleCnt="0"/>
      <dgm:spPr/>
      <dgm:t>
        <a:bodyPr/>
        <a:lstStyle/>
        <a:p>
          <a:endParaRPr lang="en-US"/>
        </a:p>
      </dgm:t>
    </dgm:pt>
    <dgm:pt modelId="{4F0D9705-879E-4CE4-98EE-3A3FBABED79B}" type="pres">
      <dgm:prSet presAssocID="{622DC767-9592-4755-95BB-C61BCD5519E1}" presName="arrowAndChildren" presStyleCnt="0"/>
      <dgm:spPr/>
      <dgm:t>
        <a:bodyPr/>
        <a:lstStyle/>
        <a:p>
          <a:endParaRPr lang="en-US"/>
        </a:p>
      </dgm:t>
    </dgm:pt>
    <dgm:pt modelId="{AD15DDDC-FF11-4A2A-AD73-B595E537D9F4}" type="pres">
      <dgm:prSet presAssocID="{622DC767-9592-4755-95BB-C61BCD5519E1}" presName="parentTextArrow" presStyleLbl="node1" presStyleIdx="2" presStyleCnt="6"/>
      <dgm:spPr/>
      <dgm:t>
        <a:bodyPr/>
        <a:lstStyle/>
        <a:p>
          <a:endParaRPr lang="en-US"/>
        </a:p>
      </dgm:t>
    </dgm:pt>
    <dgm:pt modelId="{F3695C2B-824D-414A-A678-12F3C0F54EEC}" type="pres">
      <dgm:prSet presAssocID="{6CD95C21-54C6-45F6-8810-BF4DEEC9576E}" presName="sp" presStyleCnt="0"/>
      <dgm:spPr/>
      <dgm:t>
        <a:bodyPr/>
        <a:lstStyle/>
        <a:p>
          <a:endParaRPr lang="en-US"/>
        </a:p>
      </dgm:t>
    </dgm:pt>
    <dgm:pt modelId="{ADBEFEB2-AB0C-4C58-BDD3-53E286702A7F}" type="pres">
      <dgm:prSet presAssocID="{0737F5C8-7C81-465D-B7F4-73C19329EEB5}" presName="arrowAndChildren" presStyleCnt="0"/>
      <dgm:spPr/>
      <dgm:t>
        <a:bodyPr/>
        <a:lstStyle/>
        <a:p>
          <a:endParaRPr lang="en-US"/>
        </a:p>
      </dgm:t>
    </dgm:pt>
    <dgm:pt modelId="{9383A473-7FAA-4A65-A1E6-CB14B59E795E}" type="pres">
      <dgm:prSet presAssocID="{0737F5C8-7C81-465D-B7F4-73C19329EEB5}" presName="parentTextArrow" presStyleLbl="node1" presStyleIdx="3" presStyleCnt="6"/>
      <dgm:spPr/>
      <dgm:t>
        <a:bodyPr/>
        <a:lstStyle/>
        <a:p>
          <a:endParaRPr lang="en-US"/>
        </a:p>
      </dgm:t>
    </dgm:pt>
    <dgm:pt modelId="{38BA18EB-E7FC-425A-B3D6-80EACF981C0C}" type="pres">
      <dgm:prSet presAssocID="{0B6EE5DA-EB2E-401B-A608-22DA47A750F9}" presName="sp" presStyleCnt="0"/>
      <dgm:spPr/>
      <dgm:t>
        <a:bodyPr/>
        <a:lstStyle/>
        <a:p>
          <a:endParaRPr lang="en-US"/>
        </a:p>
      </dgm:t>
    </dgm:pt>
    <dgm:pt modelId="{D594D69A-42D3-4AE5-8CF2-3957A0A33222}" type="pres">
      <dgm:prSet presAssocID="{92E1DCB8-503D-4AEC-AB13-B2D8CD0D0F9F}" presName="arrowAndChildren" presStyleCnt="0"/>
      <dgm:spPr/>
      <dgm:t>
        <a:bodyPr/>
        <a:lstStyle/>
        <a:p>
          <a:endParaRPr lang="en-US"/>
        </a:p>
      </dgm:t>
    </dgm:pt>
    <dgm:pt modelId="{C3E05918-81A0-4E23-8134-9E449F755475}" type="pres">
      <dgm:prSet presAssocID="{92E1DCB8-503D-4AEC-AB13-B2D8CD0D0F9F}" presName="parentTextArrow" presStyleLbl="node1" presStyleIdx="4" presStyleCnt="6"/>
      <dgm:spPr/>
      <dgm:t>
        <a:bodyPr/>
        <a:lstStyle/>
        <a:p>
          <a:endParaRPr lang="en-US"/>
        </a:p>
      </dgm:t>
    </dgm:pt>
    <dgm:pt modelId="{617C7017-92B8-4781-BEA5-4B1FE36F502A}" type="pres">
      <dgm:prSet presAssocID="{B7A98639-3549-4475-8D51-7A04FB463F24}" presName="sp" presStyleCnt="0"/>
      <dgm:spPr/>
      <dgm:t>
        <a:bodyPr/>
        <a:lstStyle/>
        <a:p>
          <a:endParaRPr lang="en-US"/>
        </a:p>
      </dgm:t>
    </dgm:pt>
    <dgm:pt modelId="{E7F2C884-F7F9-4407-90CF-A092667D6619}" type="pres">
      <dgm:prSet presAssocID="{212622A6-15C2-4DFF-ACD9-D8F43FB0F4A2}" presName="arrowAndChildren" presStyleCnt="0"/>
      <dgm:spPr/>
      <dgm:t>
        <a:bodyPr/>
        <a:lstStyle/>
        <a:p>
          <a:endParaRPr lang="en-US"/>
        </a:p>
      </dgm:t>
    </dgm:pt>
    <dgm:pt modelId="{7B128C5C-4B00-4291-8CFE-8ADB4EC91A75}" type="pres">
      <dgm:prSet presAssocID="{212622A6-15C2-4DFF-ACD9-D8F43FB0F4A2}" presName="parentTextArrow" presStyleLbl="node1" presStyleIdx="5" presStyleCnt="6"/>
      <dgm:spPr/>
      <dgm:t>
        <a:bodyPr/>
        <a:lstStyle/>
        <a:p>
          <a:endParaRPr lang="en-US"/>
        </a:p>
      </dgm:t>
    </dgm:pt>
  </dgm:ptLst>
  <dgm:cxnLst>
    <dgm:cxn modelId="{62BA79C2-0862-452B-8B65-0F3F04231205}" srcId="{11887B32-B3A9-40EF-8608-1C7147FD55BF}" destId="{69DA091A-BE5D-4E79-914E-374C9883D8C5}" srcOrd="5" destOrd="0" parTransId="{D20A912B-E1AB-4CCA-99FF-9A7F62C2D8A4}" sibTransId="{28608B13-6BAC-44F9-A32B-DE8D6871B84A}"/>
    <dgm:cxn modelId="{AB98803C-9EBC-482B-ACC1-4E0DAF89900E}" type="presOf" srcId="{AA15DAC7-F0F2-42F5-BDB5-3C3B96BC60FE}" destId="{C1424364-AAFD-4D4A-ABA7-E1B60CE1776C}" srcOrd="0" destOrd="0" presId="urn:microsoft.com/office/officeart/2005/8/layout/process4"/>
    <dgm:cxn modelId="{3E40C5F6-8BFB-472D-928D-909DB4F80896}" type="presOf" srcId="{69DA091A-BE5D-4E79-914E-374C9883D8C5}" destId="{CF8C9011-5C7F-48E7-A87F-4B610D037194}" srcOrd="0" destOrd="0" presId="urn:microsoft.com/office/officeart/2005/8/layout/process4"/>
    <dgm:cxn modelId="{7A16208B-C7C1-4604-85D1-7AAF1DEED95F}" srcId="{11887B32-B3A9-40EF-8608-1C7147FD55BF}" destId="{0737F5C8-7C81-465D-B7F4-73C19329EEB5}" srcOrd="2" destOrd="0" parTransId="{666CB1A0-3A60-4338-B5F9-E4F44C4709BB}" sibTransId="{6CD95C21-54C6-45F6-8810-BF4DEEC9576E}"/>
    <dgm:cxn modelId="{9D6ADEE4-3F02-425D-B61E-3D4EDA31EF70}" srcId="{11887B32-B3A9-40EF-8608-1C7147FD55BF}" destId="{AA15DAC7-F0F2-42F5-BDB5-3C3B96BC60FE}" srcOrd="4" destOrd="0" parTransId="{20F1CAE2-7E67-4F17-B18B-B7E6DD375604}" sibTransId="{5B795C31-E939-4AE7-8DD3-50231CBBD850}"/>
    <dgm:cxn modelId="{63E72231-7C13-4E3A-807E-A031F7354816}" type="presOf" srcId="{11887B32-B3A9-40EF-8608-1C7147FD55BF}" destId="{3407472E-5E48-4763-AC3A-3D9AB5E157DA}" srcOrd="0" destOrd="0" presId="urn:microsoft.com/office/officeart/2005/8/layout/process4"/>
    <dgm:cxn modelId="{9408973C-D748-4BDF-83EE-29171123EE37}" srcId="{11887B32-B3A9-40EF-8608-1C7147FD55BF}" destId="{212622A6-15C2-4DFF-ACD9-D8F43FB0F4A2}" srcOrd="0" destOrd="0" parTransId="{25FB11C8-19A5-4C39-9AFD-CCC524CC2A06}" sibTransId="{B7A98639-3549-4475-8D51-7A04FB463F24}"/>
    <dgm:cxn modelId="{214A5A0B-88F7-46F6-B982-2D41F3D6AE9B}" type="presOf" srcId="{0737F5C8-7C81-465D-B7F4-73C19329EEB5}" destId="{9383A473-7FAA-4A65-A1E6-CB14B59E795E}" srcOrd="0" destOrd="0" presId="urn:microsoft.com/office/officeart/2005/8/layout/process4"/>
    <dgm:cxn modelId="{79DB105F-6E71-4489-864F-37FFCEA5CA3C}" srcId="{11887B32-B3A9-40EF-8608-1C7147FD55BF}" destId="{92E1DCB8-503D-4AEC-AB13-B2D8CD0D0F9F}" srcOrd="1" destOrd="0" parTransId="{AB534219-CCFE-4F5D-A96E-ABAD538B68EC}" sibTransId="{0B6EE5DA-EB2E-401B-A608-22DA47A750F9}"/>
    <dgm:cxn modelId="{A4A6184E-A0DA-4835-A5E3-E44897E8D233}" type="presOf" srcId="{622DC767-9592-4755-95BB-C61BCD5519E1}" destId="{AD15DDDC-FF11-4A2A-AD73-B595E537D9F4}" srcOrd="0" destOrd="0" presId="urn:microsoft.com/office/officeart/2005/8/layout/process4"/>
    <dgm:cxn modelId="{284F334E-D018-46D4-BF55-0A171CACB1FB}" type="presOf" srcId="{92E1DCB8-503D-4AEC-AB13-B2D8CD0D0F9F}" destId="{C3E05918-81A0-4E23-8134-9E449F755475}" srcOrd="0" destOrd="0" presId="urn:microsoft.com/office/officeart/2005/8/layout/process4"/>
    <dgm:cxn modelId="{ECE56048-EBD6-401F-8206-DEB6E1F5D71B}" srcId="{11887B32-B3A9-40EF-8608-1C7147FD55BF}" destId="{622DC767-9592-4755-95BB-C61BCD5519E1}" srcOrd="3" destOrd="0" parTransId="{7C8668DA-A690-41A2-9D58-24584C960AF5}" sibTransId="{BF257EEC-BC8C-4133-B8C7-F5BD19726DD2}"/>
    <dgm:cxn modelId="{35030331-B3FB-4212-BB7D-93EA6535F8A9}" type="presOf" srcId="{212622A6-15C2-4DFF-ACD9-D8F43FB0F4A2}" destId="{7B128C5C-4B00-4291-8CFE-8ADB4EC91A75}" srcOrd="0" destOrd="0" presId="urn:microsoft.com/office/officeart/2005/8/layout/process4"/>
    <dgm:cxn modelId="{7262D59A-8519-4163-9246-90205B20CF0B}" type="presParOf" srcId="{3407472E-5E48-4763-AC3A-3D9AB5E157DA}" destId="{53A5543A-145B-4757-94C6-81EBCB870BC3}" srcOrd="0" destOrd="0" presId="urn:microsoft.com/office/officeart/2005/8/layout/process4"/>
    <dgm:cxn modelId="{20A4101A-1630-4967-AFCE-47BAB2D2300A}" type="presParOf" srcId="{53A5543A-145B-4757-94C6-81EBCB870BC3}" destId="{CF8C9011-5C7F-48E7-A87F-4B610D037194}" srcOrd="0" destOrd="0" presId="urn:microsoft.com/office/officeart/2005/8/layout/process4"/>
    <dgm:cxn modelId="{09F5B9C9-96EB-41AD-98BC-039B17BF4D15}" type="presParOf" srcId="{3407472E-5E48-4763-AC3A-3D9AB5E157DA}" destId="{257B691C-A1D6-47A1-B51A-5899DB35B514}" srcOrd="1" destOrd="0" presId="urn:microsoft.com/office/officeart/2005/8/layout/process4"/>
    <dgm:cxn modelId="{695FE9D6-A60E-47B4-A7C9-3F1ED47C8DC8}" type="presParOf" srcId="{3407472E-5E48-4763-AC3A-3D9AB5E157DA}" destId="{89346CBB-53F4-4403-9A4F-3DB694EAF32C}" srcOrd="2" destOrd="0" presId="urn:microsoft.com/office/officeart/2005/8/layout/process4"/>
    <dgm:cxn modelId="{005A57C9-A105-48AB-B140-BCE1FFDB8C1E}" type="presParOf" srcId="{89346CBB-53F4-4403-9A4F-3DB694EAF32C}" destId="{C1424364-AAFD-4D4A-ABA7-E1B60CE1776C}" srcOrd="0" destOrd="0" presId="urn:microsoft.com/office/officeart/2005/8/layout/process4"/>
    <dgm:cxn modelId="{17250315-5C01-4F3A-B6AA-056B7E2CA8C7}" type="presParOf" srcId="{3407472E-5E48-4763-AC3A-3D9AB5E157DA}" destId="{6C3BE465-3E00-4FE6-B5DE-0A76217EDBDD}" srcOrd="3" destOrd="0" presId="urn:microsoft.com/office/officeart/2005/8/layout/process4"/>
    <dgm:cxn modelId="{012178A1-D783-4937-BC00-B5510FC60B29}" type="presParOf" srcId="{3407472E-5E48-4763-AC3A-3D9AB5E157DA}" destId="{4F0D9705-879E-4CE4-98EE-3A3FBABED79B}" srcOrd="4" destOrd="0" presId="urn:microsoft.com/office/officeart/2005/8/layout/process4"/>
    <dgm:cxn modelId="{E71F12DC-692C-4040-990E-6B689B817B0F}" type="presParOf" srcId="{4F0D9705-879E-4CE4-98EE-3A3FBABED79B}" destId="{AD15DDDC-FF11-4A2A-AD73-B595E537D9F4}" srcOrd="0" destOrd="0" presId="urn:microsoft.com/office/officeart/2005/8/layout/process4"/>
    <dgm:cxn modelId="{F4FDB0CB-E776-46D6-AA3D-DEDB8CDB954C}" type="presParOf" srcId="{3407472E-5E48-4763-AC3A-3D9AB5E157DA}" destId="{F3695C2B-824D-414A-A678-12F3C0F54EEC}" srcOrd="5" destOrd="0" presId="urn:microsoft.com/office/officeart/2005/8/layout/process4"/>
    <dgm:cxn modelId="{01AB94A6-10C4-4288-BCFC-59E054F9A63B}" type="presParOf" srcId="{3407472E-5E48-4763-AC3A-3D9AB5E157DA}" destId="{ADBEFEB2-AB0C-4C58-BDD3-53E286702A7F}" srcOrd="6" destOrd="0" presId="urn:microsoft.com/office/officeart/2005/8/layout/process4"/>
    <dgm:cxn modelId="{B414FFE6-CDF3-4005-8D7A-08403F6437AC}" type="presParOf" srcId="{ADBEFEB2-AB0C-4C58-BDD3-53E286702A7F}" destId="{9383A473-7FAA-4A65-A1E6-CB14B59E795E}" srcOrd="0" destOrd="0" presId="urn:microsoft.com/office/officeart/2005/8/layout/process4"/>
    <dgm:cxn modelId="{11F26814-A1EF-4104-839D-63AE59F821F0}" type="presParOf" srcId="{3407472E-5E48-4763-AC3A-3D9AB5E157DA}" destId="{38BA18EB-E7FC-425A-B3D6-80EACF981C0C}" srcOrd="7" destOrd="0" presId="urn:microsoft.com/office/officeart/2005/8/layout/process4"/>
    <dgm:cxn modelId="{19279901-3119-4CF5-B21E-D6BCF5F9C67A}" type="presParOf" srcId="{3407472E-5E48-4763-AC3A-3D9AB5E157DA}" destId="{D594D69A-42D3-4AE5-8CF2-3957A0A33222}" srcOrd="8" destOrd="0" presId="urn:microsoft.com/office/officeart/2005/8/layout/process4"/>
    <dgm:cxn modelId="{941233F0-A811-4900-9FD8-5B3CCB090FE2}" type="presParOf" srcId="{D594D69A-42D3-4AE5-8CF2-3957A0A33222}" destId="{C3E05918-81A0-4E23-8134-9E449F755475}" srcOrd="0" destOrd="0" presId="urn:microsoft.com/office/officeart/2005/8/layout/process4"/>
    <dgm:cxn modelId="{CED6F33D-CE49-4858-95E7-763CEA986E67}" type="presParOf" srcId="{3407472E-5E48-4763-AC3A-3D9AB5E157DA}" destId="{617C7017-92B8-4781-BEA5-4B1FE36F502A}" srcOrd="9" destOrd="0" presId="urn:microsoft.com/office/officeart/2005/8/layout/process4"/>
    <dgm:cxn modelId="{37F8B73F-DB39-4261-A638-02AE02CAF66A}" type="presParOf" srcId="{3407472E-5E48-4763-AC3A-3D9AB5E157DA}" destId="{E7F2C884-F7F9-4407-90CF-A092667D6619}" srcOrd="10" destOrd="0" presId="urn:microsoft.com/office/officeart/2005/8/layout/process4"/>
    <dgm:cxn modelId="{51EC4E91-66D6-4377-984E-91D6F833FFEB}" type="presParOf" srcId="{E7F2C884-F7F9-4407-90CF-A092667D6619}" destId="{7B128C5C-4B00-4291-8CFE-8ADB4EC91A75}"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8C9011-5C7F-48E7-A87F-4B610D037194}">
      <dsp:nvSpPr>
        <dsp:cNvPr id="0" name=""/>
        <dsp:cNvSpPr/>
      </dsp:nvSpPr>
      <dsp:spPr>
        <a:xfrm>
          <a:off x="0" y="4578255"/>
          <a:ext cx="8229600" cy="600893"/>
        </a:xfrm>
        <a:prstGeom prst="rect">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630238">
            <a:lnSpc>
              <a:spcPct val="90000"/>
            </a:lnSpc>
            <a:spcBef>
              <a:spcPct val="0"/>
            </a:spcBef>
            <a:spcAft>
              <a:spcPct val="35000"/>
            </a:spcAft>
          </a:pPr>
          <a:r>
            <a:rPr lang="en-US" sz="2400" b="1" kern="1200" dirty="0" smtClean="0">
              <a:solidFill>
                <a:schemeClr val="bg1"/>
              </a:solidFill>
              <a:latin typeface="Calibri" pitchFamily="34" charset="0"/>
            </a:rPr>
            <a:t>2011+  </a:t>
          </a:r>
          <a:r>
            <a:rPr lang="en-US" sz="2400" b="1" kern="1200" dirty="0" smtClean="0">
              <a:solidFill>
                <a:schemeClr val="tx1"/>
              </a:solidFill>
              <a:latin typeface="Calibri" pitchFamily="34" charset="0"/>
            </a:rPr>
            <a:t>Enhancements, eForms, ECR Core Rewrite</a:t>
          </a:r>
        </a:p>
      </dsp:txBody>
      <dsp:txXfrm>
        <a:off x="0" y="4578255"/>
        <a:ext cx="8229600" cy="600893"/>
      </dsp:txXfrm>
    </dsp:sp>
    <dsp:sp modelId="{C1424364-AAFD-4D4A-ABA7-E1B60CE1776C}">
      <dsp:nvSpPr>
        <dsp:cNvPr id="0" name=""/>
        <dsp:cNvSpPr/>
      </dsp:nvSpPr>
      <dsp:spPr>
        <a:xfrm rot="10800000">
          <a:off x="0" y="3670303"/>
          <a:ext cx="8229600" cy="924174"/>
        </a:xfrm>
        <a:prstGeom prst="upArrowCallout">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803275">
            <a:lnSpc>
              <a:spcPct val="90000"/>
            </a:lnSpc>
            <a:spcBef>
              <a:spcPct val="0"/>
            </a:spcBef>
            <a:spcAft>
              <a:spcPct val="35000"/>
            </a:spcAft>
          </a:pPr>
          <a:r>
            <a:rPr lang="en-US" sz="2400" b="1" kern="1200" dirty="0" smtClean="0">
              <a:solidFill>
                <a:schemeClr val="bg1"/>
              </a:solidFill>
              <a:latin typeface="Calibri" pitchFamily="34" charset="0"/>
            </a:rPr>
            <a:t>2009</a:t>
          </a:r>
          <a:r>
            <a:rPr lang="en-US" sz="2400" b="1" kern="1200" dirty="0" smtClean="0">
              <a:solidFill>
                <a:schemeClr val="tx1"/>
              </a:solidFill>
              <a:latin typeface="Calibri" pitchFamily="34" charset="0"/>
            </a:rPr>
            <a:t>  	</a:t>
          </a:r>
          <a:r>
            <a:rPr lang="en-US" sz="2400" b="1" i="0" kern="1200" dirty="0" smtClean="0">
              <a:solidFill>
                <a:schemeClr val="tx1"/>
              </a:solidFill>
              <a:latin typeface="Calibri" pitchFamily="34" charset="0"/>
            </a:rPr>
            <a:t>Mandatory</a:t>
          </a:r>
          <a:r>
            <a:rPr lang="en-US" sz="2400" b="1" i="1" kern="1200" dirty="0" smtClean="0">
              <a:solidFill>
                <a:schemeClr val="tx1"/>
              </a:solidFill>
              <a:latin typeface="Calibri" pitchFamily="34" charset="0"/>
            </a:rPr>
            <a:t> </a:t>
          </a:r>
          <a:r>
            <a:rPr lang="en-US" sz="2400" b="1" i="0" kern="1200" dirty="0" smtClean="0">
              <a:solidFill>
                <a:schemeClr val="tx1"/>
              </a:solidFill>
              <a:latin typeface="Calibri" pitchFamily="34" charset="0"/>
            </a:rPr>
            <a:t>E-Fi</a:t>
          </a:r>
          <a:r>
            <a:rPr lang="en-US" sz="2400" b="1" kern="1200" dirty="0" smtClean="0">
              <a:solidFill>
                <a:schemeClr val="tx1"/>
              </a:solidFill>
              <a:latin typeface="Calibri" pitchFamily="34" charset="0"/>
            </a:rPr>
            <a:t>ling for Attorneys</a:t>
          </a:r>
          <a:endParaRPr lang="en-US" sz="2400" b="1" kern="1200" dirty="0">
            <a:solidFill>
              <a:schemeClr val="tx1"/>
            </a:solidFill>
            <a:latin typeface="Calibri" pitchFamily="34" charset="0"/>
          </a:endParaRPr>
        </a:p>
      </dsp:txBody>
      <dsp:txXfrm rot="10800000">
        <a:off x="0" y="3670303"/>
        <a:ext cx="8229600" cy="924174"/>
      </dsp:txXfrm>
    </dsp:sp>
    <dsp:sp modelId="{AD15DDDC-FF11-4A2A-AD73-B595E537D9F4}">
      <dsp:nvSpPr>
        <dsp:cNvPr id="0" name=""/>
        <dsp:cNvSpPr/>
      </dsp:nvSpPr>
      <dsp:spPr>
        <a:xfrm rot="10800000">
          <a:off x="0" y="2747933"/>
          <a:ext cx="8229600" cy="924174"/>
        </a:xfrm>
        <a:prstGeom prst="upArrowCallout">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220663">
            <a:lnSpc>
              <a:spcPct val="90000"/>
            </a:lnSpc>
            <a:spcBef>
              <a:spcPct val="0"/>
            </a:spcBef>
            <a:spcAft>
              <a:spcPct val="35000"/>
            </a:spcAft>
            <a:tabLst>
              <a:tab pos="803275" algn="l"/>
            </a:tabLst>
          </a:pPr>
          <a:r>
            <a:rPr lang="en-US" sz="2400" b="1" kern="1200" dirty="0" smtClean="0">
              <a:solidFill>
                <a:schemeClr val="bg1"/>
              </a:solidFill>
              <a:latin typeface="Calibri" pitchFamily="34" charset="0"/>
            </a:rPr>
            <a:t>2005</a:t>
          </a:r>
          <a:r>
            <a:rPr lang="en-US" sz="2400" b="1" kern="1200" dirty="0" smtClean="0">
              <a:solidFill>
                <a:schemeClr val="tx1"/>
              </a:solidFill>
              <a:latin typeface="Calibri" pitchFamily="34" charset="0"/>
            </a:rPr>
            <a:t> 	</a:t>
          </a:r>
          <a:r>
            <a:rPr lang="en-US" sz="2400" b="1" i="1" kern="1200" dirty="0" smtClean="0">
              <a:solidFill>
                <a:schemeClr val="tx1"/>
              </a:solidFill>
              <a:latin typeface="Calibri" pitchFamily="34" charset="0"/>
            </a:rPr>
            <a:t>e</a:t>
          </a:r>
          <a:r>
            <a:rPr lang="en-US" sz="2400" b="1" kern="1200" dirty="0" smtClean="0">
              <a:solidFill>
                <a:schemeClr val="tx1"/>
              </a:solidFill>
              <a:latin typeface="Calibri" pitchFamily="34" charset="0"/>
            </a:rPr>
            <a:t>Filing and ECR Online Applications</a:t>
          </a:r>
          <a:endParaRPr lang="en-US" sz="2400" b="1" kern="1200" dirty="0">
            <a:solidFill>
              <a:schemeClr val="tx1"/>
            </a:solidFill>
            <a:latin typeface="Calibri" pitchFamily="34" charset="0"/>
          </a:endParaRPr>
        </a:p>
      </dsp:txBody>
      <dsp:txXfrm rot="10800000">
        <a:off x="0" y="2747933"/>
        <a:ext cx="8229600" cy="924174"/>
      </dsp:txXfrm>
    </dsp:sp>
    <dsp:sp modelId="{9383A473-7FAA-4A65-A1E6-CB14B59E795E}">
      <dsp:nvSpPr>
        <dsp:cNvPr id="0" name=""/>
        <dsp:cNvSpPr/>
      </dsp:nvSpPr>
      <dsp:spPr>
        <a:xfrm rot="10800000">
          <a:off x="0" y="1832772"/>
          <a:ext cx="8229600" cy="924174"/>
        </a:xfrm>
        <a:prstGeom prst="upArrowCallout">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803275">
            <a:lnSpc>
              <a:spcPct val="90000"/>
            </a:lnSpc>
            <a:spcBef>
              <a:spcPct val="0"/>
            </a:spcBef>
            <a:spcAft>
              <a:spcPct val="35000"/>
            </a:spcAft>
          </a:pPr>
          <a:r>
            <a:rPr lang="en-US" sz="2400" b="1" kern="1200" dirty="0" smtClean="0">
              <a:solidFill>
                <a:schemeClr val="bg1"/>
              </a:solidFill>
              <a:latin typeface="Calibri" pitchFamily="34" charset="0"/>
            </a:rPr>
            <a:t>2002</a:t>
          </a:r>
          <a:r>
            <a:rPr lang="en-US" sz="2400" b="1" kern="1200" dirty="0" smtClean="0">
              <a:solidFill>
                <a:schemeClr val="tx1"/>
              </a:solidFill>
              <a:latin typeface="Calibri" pitchFamily="34" charset="0"/>
            </a:rPr>
            <a:t>  ECR Viewer Application;  ECR is the Official Court Record </a:t>
          </a:r>
        </a:p>
      </dsp:txBody>
      <dsp:txXfrm rot="10800000">
        <a:off x="0" y="1832772"/>
        <a:ext cx="8229600" cy="924174"/>
      </dsp:txXfrm>
    </dsp:sp>
    <dsp:sp modelId="{C3E05918-81A0-4E23-8134-9E449F755475}">
      <dsp:nvSpPr>
        <dsp:cNvPr id="0" name=""/>
        <dsp:cNvSpPr/>
      </dsp:nvSpPr>
      <dsp:spPr>
        <a:xfrm rot="10800000">
          <a:off x="0" y="917611"/>
          <a:ext cx="8229600" cy="924174"/>
        </a:xfrm>
        <a:prstGeom prst="upArrowCallout">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803275">
            <a:lnSpc>
              <a:spcPct val="90000"/>
            </a:lnSpc>
            <a:spcBef>
              <a:spcPct val="0"/>
            </a:spcBef>
            <a:spcAft>
              <a:spcPct val="35000"/>
            </a:spcAft>
            <a:tabLst/>
          </a:pPr>
          <a:r>
            <a:rPr lang="en-US" sz="2400" b="1" kern="1200" dirty="0" smtClean="0">
              <a:solidFill>
                <a:schemeClr val="bg1"/>
              </a:solidFill>
              <a:latin typeface="Calibri" pitchFamily="34" charset="0"/>
            </a:rPr>
            <a:t>2000</a:t>
          </a:r>
          <a:r>
            <a:rPr lang="en-US" sz="2400" b="1" kern="1200" dirty="0" smtClean="0">
              <a:solidFill>
                <a:schemeClr val="tx1"/>
              </a:solidFill>
              <a:latin typeface="Calibri" pitchFamily="34" charset="0"/>
            </a:rPr>
            <a:t>	ECR Core:  Clerk’s Electronic File Management System</a:t>
          </a:r>
          <a:endParaRPr lang="en-US" sz="2400" b="1" kern="1200" dirty="0">
            <a:solidFill>
              <a:schemeClr val="tx1"/>
            </a:solidFill>
            <a:latin typeface="Calibri" pitchFamily="34" charset="0"/>
          </a:endParaRPr>
        </a:p>
      </dsp:txBody>
      <dsp:txXfrm rot="10800000">
        <a:off x="0" y="917611"/>
        <a:ext cx="8229600" cy="924174"/>
      </dsp:txXfrm>
    </dsp:sp>
    <dsp:sp modelId="{7B128C5C-4B00-4291-8CFE-8ADB4EC91A75}">
      <dsp:nvSpPr>
        <dsp:cNvPr id="0" name=""/>
        <dsp:cNvSpPr/>
      </dsp:nvSpPr>
      <dsp:spPr>
        <a:xfrm rot="10800000">
          <a:off x="0" y="2451"/>
          <a:ext cx="8229600" cy="924174"/>
        </a:xfrm>
        <a:prstGeom prst="upArrowCallout">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803275">
            <a:lnSpc>
              <a:spcPct val="90000"/>
            </a:lnSpc>
            <a:spcBef>
              <a:spcPct val="0"/>
            </a:spcBef>
            <a:spcAft>
              <a:spcPct val="35000"/>
            </a:spcAft>
          </a:pPr>
          <a:r>
            <a:rPr lang="en-US" sz="2400" b="1" kern="1200" dirty="0" smtClean="0">
              <a:solidFill>
                <a:schemeClr val="bg1"/>
              </a:solidFill>
              <a:latin typeface="Calibri" pitchFamily="34" charset="0"/>
            </a:rPr>
            <a:t>1998</a:t>
          </a:r>
          <a:r>
            <a:rPr lang="en-US" sz="2400" b="1" kern="1200" dirty="0" smtClean="0">
              <a:solidFill>
                <a:schemeClr val="tx1"/>
              </a:solidFill>
              <a:latin typeface="Calibri" pitchFamily="34" charset="0"/>
            </a:rPr>
            <a:t>  	ECR Program Master Plan; Document Imaging</a:t>
          </a:r>
          <a:endParaRPr lang="en-US" sz="2400" b="1" kern="1200" dirty="0">
            <a:solidFill>
              <a:schemeClr val="tx1"/>
            </a:solidFill>
            <a:latin typeface="Calibri" pitchFamily="34" charset="0"/>
          </a:endParaRPr>
        </a:p>
      </dsp:txBody>
      <dsp:txXfrm rot="10800000">
        <a:off x="0" y="2451"/>
        <a:ext cx="8229600" cy="9241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C154BE0-4C8F-492F-A065-644715DACE7F}" type="datetimeFigureOut">
              <a:rPr lang="en-US" smtClean="0"/>
              <a:pPr/>
              <a:t>9/15/2011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42194A8-3398-4A81-977F-56A9D263C98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7D870BB-2667-49A2-98D2-40E26E035A48}"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A80AC98-0287-41D9-95E6-E2FEB608BCC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normAutofit/>
          </a:bodyPr>
          <a:lstStyle/>
          <a:p>
            <a:pPr>
              <a:spcBef>
                <a:spcPts val="1832"/>
              </a:spcBef>
              <a:spcAft>
                <a:spcPts val="1832"/>
              </a:spcAft>
            </a:pPr>
            <a:r>
              <a:rPr lang="en-US" sz="1200" u="sng" dirty="0" smtClean="0">
                <a:cs typeface="Arial" pitchFamily="34" charset="0"/>
              </a:rPr>
              <a:t>Master Plan</a:t>
            </a:r>
            <a:r>
              <a:rPr lang="en-US" sz="1200" dirty="0" smtClean="0">
                <a:cs typeface="Arial" pitchFamily="34" charset="0"/>
              </a:rPr>
              <a:t>: Laid out where we were going.  Helps all read the same page of music.  Links the project to the mission of the court or clerk </a:t>
            </a:r>
          </a:p>
          <a:p>
            <a:pPr defTabSz="914132">
              <a:lnSpc>
                <a:spcPct val="120000"/>
              </a:lnSpc>
              <a:defRPr/>
            </a:pPr>
            <a:endParaRPr lang="en-US" sz="1200" dirty="0" smtClean="0">
              <a:cs typeface="Arial" pitchFamily="34" charset="0"/>
            </a:endParaRPr>
          </a:p>
          <a:p>
            <a:pPr defTabSz="914132">
              <a:lnSpc>
                <a:spcPct val="120000"/>
              </a:lnSpc>
              <a:defRPr/>
            </a:pPr>
            <a:r>
              <a:rPr lang="en-US" sz="1200" dirty="0" smtClean="0">
                <a:cs typeface="Arial" pitchFamily="34" charset="0"/>
              </a:rPr>
              <a:t>Defines the management structure of the project</a:t>
            </a:r>
            <a:r>
              <a:rPr lang="en-US" sz="1200" dirty="0" smtClean="0"/>
              <a:t>.  </a:t>
            </a:r>
            <a:r>
              <a:rPr lang="en-US" sz="1200" dirty="0" smtClean="0">
                <a:cs typeface="Arial" pitchFamily="34" charset="0"/>
              </a:rPr>
              <a:t>Defines our stakeholders.  Clearly describes roles for each committee.  </a:t>
            </a:r>
            <a:r>
              <a:rPr lang="en-US" sz="1200" dirty="0" smtClean="0"/>
              <a:t>Decisions put on paper for all to see – the vision: electronic court record will be the official court record. Document used as a solid base – referred back to throughout the project as not to re-debate issues</a:t>
            </a:r>
          </a:p>
          <a:p>
            <a:pPr defTabSz="914132">
              <a:lnSpc>
                <a:spcPct val="120000"/>
              </a:lnSpc>
              <a:defRPr/>
            </a:pPr>
            <a:endParaRPr lang="en-US" sz="1200" dirty="0" smtClean="0"/>
          </a:p>
          <a:p>
            <a:pPr>
              <a:lnSpc>
                <a:spcPct val="120000"/>
              </a:lnSpc>
            </a:pPr>
            <a:r>
              <a:rPr lang="en-US" sz="1200" dirty="0" smtClean="0">
                <a:cs typeface="Arial" pitchFamily="34" charset="0"/>
              </a:rPr>
              <a:t>Divided the VISION into small, manageable, stand-alone phases</a:t>
            </a:r>
          </a:p>
          <a:p>
            <a:pPr lvl="1">
              <a:lnSpc>
                <a:spcPct val="120000"/>
              </a:lnSpc>
            </a:pPr>
            <a:r>
              <a:rPr lang="en-US" sz="1200" dirty="0" smtClean="0">
                <a:cs typeface="Arial" pitchFamily="34" charset="0"/>
              </a:rPr>
              <a:t>Separately funded</a:t>
            </a:r>
          </a:p>
          <a:p>
            <a:pPr lvl="1">
              <a:lnSpc>
                <a:spcPct val="120000"/>
              </a:lnSpc>
            </a:pPr>
            <a:r>
              <a:rPr lang="en-US" sz="1200" dirty="0" smtClean="0">
                <a:cs typeface="Arial" pitchFamily="34" charset="0"/>
              </a:rPr>
              <a:t>Separately structured, separate goals</a:t>
            </a:r>
          </a:p>
          <a:p>
            <a:pPr lvl="1">
              <a:lnSpc>
                <a:spcPct val="120000"/>
              </a:lnSpc>
            </a:pPr>
            <a:r>
              <a:rPr lang="en-US" sz="1200" dirty="0" smtClean="0">
                <a:cs typeface="Arial" pitchFamily="34" charset="0"/>
              </a:rPr>
              <a:t>Separately successful</a:t>
            </a:r>
          </a:p>
          <a:p>
            <a:pPr lvl="1">
              <a:lnSpc>
                <a:spcPct val="120000"/>
              </a:lnSpc>
            </a:pPr>
            <a:r>
              <a:rPr lang="en-US" sz="1200" dirty="0" smtClean="0">
                <a:cs typeface="Arial" pitchFamily="34" charset="0"/>
              </a:rPr>
              <a:t>Separate return on the investment</a:t>
            </a:r>
          </a:p>
          <a:p>
            <a:pPr>
              <a:lnSpc>
                <a:spcPct val="120000"/>
              </a:lnSpc>
            </a:pPr>
            <a:endParaRPr lang="en-US" sz="1200" dirty="0" smtClean="0">
              <a:cs typeface="Arial" pitchFamily="34" charset="0"/>
            </a:endParaRPr>
          </a:p>
          <a:p>
            <a:r>
              <a:rPr lang="en-US" sz="1200" b="0" dirty="0" smtClean="0"/>
              <a:t>Key to success of the project.</a:t>
            </a:r>
          </a:p>
          <a:p>
            <a:endParaRPr lang="en-US" sz="1200" b="0" dirty="0" smtClean="0"/>
          </a:p>
          <a:p>
            <a:endParaRPr lang="en-US" sz="1200" b="0" dirty="0" smtClean="0"/>
          </a:p>
          <a:p>
            <a:pPr>
              <a:lnSpc>
                <a:spcPct val="120000"/>
              </a:lnSpc>
              <a:spcBef>
                <a:spcPts val="1223"/>
              </a:spcBef>
              <a:spcAft>
                <a:spcPts val="611"/>
              </a:spcAft>
            </a:pPr>
            <a:endParaRPr lang="en-US" sz="4800" dirty="0" smtClean="0"/>
          </a:p>
          <a:p>
            <a:endParaRPr lang="en-US" sz="480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10</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pitchFamily="34" charset="0"/>
              </a:rPr>
              <a:t>Teresa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p:txBody>
      </p:sp>
      <p:sp>
        <p:nvSpPr>
          <p:cNvPr id="4" name="Slide Number Placeholder 3"/>
          <p:cNvSpPr>
            <a:spLocks noGrp="1"/>
          </p:cNvSpPr>
          <p:nvPr>
            <p:ph type="sldNum" sz="quarter" idx="10"/>
          </p:nvPr>
        </p:nvSpPr>
        <p:spPr/>
        <p:txBody>
          <a:bodyPr/>
          <a:lstStyle/>
          <a:p>
            <a:fld id="{2A80AC98-0287-41D9-95E6-E2FEB608BCC5}" type="slidenum">
              <a:rPr lang="en-US" smtClean="0"/>
              <a:pPr/>
              <a:t>100</a:t>
            </a:fld>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pitchFamily="34" charset="0"/>
              </a:rPr>
              <a:t>Teresa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p:txBody>
      </p:sp>
      <p:sp>
        <p:nvSpPr>
          <p:cNvPr id="4" name="Slide Number Placeholder 3"/>
          <p:cNvSpPr>
            <a:spLocks noGrp="1"/>
          </p:cNvSpPr>
          <p:nvPr>
            <p:ph type="sldNum" sz="quarter" idx="10"/>
          </p:nvPr>
        </p:nvSpPr>
        <p:spPr/>
        <p:txBody>
          <a:bodyPr/>
          <a:lstStyle/>
          <a:p>
            <a:fld id="{2A80AC98-0287-41D9-95E6-E2FEB608BCC5}" type="slidenum">
              <a:rPr lang="en-US" smtClean="0"/>
              <a:pPr/>
              <a:t>101</a:t>
            </a:fld>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pitchFamily="34" charset="0"/>
              </a:rPr>
              <a:t>Teresa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p:txBody>
      </p:sp>
      <p:sp>
        <p:nvSpPr>
          <p:cNvPr id="4" name="Slide Number Placeholder 3"/>
          <p:cNvSpPr>
            <a:spLocks noGrp="1"/>
          </p:cNvSpPr>
          <p:nvPr>
            <p:ph type="sldNum" sz="quarter" idx="10"/>
          </p:nvPr>
        </p:nvSpPr>
        <p:spPr/>
        <p:txBody>
          <a:bodyPr/>
          <a:lstStyle/>
          <a:p>
            <a:fld id="{2A80AC98-0287-41D9-95E6-E2FEB608BCC5}" type="slidenum">
              <a:rPr lang="en-US" smtClean="0"/>
              <a:pPr/>
              <a:t>102</a:t>
            </a:fld>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pitchFamily="34" charset="0"/>
              </a:rPr>
              <a:t>Teresa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p:txBody>
      </p:sp>
      <p:sp>
        <p:nvSpPr>
          <p:cNvPr id="4" name="Slide Number Placeholder 3"/>
          <p:cNvSpPr>
            <a:spLocks noGrp="1"/>
          </p:cNvSpPr>
          <p:nvPr>
            <p:ph type="sldNum" sz="quarter" idx="10"/>
          </p:nvPr>
        </p:nvSpPr>
        <p:spPr/>
        <p:txBody>
          <a:bodyPr/>
          <a:lstStyle/>
          <a:p>
            <a:fld id="{2A80AC98-0287-41D9-95E6-E2FEB608BCC5}" type="slidenum">
              <a:rPr lang="en-US" smtClean="0"/>
              <a:pPr/>
              <a:t>103</a:t>
            </a:fld>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pitchFamily="34" charset="0"/>
              </a:rPr>
              <a:t>Barb</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p:txBody>
      </p:sp>
      <p:sp>
        <p:nvSpPr>
          <p:cNvPr id="4" name="Slide Number Placeholder 3"/>
          <p:cNvSpPr>
            <a:spLocks noGrp="1"/>
          </p:cNvSpPr>
          <p:nvPr>
            <p:ph type="sldNum" sz="quarter" idx="10"/>
          </p:nvPr>
        </p:nvSpPr>
        <p:spPr/>
        <p:txBody>
          <a:bodyPr/>
          <a:lstStyle/>
          <a:p>
            <a:fld id="{2A80AC98-0287-41D9-95E6-E2FEB608BCC5}" type="slidenum">
              <a:rPr lang="en-US" smtClean="0"/>
              <a:pPr/>
              <a:t>104</a:t>
            </a:fld>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pitchFamily="34" charset="0"/>
              </a:rPr>
              <a:t>Barb</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p:txBody>
      </p:sp>
      <p:sp>
        <p:nvSpPr>
          <p:cNvPr id="4" name="Slide Number Placeholder 3"/>
          <p:cNvSpPr>
            <a:spLocks noGrp="1"/>
          </p:cNvSpPr>
          <p:nvPr>
            <p:ph type="sldNum" sz="quarter" idx="10"/>
          </p:nvPr>
        </p:nvSpPr>
        <p:spPr/>
        <p:txBody>
          <a:bodyPr/>
          <a:lstStyle/>
          <a:p>
            <a:fld id="{2A80AC98-0287-41D9-95E6-E2FEB608BCC5}" type="slidenum">
              <a:rPr lang="en-US" smtClean="0"/>
              <a:pPr/>
              <a:t>105</a:t>
            </a:fld>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pitchFamily="34" charset="0"/>
              </a:rPr>
              <a:t>Barb</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p:txBody>
      </p:sp>
      <p:sp>
        <p:nvSpPr>
          <p:cNvPr id="4" name="Slide Number Placeholder 3"/>
          <p:cNvSpPr>
            <a:spLocks noGrp="1"/>
          </p:cNvSpPr>
          <p:nvPr>
            <p:ph type="sldNum" sz="quarter" idx="10"/>
          </p:nvPr>
        </p:nvSpPr>
        <p:spPr/>
        <p:txBody>
          <a:bodyPr/>
          <a:lstStyle/>
          <a:p>
            <a:fld id="{2A80AC98-0287-41D9-95E6-E2FEB608BCC5}" type="slidenum">
              <a:rPr lang="en-US" smtClean="0"/>
              <a:pPr/>
              <a:t>106</a:t>
            </a:fld>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107</a:t>
            </a:fld>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108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2A80AC98-0287-41D9-95E6-E2FEB608BCC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9426">
              <a:defRPr/>
            </a:pPr>
            <a:endParaRPr lang="en-US" baseline="0" dirty="0" smtClean="0"/>
          </a:p>
          <a:p>
            <a:pPr defTabSz="949426">
              <a:defRPr/>
            </a:pPr>
            <a:r>
              <a:rPr lang="en-US" baseline="0" dirty="0" smtClean="0"/>
              <a:t>The ECR video showed a glimpse of the Core ECR application and process, which routes document files on electronic workflows that consist of one or more work steps to ensure accurate and complete processing.  </a:t>
            </a:r>
          </a:p>
          <a:p>
            <a:pPr defTabSz="949426">
              <a:defRPr/>
            </a:pPr>
            <a:endParaRPr lang="en-US" baseline="0" dirty="0" smtClean="0"/>
          </a:p>
          <a:p>
            <a:pPr defTabSz="949426">
              <a:defRPr/>
            </a:pPr>
            <a:r>
              <a:rPr lang="en-US" baseline="0" dirty="0" smtClean="0"/>
              <a:t>Indexing is the process of linking the electronic image with a case number and identifying the sub number.</a:t>
            </a:r>
          </a:p>
          <a:p>
            <a:pPr defTabSz="949426">
              <a:defRPr/>
            </a:pPr>
            <a:endParaRPr lang="en-US" baseline="0" dirty="0" smtClean="0"/>
          </a:p>
          <a:p>
            <a:pPr defTabSz="949426">
              <a:defRPr/>
            </a:pPr>
            <a:r>
              <a:rPr lang="en-US" baseline="0" dirty="0" smtClean="0"/>
              <a:t>Quality checks verify the image quality, case caption, filed date, comparing page numbers, orders signed, etc</a:t>
            </a:r>
          </a:p>
          <a:p>
            <a:pPr defTabSz="949426">
              <a:defRPr/>
            </a:pPr>
            <a:endParaRPr lang="en-US" baseline="0" dirty="0" smtClean="0"/>
          </a:p>
          <a:p>
            <a:pPr defTabSz="949426">
              <a:defRPr/>
            </a:pPr>
            <a:r>
              <a:rPr lang="en-US" baseline="0" dirty="0" smtClean="0"/>
              <a:t>The security of sensitive documents and cases is maintained by specialized roles that are assigned using administrative tools that are built into the application.</a:t>
            </a:r>
          </a:p>
          <a:p>
            <a:pPr defTabSz="949426">
              <a:defRPr/>
            </a:pPr>
            <a:endParaRPr lang="en-US" baseline="0" dirty="0" smtClean="0"/>
          </a:p>
          <a:p>
            <a:r>
              <a:rPr lang="en-US" dirty="0" smtClean="0"/>
              <a:t>For quality assurance purposes – history documented on activity log</a:t>
            </a:r>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Will talk more about LGR 31 later</a:t>
            </a:r>
          </a:p>
        </p:txBody>
      </p:sp>
      <p:sp>
        <p:nvSpPr>
          <p:cNvPr id="4" name="Slide Number Placeholder 3"/>
          <p:cNvSpPr>
            <a:spLocks noGrp="1"/>
          </p:cNvSpPr>
          <p:nvPr>
            <p:ph type="sldNum" sz="quarter" idx="10"/>
          </p:nvPr>
        </p:nvSpPr>
        <p:spPr/>
        <p:txBody>
          <a:bodyPr/>
          <a:lstStyle/>
          <a:p>
            <a:fld id="{2A80AC98-0287-41D9-95E6-E2FEB608BCC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Teresa will expand</a:t>
            </a:r>
            <a:r>
              <a:rPr lang="en-US" b="0" baseline="0" dirty="0" smtClean="0"/>
              <a:t> on this further this afternoon</a:t>
            </a:r>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2"/>
            <a:ext cx="5608320" cy="4575810"/>
          </a:xfrm>
        </p:spPr>
        <p:txBody>
          <a:bodyPr>
            <a:normAutofit fontScale="85000" lnSpcReduction="10000"/>
          </a:bodyPr>
          <a:lstStyle/>
          <a:p>
            <a:pPr>
              <a:buFont typeface="Arial" pitchFamily="34" charset="0"/>
              <a:buNone/>
            </a:pPr>
            <a:endParaRPr lang="en-US" baseline="0" dirty="0" smtClean="0"/>
          </a:p>
          <a:p>
            <a:pPr>
              <a:buFont typeface="Arial" pitchFamily="34" charset="0"/>
              <a:buNone/>
            </a:pPr>
            <a:endParaRPr lang="en-US" baseline="0" dirty="0" smtClean="0"/>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A80AC98-0287-41D9-95E6-E2FEB608BCC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2"/>
            <a:ext cx="5608320" cy="4575810"/>
          </a:xfrm>
        </p:spPr>
        <p:txBody>
          <a:bodyPr>
            <a:normAutofit fontScale="85000" lnSpcReduction="10000"/>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2"/>
            <a:ext cx="5608320" cy="4575810"/>
          </a:xfrm>
        </p:spPr>
        <p:txBody>
          <a:bodyPr>
            <a:normAutofit fontScale="85000" lnSpcReduction="10000"/>
          </a:bodyPr>
          <a:lstStyle/>
          <a:p>
            <a:pPr>
              <a:buFont typeface="Arial" pitchFamily="34" charset="0"/>
              <a:buNone/>
            </a:pPr>
            <a:endParaRPr lang="en-US" baseline="0" dirty="0" smtClean="0"/>
          </a:p>
          <a:p>
            <a:pPr>
              <a:buFont typeface="Arial" pitchFamily="34" charset="0"/>
              <a:buNone/>
            </a:pPr>
            <a:r>
              <a:rPr lang="en-US" dirty="0" smtClean="0"/>
              <a:t>Not maintaining</a:t>
            </a:r>
            <a:r>
              <a:rPr lang="en-US" baseline="0" dirty="0" smtClean="0"/>
              <a:t> dual systems – agree to print when necessary</a:t>
            </a:r>
          </a:p>
          <a:p>
            <a:pPr>
              <a:buFont typeface="Arial" pitchFamily="34" charset="0"/>
              <a:buChar char="•"/>
            </a:pPr>
            <a:endParaRPr lang="en-US" baseline="0" dirty="0" smtClean="0"/>
          </a:p>
          <a:p>
            <a:pPr>
              <a:buFont typeface="Arial" pitchFamily="34" charset="0"/>
              <a:buNone/>
            </a:pPr>
            <a:endParaRPr lang="en-US" baseline="0" dirty="0" smtClean="0"/>
          </a:p>
          <a:p>
            <a:pPr>
              <a:buFont typeface="Arial" pitchFamily="34" charset="0"/>
              <a:buNone/>
            </a:pPr>
            <a:endParaRPr lang="en-US" baseline="0" dirty="0" smtClean="0"/>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A80AC98-0287-41D9-95E6-E2FEB608BCC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Session Title</a:t>
            </a:r>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2"/>
            <a:ext cx="5608320" cy="4575810"/>
          </a:xfrm>
        </p:spPr>
        <p:txBody>
          <a:bodyPr>
            <a:normAutofit fontScale="85000" lnSpcReduction="10000"/>
          </a:bodyPr>
          <a:lstStyle/>
          <a:p>
            <a:pPr>
              <a:buFont typeface="Arial" pitchFamily="34" charset="0"/>
              <a:buNone/>
            </a:pPr>
            <a:endParaRPr lang="en-US" dirty="0" smtClean="0"/>
          </a:p>
          <a:p>
            <a:pPr>
              <a:buFont typeface="Arial" pitchFamily="34" charset="0"/>
              <a:buChar char="•"/>
            </a:pPr>
            <a:r>
              <a:rPr lang="en-US" dirty="0" smtClean="0"/>
              <a:t>  </a:t>
            </a:r>
            <a:r>
              <a:rPr lang="en-US" baseline="0" dirty="0" smtClean="0"/>
              <a:t> Mindful considerations went into the development of rules – revisions to LR</a:t>
            </a:r>
          </a:p>
          <a:p>
            <a:pPr>
              <a:buFont typeface="Arial" pitchFamily="34" charset="0"/>
              <a:buNone/>
            </a:pPr>
            <a:endParaRPr lang="en-US" baseline="0" dirty="0" smtClean="0"/>
          </a:p>
          <a:p>
            <a:pPr>
              <a:buFont typeface="Arial" pitchFamily="34" charset="0"/>
              <a:buChar char="•"/>
            </a:pPr>
            <a:r>
              <a:rPr lang="en-US" baseline="0" dirty="0" smtClean="0"/>
              <a:t>  </a:t>
            </a:r>
            <a:r>
              <a:rPr lang="en-US" dirty="0" smtClean="0"/>
              <a:t>Resource</a:t>
            </a:r>
            <a:r>
              <a:rPr lang="en-US" baseline="0" dirty="0" smtClean="0"/>
              <a:t> savings in the Clerk’s office</a:t>
            </a:r>
          </a:p>
          <a:p>
            <a:pPr>
              <a:buFont typeface="Arial" pitchFamily="34" charset="0"/>
              <a:buChar char="•"/>
            </a:pPr>
            <a:endParaRPr lang="en-US" baseline="0" dirty="0" smtClean="0"/>
          </a:p>
          <a:p>
            <a:pPr>
              <a:buFont typeface="Arial" pitchFamily="34" charset="0"/>
              <a:buChar char="•"/>
            </a:pPr>
            <a:r>
              <a:rPr lang="en-US" baseline="0" dirty="0" smtClean="0"/>
              <a:t>  QC processes / security / e-filing document quality improvements (clean, readable, color photos…)</a:t>
            </a:r>
          </a:p>
          <a:p>
            <a:pPr>
              <a:buFont typeface="Arial" pitchFamily="34" charset="0"/>
              <a:buChar char="•"/>
            </a:pPr>
            <a:endParaRPr lang="en-US" baseline="0" dirty="0" smtClean="0"/>
          </a:p>
          <a:p>
            <a:pPr>
              <a:buFont typeface="Arial" pitchFamily="34" charset="0"/>
              <a:buChar char="•"/>
            </a:pPr>
            <a:r>
              <a:rPr lang="en-US" baseline="0" dirty="0" smtClean="0"/>
              <a:t>  Screen scrape – data push / pull between applications; enhancements (ex parte via the clerk; eForms – in court electronic orders)</a:t>
            </a:r>
          </a:p>
          <a:p>
            <a:pPr>
              <a:buFont typeface="Arial" pitchFamily="34" charset="0"/>
              <a:buChar char="•"/>
            </a:pPr>
            <a:endParaRPr lang="en-US" baseline="0" dirty="0" smtClean="0"/>
          </a:p>
          <a:p>
            <a:pPr>
              <a:buFont typeface="Arial" pitchFamily="34" charset="0"/>
              <a:buChar char="•"/>
            </a:pPr>
            <a:r>
              <a:rPr lang="en-US" baseline="0" dirty="0" smtClean="0"/>
              <a:t>  Applications support and enhance business processes</a:t>
            </a:r>
          </a:p>
          <a:p>
            <a:pPr>
              <a:buFont typeface="Arial" pitchFamily="34" charset="0"/>
              <a:buNone/>
            </a:pPr>
            <a:endParaRPr lang="en-US" baseline="0" dirty="0" smtClean="0"/>
          </a:p>
          <a:p>
            <a:pPr>
              <a:buFont typeface="Arial" pitchFamily="34" charset="0"/>
              <a:buNone/>
            </a:pPr>
            <a:endParaRPr lang="en-US" baseline="0" dirty="0" smtClean="0"/>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A80AC98-0287-41D9-95E6-E2FEB608BCC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2"/>
            <a:ext cx="5608320" cy="4575810"/>
          </a:xfrm>
        </p:spPr>
        <p:txBody>
          <a:bodyPr>
            <a:normAutofit fontScale="85000" lnSpcReduction="10000"/>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Next up, Judge Trickey will give you his perspective of the project, transition</a:t>
            </a:r>
            <a:r>
              <a:rPr lang="en-US" b="0" baseline="0" dirty="0" smtClean="0"/>
              <a:t> and ECR today in our court.</a:t>
            </a:r>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Quick run</a:t>
            </a:r>
            <a:r>
              <a:rPr lang="en-US" b="0" baseline="0" dirty="0" smtClean="0"/>
              <a:t> through of your session topics </a:t>
            </a:r>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0" dirty="0" smtClean="0"/>
              <a:t>Confirm comments</a:t>
            </a:r>
            <a:r>
              <a:rPr lang="en-US" b="0" baseline="0" dirty="0" smtClean="0"/>
              <a:t> in video  - Briefly expand.</a:t>
            </a:r>
          </a:p>
          <a:p>
            <a:endParaRPr lang="en-US" b="0" baseline="0" dirty="0" smtClean="0"/>
          </a:p>
          <a:p>
            <a:r>
              <a:rPr lang="en-US" b="0" baseline="0" dirty="0" smtClean="0"/>
              <a:t>This is what the judicial officers in the room want to hear – what is your experience.</a:t>
            </a:r>
          </a:p>
          <a:p>
            <a:endParaRPr lang="en-US" b="0" baseline="0" dirty="0" smtClean="0"/>
          </a:p>
          <a:p>
            <a:r>
              <a:rPr lang="en-US" b="0" baseline="0" dirty="0" smtClean="0"/>
              <a:t>Give some examples – tell a story</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From</a:t>
            </a:r>
            <a:r>
              <a:rPr lang="en-US" b="0" baseline="0" dirty="0" smtClean="0"/>
              <a:t> your experience…</a:t>
            </a:r>
            <a:endParaRPr lang="en-US" b="0" dirty="0" smtClean="0"/>
          </a:p>
          <a:p>
            <a:endParaRPr lang="en-US" b="1"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endParaRPr lang="en-US" b="1"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endParaRPr lang="en-US" b="1"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0" dirty="0" smtClean="0"/>
              <a:t>Judge Trickey – please let me know if you would rather have different</a:t>
            </a:r>
            <a:r>
              <a:rPr lang="en-US" b="0" baseline="0" dirty="0" smtClean="0"/>
              <a:t> quotes.</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This is the session Agenda</a:t>
            </a:r>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endParaRPr lang="en-US" b="1"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endParaRPr lang="en-US" b="1"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endParaRPr lang="en-US" b="1"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endParaRPr lang="en-US" b="1"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endParaRPr lang="en-US" b="1"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endParaRPr lang="en-US" b="1"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Probably need to ask Judge Robinson first if we use this slide </a:t>
            </a:r>
            <a:r>
              <a:rPr lang="en-US" dirty="0" smtClean="0">
                <a:sym typeface="Wingdings" pitchFamily="2" charset="2"/>
              </a:rPr>
              <a:t></a:t>
            </a:r>
            <a:endParaRPr lang="en-US" dirty="0" smtClean="0"/>
          </a:p>
        </p:txBody>
      </p:sp>
      <p:sp>
        <p:nvSpPr>
          <p:cNvPr id="4" name="Slide Number Placeholder 3"/>
          <p:cNvSpPr>
            <a:spLocks noGrp="1"/>
          </p:cNvSpPr>
          <p:nvPr>
            <p:ph type="sldNum" sz="quarter" idx="10"/>
          </p:nvPr>
        </p:nvSpPr>
        <p:spPr/>
        <p:txBody>
          <a:bodyPr/>
          <a:lstStyle/>
          <a:p>
            <a:fld id="{2A80AC98-0287-41D9-95E6-E2FEB608BCC5}"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Barb</a:t>
            </a:r>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 to relay</a:t>
            </a:r>
            <a:r>
              <a:rPr lang="en-US" baseline="0" dirty="0" smtClean="0"/>
              <a:t> </a:t>
            </a:r>
            <a:r>
              <a:rPr lang="en-US" dirty="0" smtClean="0"/>
              <a:t>the size of the court and number</a:t>
            </a:r>
            <a:r>
              <a:rPr lang="en-US" baseline="0" dirty="0" smtClean="0"/>
              <a:t> of documents flowing into the clerk’s office.</a:t>
            </a:r>
            <a:endParaRPr lang="en-US" dirty="0" smtClean="0"/>
          </a:p>
          <a:p>
            <a:endParaRPr lang="en-US" dirty="0" smtClean="0"/>
          </a:p>
          <a:p>
            <a:r>
              <a:rPr lang="en-US" dirty="0" smtClean="0"/>
              <a:t>Explain the case assignments and</a:t>
            </a:r>
            <a:r>
              <a:rPr lang="en-US" baseline="0" dirty="0" smtClean="0"/>
              <a:t> schedule process (i.e. – caseload and “active pending” number)</a:t>
            </a:r>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normAutofit fontScale="85000" lnSpcReduction="10000"/>
          </a:bodyPr>
          <a:lstStyle/>
          <a:p>
            <a:r>
              <a:rPr lang="en-US" dirty="0" smtClean="0">
                <a:latin typeface="Arial" pitchFamily="34" charset="0"/>
                <a:cs typeface="Arial" pitchFamily="34" charset="0"/>
              </a:rPr>
              <a:t>Barb</a:t>
            </a:r>
          </a:p>
          <a:p>
            <a:endParaRPr lang="en-US" dirty="0" smtClean="0">
              <a:latin typeface="Arial" pitchFamily="34" charset="0"/>
              <a:cs typeface="Arial" pitchFamily="34" charset="0"/>
            </a:endParaRPr>
          </a:p>
          <a:p>
            <a:r>
              <a:rPr lang="en-US" dirty="0" smtClean="0">
                <a:latin typeface="Arial" pitchFamily="34" charset="0"/>
                <a:cs typeface="Arial" pitchFamily="34" charset="0"/>
              </a:rPr>
              <a:t>Conflicting Philosophies:</a:t>
            </a:r>
          </a:p>
          <a:p>
            <a:pPr>
              <a:buFont typeface="Arial" pitchFamily="34" charset="0"/>
              <a:buChar char="•"/>
            </a:pPr>
            <a:r>
              <a:rPr lang="en-US" dirty="0" smtClean="0">
                <a:latin typeface="Arial" pitchFamily="34" charset="0"/>
                <a:cs typeface="Arial" pitchFamily="34" charset="0"/>
              </a:rPr>
              <a:t>  One Tier:  If it’s accessible at the courthouse, it should be accessible remotely.  If it is accessible in paper it should be accessible electronically.</a:t>
            </a:r>
          </a:p>
          <a:p>
            <a:pPr>
              <a:buFont typeface="Arial" pitchFamily="34" charset="0"/>
              <a:buChar char="•"/>
            </a:pPr>
            <a:r>
              <a:rPr lang="en-US" dirty="0" smtClean="0">
                <a:latin typeface="Arial" pitchFamily="34" charset="0"/>
                <a:cs typeface="Arial" pitchFamily="34" charset="0"/>
              </a:rPr>
              <a:t>  Two Tier: Litigants have historically relied on the “practical obscurity” of records filed at the courthouse.  Certain court records should only be available at the courthouse even thought the records are considered “public”.</a:t>
            </a:r>
          </a:p>
          <a:p>
            <a:pPr>
              <a:buFont typeface="Arial" pitchFamily="34" charset="0"/>
              <a:buChar char="•"/>
            </a:pPr>
            <a:endParaRPr lang="en-US" dirty="0" smtClean="0">
              <a:latin typeface="Arial" pitchFamily="34" charset="0"/>
              <a:cs typeface="Arial" pitchFamily="34" charset="0"/>
            </a:endParaRPr>
          </a:p>
          <a:p>
            <a:pPr>
              <a:buFont typeface="Arial" pitchFamily="34" charset="0"/>
              <a:buNone/>
            </a:pPr>
            <a:r>
              <a:rPr lang="en-US" dirty="0" smtClean="0">
                <a:latin typeface="Arial" pitchFamily="34" charset="0"/>
                <a:cs typeface="Arial" pitchFamily="34" charset="0"/>
              </a:rPr>
              <a:t>Years of debate &amp; discussion, public hearings and meetings, workgroups and public comment.</a:t>
            </a:r>
          </a:p>
          <a:p>
            <a:pPr>
              <a:buFont typeface="Arial" pitchFamily="34" charset="0"/>
              <a:buNone/>
            </a:pPr>
            <a:r>
              <a:rPr lang="en-US" dirty="0" smtClean="0">
                <a:latin typeface="Arial" pitchFamily="34" charset="0"/>
                <a:cs typeface="Arial" pitchFamily="34" charset="0"/>
              </a:rPr>
              <a:t>Conclusion:  Washington has a long history of open access to public records – apply to remote access to court records.</a:t>
            </a:r>
          </a:p>
          <a:p>
            <a:pPr>
              <a:buFont typeface="Arial" pitchFamily="34" charset="0"/>
              <a:buNone/>
            </a:pPr>
            <a:endParaRPr lang="en-US" dirty="0" smtClean="0">
              <a:latin typeface="Arial" pitchFamily="34" charset="0"/>
              <a:cs typeface="Arial" pitchFamily="34" charset="0"/>
            </a:endParaRPr>
          </a:p>
          <a:p>
            <a:pPr>
              <a:buFont typeface="Arial" pitchFamily="34" charset="0"/>
              <a:buNone/>
            </a:pPr>
            <a:r>
              <a:rPr lang="en-US" dirty="0" smtClean="0">
                <a:latin typeface="Arial" pitchFamily="34" charset="0"/>
                <a:cs typeface="Arial" pitchFamily="34" charset="0"/>
              </a:rPr>
              <a:t>Privacy is Protected:  </a:t>
            </a:r>
          </a:p>
          <a:p>
            <a:pPr>
              <a:buFont typeface="Arial" pitchFamily="34" charset="0"/>
              <a:buChar char="•"/>
            </a:pPr>
            <a:r>
              <a:rPr lang="en-US" dirty="0" smtClean="0">
                <a:latin typeface="Arial" pitchFamily="34" charset="0"/>
                <a:cs typeface="Arial" pitchFamily="34" charset="0"/>
              </a:rPr>
              <a:t>  Redaction and Omission of certain personal identifiers GR31 (e)</a:t>
            </a:r>
          </a:p>
          <a:p>
            <a:pPr>
              <a:buFont typeface="Arial" pitchFamily="34" charset="0"/>
              <a:buChar char="•"/>
            </a:pPr>
            <a:r>
              <a:rPr lang="en-US" dirty="0" smtClean="0">
                <a:latin typeface="Arial" pitchFamily="34" charset="0"/>
                <a:cs typeface="Arial" pitchFamily="34" charset="0"/>
              </a:rPr>
              <a:t>  No public access if court records are restricted by “federal law, state law, court rule, court order or case law”.  GR 31 (d)(1)</a:t>
            </a:r>
          </a:p>
          <a:p>
            <a:pPr>
              <a:buFont typeface="Arial" pitchFamily="34" charset="0"/>
              <a:buNone/>
            </a:pPr>
            <a:endParaRPr lang="en-US" dirty="0" smtClean="0">
              <a:latin typeface="Arial" pitchFamily="34" charset="0"/>
              <a:cs typeface="Arial" pitchFamily="34" charset="0"/>
            </a:endParaRPr>
          </a:p>
          <a:p>
            <a:pPr>
              <a:buFont typeface="Arial" pitchFamily="34" charset="0"/>
              <a:buNone/>
            </a:pPr>
            <a:r>
              <a:rPr lang="en-US" dirty="0" smtClean="0">
                <a:latin typeface="Arial" pitchFamily="34" charset="0"/>
                <a:cs typeface="Arial" pitchFamily="34" charset="0"/>
              </a:rPr>
              <a:t>GR 15: Court must make written findings that specific sealing or redaction is justified by identified compelling privacy or safety concerns that outweigh public interest in access.  Court record should not be sealed when redaction will adequately resolve issues.</a:t>
            </a:r>
          </a:p>
          <a:p>
            <a:pPr>
              <a:buFont typeface="Arial" pitchFamily="34" charset="0"/>
              <a:buNone/>
            </a:pPr>
            <a:endParaRPr lang="en-US" dirty="0" smtClean="0">
              <a:latin typeface="Arial" pitchFamily="34" charset="0"/>
              <a:cs typeface="Arial" pitchFamily="34" charset="0"/>
            </a:endParaRPr>
          </a:p>
          <a:p>
            <a:pPr>
              <a:buFont typeface="Arial" pitchFamily="34" charset="0"/>
              <a:buNone/>
            </a:pPr>
            <a:r>
              <a:rPr lang="en-US" dirty="0" smtClean="0">
                <a:latin typeface="Arial" pitchFamily="34" charset="0"/>
                <a:cs typeface="Arial" pitchFamily="34" charset="0"/>
              </a:rPr>
              <a:t>GR22: Reports in family law or guardianship cases shall be filed as two separate documents, one public and one sealed.  </a:t>
            </a:r>
          </a:p>
          <a:p>
            <a:pPr>
              <a:buFont typeface="Arial" pitchFamily="34" charset="0"/>
              <a:buNone/>
            </a:pPr>
            <a:r>
              <a:rPr lang="en-US" dirty="0" smtClean="0">
                <a:latin typeface="Arial" pitchFamily="34" charset="0"/>
                <a:cs typeface="Arial" pitchFamily="34" charset="0"/>
              </a:rPr>
              <a:t>Public: includes a simple listing of materials reviewed, individuals contacted, test conducted or reviewed, conclusions and recommendation.  Sealed:  Detailed descriptions and analysis filed under a coversheet designated “Sealed Confidential Report”.  EX: parenting evals, DV assessment reports, CPS reports, risk assmts, GAL / CASA reports, Sexual abuse evaluations.</a:t>
            </a:r>
          </a:p>
          <a:p>
            <a:pPr>
              <a:buFont typeface="Arial" pitchFamily="34" charset="0"/>
              <a:buNone/>
            </a:pPr>
            <a:endParaRPr lang="en-US" dirty="0" smtClean="0">
              <a:latin typeface="Arial" pitchFamily="34" charset="0"/>
              <a:cs typeface="Arial" pitchFamily="34" charset="0"/>
            </a:endParaRPr>
          </a:p>
          <a:p>
            <a:pPr>
              <a:buFont typeface="Arial" pitchFamily="34" charset="0"/>
              <a:buNone/>
            </a:pPr>
            <a:r>
              <a:rPr lang="en-US" dirty="0" smtClean="0">
                <a:latin typeface="Arial" pitchFamily="34" charset="0"/>
                <a:cs typeface="Arial" pitchFamily="34" charset="0"/>
              </a:rPr>
              <a:t>GR30: Electronic filing authorization; Signatures – S/, multiple signatures, “under penalty of perjury”; Receipt by the clerk hours; OK to charge fees, make sure to allow for waiver for indigent filing – Access to Justice Issues.</a:t>
            </a:r>
          </a:p>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Barb</a:t>
            </a:r>
          </a:p>
          <a:p>
            <a:endParaRPr lang="en-US" b="1" dirty="0" smtClean="0"/>
          </a:p>
          <a:p>
            <a:r>
              <a:rPr lang="en-US" b="0" dirty="0" smtClean="0"/>
              <a:t>Who</a:t>
            </a:r>
            <a:r>
              <a:rPr lang="en-US" b="0" baseline="0" dirty="0" smtClean="0"/>
              <a:t> was involved -- </a:t>
            </a:r>
            <a:r>
              <a:rPr lang="en-US" b="0" dirty="0" smtClean="0"/>
              <a:t>Discussion and thoughts</a:t>
            </a:r>
            <a:r>
              <a:rPr lang="en-US" b="0" baseline="0" dirty="0" smtClean="0"/>
              <a:t> behind creation</a:t>
            </a:r>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Barb</a:t>
            </a:r>
          </a:p>
          <a:p>
            <a:r>
              <a:rPr lang="en-US" dirty="0" smtClean="0"/>
              <a:t>Non-attorneys exempt</a:t>
            </a:r>
          </a:p>
          <a:p>
            <a:endParaRPr lang="en-US" baseline="0" dirty="0" smtClean="0"/>
          </a:p>
          <a:p>
            <a:r>
              <a:rPr lang="en-US" b="1" dirty="0" smtClean="0"/>
              <a:t>(A) Documents That Shall Not Be E-Filed.</a:t>
            </a:r>
            <a:r>
              <a:rPr lang="en-US" dirty="0" smtClean="0"/>
              <a:t> Exceptions to mandatory e-filing include the following documents: </a:t>
            </a:r>
            <a:br>
              <a:rPr lang="en-US" dirty="0" smtClean="0"/>
            </a:br>
            <a:r>
              <a:rPr lang="en-US" dirty="0" smtClean="0"/>
              <a:t>                                       </a:t>
            </a:r>
            <a:r>
              <a:rPr lang="en-US" b="1" dirty="0" smtClean="0"/>
              <a:t> (i)</a:t>
            </a:r>
            <a:r>
              <a:rPr lang="en-US" dirty="0" smtClean="0"/>
              <a:t> Original wills and codicils, including new probate cases that include original wills or codicils;</a:t>
            </a:r>
            <a:br>
              <a:rPr lang="en-US" dirty="0" smtClean="0"/>
            </a:br>
            <a:r>
              <a:rPr lang="en-US" dirty="0" smtClean="0"/>
              <a:t>                                        </a:t>
            </a:r>
            <a:r>
              <a:rPr lang="en-US" b="1" dirty="0" smtClean="0"/>
              <a:t>(ii) </a:t>
            </a:r>
            <a:r>
              <a:rPr lang="en-US" dirty="0" smtClean="0"/>
              <a:t>Certified records of proceedings for purposes of appeal;</a:t>
            </a:r>
            <a:br>
              <a:rPr lang="en-US" dirty="0" smtClean="0"/>
            </a:br>
            <a:r>
              <a:rPr lang="en-US" dirty="0" smtClean="0"/>
              <a:t>                                       </a:t>
            </a:r>
            <a:r>
              <a:rPr lang="en-US" b="1" dirty="0" smtClean="0"/>
              <a:t> (iii) </a:t>
            </a:r>
            <a:r>
              <a:rPr lang="en-US" dirty="0" smtClean="0"/>
              <a:t>Documents of foreign governments under official seal including foreign and out of state adoption documents;</a:t>
            </a:r>
            <a:br>
              <a:rPr lang="en-US" dirty="0" smtClean="0"/>
            </a:br>
            <a:r>
              <a:rPr lang="en-US" dirty="0" smtClean="0"/>
              <a:t>                                        </a:t>
            </a:r>
            <a:r>
              <a:rPr lang="en-US" b="1" dirty="0" smtClean="0"/>
              <a:t>(iv)</a:t>
            </a:r>
            <a:r>
              <a:rPr lang="en-US" dirty="0" smtClean="0"/>
              <a:t> Documents presented for filing during a court hearing or trial;</a:t>
            </a:r>
            <a:br>
              <a:rPr lang="en-US" dirty="0" smtClean="0"/>
            </a:br>
            <a:r>
              <a:rPr lang="en-US" dirty="0" smtClean="0"/>
              <a:t>                                        </a:t>
            </a:r>
            <a:r>
              <a:rPr lang="en-US" b="1" dirty="0" smtClean="0"/>
              <a:t>(v) </a:t>
            </a:r>
            <a:r>
              <a:rPr lang="en-US" dirty="0" smtClean="0"/>
              <a:t>Documents for filing in an Aggravated Murder case; </a:t>
            </a:r>
            <a:br>
              <a:rPr lang="en-US" dirty="0" smtClean="0"/>
            </a:br>
            <a:r>
              <a:rPr lang="en-US" dirty="0" smtClean="0"/>
              <a:t>                                        </a:t>
            </a:r>
            <a:r>
              <a:rPr lang="en-US" b="1" dirty="0" smtClean="0"/>
              <a:t>(vi)</a:t>
            </a:r>
            <a:r>
              <a:rPr lang="en-US" dirty="0" smtClean="0"/>
              <a:t> Administrative Law Review (ALR) Petitions; </a:t>
            </a:r>
            <a:br>
              <a:rPr lang="en-US" dirty="0" smtClean="0"/>
            </a:br>
            <a:r>
              <a:rPr lang="en-US" dirty="0" smtClean="0"/>
              <a:t>                                        </a:t>
            </a:r>
            <a:r>
              <a:rPr lang="en-US" b="1" dirty="0" smtClean="0"/>
              <a:t>(vii)</a:t>
            </a:r>
            <a:r>
              <a:rPr lang="en-US" dirty="0" smtClean="0"/>
              <a:t> Interpleader or Surplus Funds Petitions;</a:t>
            </a:r>
            <a:br>
              <a:rPr lang="en-US" dirty="0" smtClean="0"/>
            </a:br>
            <a:r>
              <a:rPr lang="en-US" dirty="0" smtClean="0"/>
              <a:t>                                        </a:t>
            </a:r>
            <a:r>
              <a:rPr lang="en-US" b="1" dirty="0" smtClean="0"/>
              <a:t>(viii)</a:t>
            </a:r>
            <a:r>
              <a:rPr lang="en-US" dirty="0" smtClean="0"/>
              <a:t> Documents submitted for in camera review, including documents submitted pursuant to LGR 15;</a:t>
            </a:r>
            <a:br>
              <a:rPr lang="en-US" dirty="0" smtClean="0"/>
            </a:br>
            <a:r>
              <a:rPr lang="en-US" dirty="0" smtClean="0"/>
              <a:t>                                        </a:t>
            </a:r>
            <a:r>
              <a:rPr lang="en-US" b="1" dirty="0" smtClean="0"/>
              <a:t>(ix)</a:t>
            </a:r>
            <a:r>
              <a:rPr lang="en-US" dirty="0" smtClean="0"/>
              <a:t> Affidavits for Writs of Garnishment and Writs of Execution;</a:t>
            </a:r>
            <a:br>
              <a:rPr lang="en-US" dirty="0" smtClean="0"/>
            </a:br>
            <a:r>
              <a:rPr lang="en-US" dirty="0" smtClean="0"/>
              <a:t>                                        </a:t>
            </a:r>
            <a:r>
              <a:rPr lang="en-US" b="1" dirty="0" smtClean="0"/>
              <a:t>(x)</a:t>
            </a:r>
            <a:r>
              <a:rPr lang="en-US" dirty="0" smtClean="0"/>
              <a:t> Foreign (out of state) judgments;</a:t>
            </a:r>
            <a:br>
              <a:rPr lang="en-US" dirty="0" smtClean="0"/>
            </a:br>
            <a:r>
              <a:rPr lang="en-US" dirty="0" smtClean="0"/>
              <a:t>                                       </a:t>
            </a:r>
            <a:r>
              <a:rPr lang="en-US" b="1" dirty="0" smtClean="0"/>
              <a:t> (xi)</a:t>
            </a:r>
            <a:r>
              <a:rPr lang="en-US" dirty="0" smtClean="0"/>
              <a:t> New cases or fee based documents filed with an Order in Forma Pauperis; </a:t>
            </a:r>
            <a:br>
              <a:rPr lang="en-US" dirty="0" smtClean="0"/>
            </a:br>
            <a:r>
              <a:rPr lang="en-US" dirty="0" smtClean="0"/>
              <a:t>                                        </a:t>
            </a:r>
            <a:r>
              <a:rPr lang="en-US" b="1" dirty="0" smtClean="0"/>
              <a:t>(xii)</a:t>
            </a:r>
            <a:r>
              <a:rPr lang="en-US" dirty="0" smtClean="0"/>
              <a:t> Out of state custody and support registration petitions. </a:t>
            </a:r>
            <a:br>
              <a:rPr lang="en-US" dirty="0" smtClean="0"/>
            </a:br>
            <a:r>
              <a:rPr lang="en-US" dirty="0" smtClean="0"/>
              <a:t>                            The above-excepted documents must be filed in paper form.</a:t>
            </a:r>
            <a:br>
              <a:rPr lang="en-US" dirty="0" smtClean="0"/>
            </a:br>
            <a:r>
              <a:rPr lang="en-US" dirty="0" smtClean="0"/>
              <a:t>                   </a:t>
            </a:r>
            <a:r>
              <a:rPr lang="en-US" i="1" dirty="0" smtClean="0"/>
              <a:t> Comment:</a:t>
            </a:r>
            <a:r>
              <a:rPr lang="en-US" dirty="0" smtClean="0"/>
              <a:t> Negotiable instruments, exhibits, and trial notebooks are examples of items that are not to be filed in the court file either in paper form or by e-filing. </a:t>
            </a:r>
            <a:br>
              <a:rPr lang="en-US" dirty="0" smtClean="0"/>
            </a:br>
            <a:r>
              <a:rPr lang="en-US" dirty="0" smtClean="0"/>
              <a:t>                           </a:t>
            </a:r>
            <a:r>
              <a:rPr lang="en-US" b="1" dirty="0" smtClean="0"/>
              <a:t> (B) Documents That May Be E-Filed.</a:t>
            </a:r>
            <a:r>
              <a:rPr lang="en-US" dirty="0" smtClean="0"/>
              <a:t> The following documents may be e-filed:</a:t>
            </a:r>
            <a:br>
              <a:rPr lang="en-US" dirty="0" smtClean="0"/>
            </a:br>
            <a:r>
              <a:rPr lang="en-US" dirty="0" smtClean="0"/>
              <a:t>                                        </a:t>
            </a:r>
            <a:r>
              <a:rPr lang="en-US" b="1" dirty="0" smtClean="0"/>
              <a:t>(i)</a:t>
            </a:r>
            <a:r>
              <a:rPr lang="en-US" dirty="0" smtClean="0"/>
              <a:t> Voluminous Documents—Voluminous documents of 500 pages or more may be e-filed or filed in paper form. </a:t>
            </a:r>
            <a:br>
              <a:rPr lang="en-US" dirty="0" smtClean="0"/>
            </a:br>
            <a:r>
              <a:rPr lang="en-US" dirty="0" smtClean="0"/>
              <a:t>                                        </a:t>
            </a:r>
            <a:r>
              <a:rPr lang="en-US" b="1" dirty="0" smtClean="0"/>
              <a:t>(ii)</a:t>
            </a:r>
            <a:r>
              <a:rPr lang="en-US" dirty="0" smtClean="0"/>
              <a:t> Answers to Writs of Garnishment.</a:t>
            </a:r>
            <a:br>
              <a:rPr lang="en-US" dirty="0" smtClean="0"/>
            </a:br>
            <a:r>
              <a:rPr lang="en-US" dirty="0" smtClean="0"/>
              <a:t>                                        </a:t>
            </a:r>
            <a:r>
              <a:rPr lang="en-US" b="1" dirty="0" smtClean="0"/>
              <a:t>(ii) </a:t>
            </a:r>
            <a:r>
              <a:rPr lang="en-US" dirty="0" smtClean="0"/>
              <a:t>Appeals of lower court decisions.</a:t>
            </a:r>
            <a:br>
              <a:rPr lang="en-US" dirty="0" smtClean="0"/>
            </a:br>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pitchFamily="34" charset="0"/>
              </a:rPr>
              <a:t>Teresa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p:txBody>
      </p:sp>
      <p:sp>
        <p:nvSpPr>
          <p:cNvPr id="4" name="Slide Number Placeholder 3"/>
          <p:cNvSpPr>
            <a:spLocks noGrp="1"/>
          </p:cNvSpPr>
          <p:nvPr>
            <p:ph type="sldNum" sz="quarter" idx="10"/>
          </p:nvPr>
        </p:nvSpPr>
        <p:spPr/>
        <p:txBody>
          <a:bodyPr/>
          <a:lstStyle/>
          <a:p>
            <a:fld id="{2A80AC98-0287-41D9-95E6-E2FEB608BCC5}"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pitchFamily="34" charset="0"/>
              </a:rPr>
              <a:t>Teresa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p:txBody>
      </p:sp>
      <p:sp>
        <p:nvSpPr>
          <p:cNvPr id="4" name="Slide Number Placeholder 3"/>
          <p:cNvSpPr>
            <a:spLocks noGrp="1"/>
          </p:cNvSpPr>
          <p:nvPr>
            <p:ph type="sldNum" sz="quarter" idx="10"/>
          </p:nvPr>
        </p:nvSpPr>
        <p:spPr/>
        <p:txBody>
          <a:bodyPr/>
          <a:lstStyle/>
          <a:p>
            <a:fld id="{2A80AC98-0287-41D9-95E6-E2FEB608BCC5}"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Teresa</a:t>
            </a:r>
          </a:p>
        </p:txBody>
      </p:sp>
      <p:sp>
        <p:nvSpPr>
          <p:cNvPr id="4" name="Slide Number Placeholder 3"/>
          <p:cNvSpPr>
            <a:spLocks noGrp="1"/>
          </p:cNvSpPr>
          <p:nvPr>
            <p:ph type="sldNum" sz="quarter" idx="10"/>
          </p:nvPr>
        </p:nvSpPr>
        <p:spPr/>
        <p:txBody>
          <a:bodyPr/>
          <a:lstStyle/>
          <a:p>
            <a:fld id="{2A80AC98-0287-41D9-95E6-E2FEB608BCC5}"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pitchFamily="34" charset="0"/>
              </a:rPr>
              <a:t>Teresa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pitchFamily="34" charset="0"/>
              </a:rPr>
              <a:t>Tactile, color clues are gone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pitchFamily="34" charset="0"/>
              </a:rPr>
              <a:t>Trust issues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Describe your current process:  write down exactly how documents flow through your paper system now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p:txBody>
      </p:sp>
      <p:sp>
        <p:nvSpPr>
          <p:cNvPr id="4" name="Slide Number Placeholder 3"/>
          <p:cNvSpPr>
            <a:spLocks noGrp="1"/>
          </p:cNvSpPr>
          <p:nvPr>
            <p:ph type="sldNum" sz="quarter" idx="10"/>
          </p:nvPr>
        </p:nvSpPr>
        <p:spPr/>
        <p:txBody>
          <a:bodyPr/>
          <a:lstStyle/>
          <a:p>
            <a:fld id="{2A80AC98-0287-41D9-95E6-E2FEB608BCC5}"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Teresa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Expand</a:t>
            </a:r>
            <a:r>
              <a:rPr lang="en-US" sz="1200" baseline="0" dirty="0" smtClean="0">
                <a:latin typeface="+mn-lt"/>
                <a:ea typeface="Calibri"/>
                <a:cs typeface="Times New Roman"/>
              </a:rPr>
              <a:t> of Judge Trickey’s comments from the project management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ea typeface="Calibri"/>
                <a:cs typeface="Times New Roman"/>
              </a:rPr>
              <a:t>Protocol; SLAs; exceptions &amp; reviews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ea typeface="Calibri"/>
              <a:cs typeface="Times New Roman"/>
            </a:endParaRPr>
          </a:p>
        </p:txBody>
      </p:sp>
      <p:sp>
        <p:nvSpPr>
          <p:cNvPr id="4" name="Slide Number Placeholder 3"/>
          <p:cNvSpPr>
            <a:spLocks noGrp="1"/>
          </p:cNvSpPr>
          <p:nvPr>
            <p:ph type="sldNum" sz="quarter" idx="10"/>
          </p:nvPr>
        </p:nvSpPr>
        <p:spPr/>
        <p:txBody>
          <a:bodyPr/>
          <a:lstStyle/>
          <a:p>
            <a:fld id="{2A80AC98-0287-41D9-95E6-E2FEB608BCC5}"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Teresa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Expand</a:t>
            </a:r>
            <a:r>
              <a:rPr lang="en-US" sz="1200" baseline="0" dirty="0" smtClean="0">
                <a:latin typeface="+mn-lt"/>
                <a:ea typeface="Calibri"/>
                <a:cs typeface="Times New Roman"/>
              </a:rPr>
              <a:t> of Judge Trickey’s comments from the project management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a typeface="Calibri"/>
              <a:cs typeface="Times New Roman"/>
            </a:endParaRPr>
          </a:p>
          <a:p>
            <a:pPr marL="914400" lvl="1" indent="457200">
              <a:lnSpc>
                <a:spcPct val="110000"/>
              </a:lnSpc>
              <a:spcBef>
                <a:spcPts val="0"/>
              </a:spcBef>
              <a:buFont typeface="Wingdings" pitchFamily="2" charset="2"/>
              <a:buChar char="Ø"/>
            </a:pPr>
            <a:r>
              <a:rPr lang="en-US" dirty="0" smtClean="0">
                <a:cs typeface="Arial" pitchFamily="34" charset="0"/>
              </a:rPr>
              <a:t>Budget for computer equipment</a:t>
            </a:r>
          </a:p>
          <a:p>
            <a:pPr marL="914400" lvl="1" indent="457200">
              <a:lnSpc>
                <a:spcPct val="110000"/>
              </a:lnSpc>
              <a:spcBef>
                <a:spcPts val="0"/>
              </a:spcBef>
              <a:buFont typeface="Wingdings" pitchFamily="2" charset="2"/>
              <a:buChar char="Ø"/>
            </a:pPr>
            <a:r>
              <a:rPr lang="en-US" dirty="0" smtClean="0">
                <a:cs typeface="Arial" pitchFamily="34" charset="0"/>
              </a:rPr>
              <a:t>Electronic sort of documents</a:t>
            </a:r>
          </a:p>
          <a:p>
            <a:pPr marL="1371600" lvl="1" indent="-457200">
              <a:lnSpc>
                <a:spcPct val="110000"/>
              </a:lnSpc>
              <a:spcBef>
                <a:spcPts val="0"/>
              </a:spcBef>
              <a:buFont typeface="Wingdings" pitchFamily="2" charset="2"/>
              <a:buChar char="Ø"/>
            </a:pPr>
            <a:r>
              <a:rPr lang="en-US" dirty="0" smtClean="0">
                <a:cs typeface="Arial" pitchFamily="34" charset="0"/>
              </a:rPr>
              <a:t>Calendar based file queue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ea typeface="Calibri"/>
              <a:cs typeface="Times New Roman"/>
            </a:endParaRPr>
          </a:p>
        </p:txBody>
      </p:sp>
      <p:sp>
        <p:nvSpPr>
          <p:cNvPr id="4" name="Slide Number Placeholder 3"/>
          <p:cNvSpPr>
            <a:spLocks noGrp="1"/>
          </p:cNvSpPr>
          <p:nvPr>
            <p:ph type="sldNum" sz="quarter" idx="10"/>
          </p:nvPr>
        </p:nvSpPr>
        <p:spPr/>
        <p:txBody>
          <a:bodyPr/>
          <a:lstStyle/>
          <a:p>
            <a:fld id="{2A80AC98-0287-41D9-95E6-E2FEB608BCC5}"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normAutofit/>
          </a:bodyPr>
          <a:lstStyle/>
          <a:p>
            <a:r>
              <a:rPr lang="en-US" sz="1200" dirty="0" smtClean="0"/>
              <a:t>Teresa</a:t>
            </a:r>
            <a:endParaRPr lang="en-US" sz="120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early years…</a:t>
            </a:r>
          </a:p>
          <a:p>
            <a:endParaRPr lang="en-US" dirty="0" smtClean="0"/>
          </a:p>
          <a:p>
            <a:r>
              <a:rPr lang="en-US" dirty="0" smtClean="0"/>
              <a:t>Setting the stage for the Video</a:t>
            </a:r>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normAutofit/>
          </a:bodyPr>
          <a:lstStyle/>
          <a:p>
            <a:r>
              <a:rPr lang="en-US" sz="1200" dirty="0" smtClean="0"/>
              <a:t>Teresa</a:t>
            </a:r>
            <a:endParaRPr lang="en-US" sz="120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normAutofit/>
          </a:bodyPr>
          <a:lstStyle/>
          <a:p>
            <a:r>
              <a:rPr lang="en-US" sz="1200" dirty="0" smtClean="0"/>
              <a:t>Teresa</a:t>
            </a:r>
            <a:endParaRPr lang="en-US" sz="120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normAutofit/>
          </a:bodyPr>
          <a:lstStyle/>
          <a:p>
            <a:r>
              <a:rPr lang="en-US" sz="1200" dirty="0" smtClean="0"/>
              <a:t>Teresa</a:t>
            </a:r>
            <a:endParaRPr lang="en-US" sz="120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normAutofit/>
          </a:bodyPr>
          <a:lstStyle/>
          <a:p>
            <a:r>
              <a:rPr lang="en-US" sz="1200" dirty="0" smtClean="0"/>
              <a:t>Teresa</a:t>
            </a:r>
            <a:endParaRPr lang="en-US" sz="120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normAutofit/>
          </a:bodyPr>
          <a:lstStyle/>
          <a:p>
            <a:r>
              <a:rPr lang="en-US" sz="1200" dirty="0" smtClean="0"/>
              <a:t>Teresa</a:t>
            </a:r>
            <a:endParaRPr lang="en-US" sz="120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normAutofit/>
          </a:bodyPr>
          <a:lstStyle/>
          <a:p>
            <a:r>
              <a:rPr lang="en-US" sz="1200" dirty="0" smtClean="0"/>
              <a:t>Barb</a:t>
            </a:r>
            <a:endParaRPr lang="en-US" sz="120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normAutofit/>
          </a:bodyPr>
          <a:lstStyle/>
          <a:p>
            <a:r>
              <a:rPr lang="en-US" sz="1200" dirty="0" smtClean="0"/>
              <a:t>Barb</a:t>
            </a:r>
            <a:endParaRPr lang="en-US" sz="120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normAutofit/>
          </a:bodyPr>
          <a:lstStyle/>
          <a:p>
            <a:pPr>
              <a:spcBef>
                <a:spcPts val="0"/>
              </a:spcBef>
              <a:spcAft>
                <a:spcPts val="0"/>
              </a:spcAft>
            </a:pPr>
            <a:r>
              <a:rPr lang="en-US" sz="1200" dirty="0" smtClean="0">
                <a:cs typeface="Arial" pitchFamily="34" charset="0"/>
              </a:rPr>
              <a:t>Barb</a:t>
            </a:r>
          </a:p>
          <a:p>
            <a:pPr>
              <a:spcBef>
                <a:spcPts val="0"/>
              </a:spcBef>
              <a:spcAft>
                <a:spcPts val="0"/>
              </a:spcAft>
            </a:pPr>
            <a:r>
              <a:rPr lang="en-US" sz="1200" dirty="0" smtClean="0">
                <a:cs typeface="Arial" pitchFamily="34" charset="0"/>
              </a:rPr>
              <a:t>Paper, for the most part, is not retained</a:t>
            </a:r>
          </a:p>
          <a:p>
            <a:pPr>
              <a:spcBef>
                <a:spcPts val="0"/>
              </a:spcBef>
              <a:spcAft>
                <a:spcPts val="0"/>
              </a:spcAft>
            </a:pPr>
            <a:endParaRPr lang="en-US" sz="1200" dirty="0" smtClean="0">
              <a:cs typeface="Arial" pitchFamily="34" charset="0"/>
            </a:endParaRPr>
          </a:p>
          <a:p>
            <a:pPr>
              <a:spcBef>
                <a:spcPts val="0"/>
              </a:spcBef>
              <a:spcAft>
                <a:spcPts val="0"/>
              </a:spcAft>
              <a:buFont typeface="Arial" pitchFamily="34" charset="0"/>
              <a:buChar char="•"/>
            </a:pPr>
            <a:r>
              <a:rPr lang="en-US" sz="1200" dirty="0" smtClean="0">
                <a:cs typeface="Arial" pitchFamily="34" charset="0"/>
              </a:rPr>
              <a:t>  $250,000/year was spent microfilming court records for permanent preservation</a:t>
            </a:r>
          </a:p>
          <a:p>
            <a:pPr>
              <a:spcBef>
                <a:spcPts val="0"/>
              </a:spcBef>
              <a:spcAft>
                <a:spcPts val="0"/>
              </a:spcAft>
              <a:buFont typeface="Arial" pitchFamily="34" charset="0"/>
              <a:buChar char="•"/>
            </a:pPr>
            <a:endParaRPr lang="en-US" sz="1200" dirty="0" smtClean="0">
              <a:cs typeface="Arial" pitchFamily="34" charset="0"/>
            </a:endParaRPr>
          </a:p>
          <a:p>
            <a:pPr>
              <a:spcBef>
                <a:spcPts val="0"/>
              </a:spcBef>
              <a:spcAft>
                <a:spcPts val="0"/>
              </a:spcAft>
              <a:buFont typeface="Arial" pitchFamily="34" charset="0"/>
              <a:buChar char="•"/>
            </a:pPr>
            <a:r>
              <a:rPr lang="en-US" sz="1200" dirty="0" smtClean="0">
                <a:cs typeface="Arial" pitchFamily="34" charset="0"/>
              </a:rPr>
              <a:t>  Reduction of $23,000/yr spent creating file folders for the approximately 70,000 cased filed each year</a:t>
            </a:r>
          </a:p>
          <a:p>
            <a:pPr>
              <a:spcBef>
                <a:spcPts val="0"/>
              </a:spcBef>
              <a:spcAft>
                <a:spcPts val="0"/>
              </a:spcAft>
              <a:buFont typeface="Arial" pitchFamily="34" charset="0"/>
              <a:buChar char="•"/>
            </a:pPr>
            <a:endParaRPr lang="en-US" sz="1200" dirty="0" smtClean="0">
              <a:cs typeface="Arial" pitchFamily="34" charset="0"/>
            </a:endParaRPr>
          </a:p>
          <a:p>
            <a:pPr>
              <a:spcBef>
                <a:spcPts val="0"/>
              </a:spcBef>
              <a:spcAft>
                <a:spcPts val="0"/>
              </a:spcAft>
              <a:buFont typeface="Arial" pitchFamily="34" charset="0"/>
              <a:buChar char="•"/>
            </a:pPr>
            <a:r>
              <a:rPr lang="en-US" sz="1200" dirty="0" smtClean="0">
                <a:cs typeface="Arial" pitchFamily="34" charset="0"/>
              </a:rPr>
              <a:t>  Reduction of one position required to transport documents, files and exhibits between the 3 court locations, the court of appeals and the supreme court</a:t>
            </a:r>
          </a:p>
          <a:p>
            <a:pPr>
              <a:spcBef>
                <a:spcPts val="0"/>
              </a:spcBef>
              <a:spcAft>
                <a:spcPts val="0"/>
              </a:spcAft>
              <a:buFont typeface="Arial" pitchFamily="34" charset="0"/>
              <a:buChar char="•"/>
            </a:pPr>
            <a:endParaRPr lang="en-US" sz="1200" dirty="0" smtClean="0">
              <a:cs typeface="Arial" pitchFamily="34" charset="0"/>
            </a:endParaRPr>
          </a:p>
          <a:p>
            <a:pPr>
              <a:spcBef>
                <a:spcPts val="0"/>
              </a:spcBef>
              <a:spcAft>
                <a:spcPts val="0"/>
              </a:spcAft>
              <a:buFont typeface="Arial" pitchFamily="34" charset="0"/>
              <a:buChar char="•"/>
            </a:pPr>
            <a:r>
              <a:rPr lang="en-US" sz="1200" dirty="0" smtClean="0">
                <a:cs typeface="Arial" pitchFamily="34" charset="0"/>
              </a:rPr>
              <a:t>  Core: A number</a:t>
            </a:r>
            <a:r>
              <a:rPr lang="en-US" sz="1200" baseline="0" dirty="0" smtClean="0">
                <a:cs typeface="Arial" pitchFamily="34" charset="0"/>
              </a:rPr>
              <a:t> </a:t>
            </a:r>
            <a:r>
              <a:rPr lang="en-US" sz="1200" dirty="0" smtClean="0">
                <a:cs typeface="Arial" pitchFamily="34" charset="0"/>
              </a:rPr>
              <a:t>of staff had to receive and file the 7,000+ documents each day.  </a:t>
            </a:r>
          </a:p>
          <a:p>
            <a:pPr>
              <a:spcBef>
                <a:spcPts val="0"/>
              </a:spcBef>
              <a:spcAft>
                <a:spcPts val="0"/>
              </a:spcAft>
              <a:buFont typeface="Arial" pitchFamily="34" charset="0"/>
              <a:buChar char="•"/>
            </a:pPr>
            <a:endParaRPr lang="en-US" sz="1200" dirty="0" smtClean="0">
              <a:cs typeface="Arial" pitchFamily="34" charset="0"/>
            </a:endParaRPr>
          </a:p>
          <a:p>
            <a:pPr>
              <a:spcBef>
                <a:spcPts val="0"/>
              </a:spcBef>
              <a:spcAft>
                <a:spcPts val="0"/>
              </a:spcAft>
              <a:buFont typeface="Arial" pitchFamily="34" charset="0"/>
              <a:buChar char="•"/>
            </a:pPr>
            <a:r>
              <a:rPr lang="en-US" sz="1200" dirty="0" smtClean="0">
                <a:cs typeface="Arial" pitchFamily="34" charset="0"/>
              </a:rPr>
              <a:t>  Connectivity:  Other staff would receive internal and external customer requests for files to retrieve.</a:t>
            </a:r>
          </a:p>
          <a:p>
            <a:pPr>
              <a:spcBef>
                <a:spcPts val="0"/>
              </a:spcBef>
              <a:spcAft>
                <a:spcPts val="0"/>
              </a:spcAft>
              <a:buFont typeface="Arial" pitchFamily="34" charset="0"/>
              <a:buChar char="•"/>
            </a:pPr>
            <a:endParaRPr lang="en-US" sz="1200" dirty="0" smtClean="0">
              <a:cs typeface="Arial" pitchFamily="34" charset="0"/>
            </a:endParaRPr>
          </a:p>
          <a:p>
            <a:pPr>
              <a:spcBef>
                <a:spcPts val="0"/>
              </a:spcBef>
              <a:spcAft>
                <a:spcPts val="0"/>
              </a:spcAft>
              <a:buFont typeface="Arial" pitchFamily="34" charset="0"/>
              <a:buChar char="•"/>
            </a:pPr>
            <a:r>
              <a:rPr lang="en-US" sz="1200" dirty="0" smtClean="0">
                <a:cs typeface="Arial" pitchFamily="34" charset="0"/>
              </a:rPr>
              <a:t>  Agencies can self-serve their own copies</a:t>
            </a:r>
          </a:p>
          <a:p>
            <a:pPr lvl="1">
              <a:spcBef>
                <a:spcPts val="0"/>
              </a:spcBef>
              <a:spcAft>
                <a:spcPts val="0"/>
              </a:spcAft>
            </a:pPr>
            <a:r>
              <a:rPr lang="en-US" sz="1200" dirty="0" smtClean="0">
                <a:cs typeface="Arial" pitchFamily="34" charset="0"/>
              </a:rPr>
              <a:t>Resulted in significant savings in paper, postage, and time spent copying documents</a:t>
            </a:r>
          </a:p>
          <a:p>
            <a:pPr lvl="1">
              <a:spcBef>
                <a:spcPts val="0"/>
              </a:spcBef>
              <a:spcAft>
                <a:spcPts val="0"/>
              </a:spcAft>
            </a:pPr>
            <a:r>
              <a:rPr lang="en-US" sz="1200" dirty="0" smtClean="0">
                <a:cs typeface="Arial" pitchFamily="34" charset="0"/>
              </a:rPr>
              <a:t>Reduced storage costs</a:t>
            </a:r>
          </a:p>
          <a:p>
            <a:pPr lvl="1">
              <a:spcBef>
                <a:spcPts val="0"/>
              </a:spcBef>
              <a:spcAft>
                <a:spcPts val="0"/>
              </a:spcAft>
            </a:pPr>
            <a:r>
              <a:rPr lang="en-US" sz="1200" dirty="0" smtClean="0">
                <a:cs typeface="Arial" pitchFamily="34" charset="0"/>
              </a:rPr>
              <a:t>Productivity gains – prepping and scanning</a:t>
            </a:r>
          </a:p>
          <a:p>
            <a:pPr lvl="1">
              <a:spcBef>
                <a:spcPts val="0"/>
              </a:spcBef>
              <a:spcAft>
                <a:spcPts val="0"/>
              </a:spcAft>
            </a:pPr>
            <a:endParaRPr lang="en-US" sz="1200" dirty="0" smtClean="0">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  in January-June of 2011, we collected $169,206.35 from ECR Online payments.  This would correspond to payment for 1,128,042 pages at the current price of $0.15/page.</a:t>
            </a:r>
          </a:p>
          <a:p>
            <a:pPr lvl="0">
              <a:spcBef>
                <a:spcPts val="0"/>
              </a:spcBef>
              <a:spcAft>
                <a:spcPts val="0"/>
              </a:spcAft>
            </a:pPr>
            <a:endParaRPr lang="en-US" sz="1200" dirty="0" smtClean="0">
              <a:cs typeface="Arial" pitchFamily="34" charset="0"/>
            </a:endParaRPr>
          </a:p>
          <a:p>
            <a:endParaRPr lang="en-US" dirty="0" smtClean="0"/>
          </a:p>
          <a:p>
            <a:endParaRPr lang="en-US" sz="480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Barb</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January-June of 2011, we collected $169,206.35 from ECR Online payments.  This would correspond to payment for 1,128,042 pages at the current price of $0.15/page.</a:t>
            </a:r>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9478">
              <a:defRPr/>
            </a:pPr>
            <a:r>
              <a:rPr lang="en-US" dirty="0" smtClean="0"/>
              <a:t>Acknowledge Award</a:t>
            </a:r>
            <a:r>
              <a:rPr lang="en-US" baseline="0" dirty="0" smtClean="0"/>
              <a:t> sponsorship:  purpose to share the King County experience with others</a:t>
            </a:r>
          </a:p>
          <a:p>
            <a:pPr defTabSz="949478">
              <a:defRPr/>
            </a:pPr>
            <a:endParaRPr lang="en-US" baseline="0" dirty="0" smtClean="0"/>
          </a:p>
        </p:txBody>
      </p:sp>
      <p:sp>
        <p:nvSpPr>
          <p:cNvPr id="4" name="Slide Number Placeholder 3"/>
          <p:cNvSpPr>
            <a:spLocks noGrp="1"/>
          </p:cNvSpPr>
          <p:nvPr>
            <p:ph type="sldNum" sz="quarter" idx="10"/>
          </p:nvPr>
        </p:nvSpPr>
        <p:spPr/>
        <p:txBody>
          <a:bodyPr/>
          <a:lstStyle/>
          <a:p>
            <a:fld id="{2A80AC98-0287-41D9-95E6-E2FEB608BCC5}"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Afterhours filing – remote locations</a:t>
            </a:r>
          </a:p>
          <a:p>
            <a:endParaRPr lang="en-US" dirty="0" smtClean="0"/>
          </a:p>
          <a:p>
            <a:r>
              <a:rPr lang="en-US" dirty="0" smtClean="0"/>
              <a:t>Color photos, clean documents, easy</a:t>
            </a:r>
            <a:r>
              <a:rPr lang="en-US" baseline="0" dirty="0" smtClean="0"/>
              <a:t> to read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A80AC98-0287-41D9-95E6-E2FEB608BCC5}"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A80AC98-0287-41D9-95E6-E2FEB608BCC5}"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41602" indent="-241602"/>
            <a:endParaRPr lang="en-US" dirty="0" smtClean="0"/>
          </a:p>
          <a:p>
            <a:pPr marL="241602" indent="-241602"/>
            <a:r>
              <a:rPr lang="en-US" dirty="0" smtClean="0"/>
              <a:t>Budget Options considered:</a:t>
            </a:r>
          </a:p>
          <a:p>
            <a:pPr marL="241602" indent="-241602">
              <a:buFont typeface="+mj-lt"/>
              <a:buAutoNum type="arabicPeriod"/>
            </a:pPr>
            <a:r>
              <a:rPr lang="en-US" dirty="0" smtClean="0"/>
              <a:t>Increase</a:t>
            </a:r>
            <a:r>
              <a:rPr lang="en-US" baseline="0" dirty="0" smtClean="0"/>
              <a:t> revenue: </a:t>
            </a:r>
            <a:r>
              <a:rPr lang="en-US" i="1" baseline="0" dirty="0" smtClean="0"/>
              <a:t>Resulting in higher fees </a:t>
            </a:r>
          </a:p>
          <a:p>
            <a:pPr marL="241602" indent="-241602">
              <a:buFont typeface="+mj-lt"/>
              <a:buAutoNum type="arabicPeriod"/>
            </a:pPr>
            <a:r>
              <a:rPr lang="en-US" baseline="0" dirty="0" smtClean="0"/>
              <a:t>Reduce services/staff: </a:t>
            </a:r>
            <a:r>
              <a:rPr lang="en-US" i="1" baseline="0" dirty="0" smtClean="0"/>
              <a:t>Resulting in longer lines and processing time - potential backlogs </a:t>
            </a:r>
          </a:p>
          <a:p>
            <a:pPr marL="241602" indent="-241602">
              <a:buFont typeface="+mj-lt"/>
              <a:buAutoNum type="arabicPeriod"/>
            </a:pPr>
            <a:r>
              <a:rPr lang="en-US" baseline="0" dirty="0" smtClean="0"/>
              <a:t>Create efficiencies: </a:t>
            </a:r>
            <a:r>
              <a:rPr lang="en-US" i="1" baseline="0" dirty="0" smtClean="0"/>
              <a:t>this is the strategy we chose to pursue</a:t>
            </a:r>
          </a:p>
          <a:p>
            <a:endParaRPr lang="en-US" baseline="0" dirty="0" smtClean="0"/>
          </a:p>
          <a:p>
            <a:r>
              <a:rPr lang="en-US" baseline="0" dirty="0" smtClean="0"/>
              <a:t>How we finally made our choice - </a:t>
            </a:r>
            <a:r>
              <a:rPr lang="en-US" i="1" u="sng" dirty="0" smtClean="0"/>
              <a:t>We asked and we listened </a:t>
            </a:r>
            <a:r>
              <a:rPr lang="en-US" baseline="0" dirty="0" smtClean="0"/>
              <a:t>: </a:t>
            </a:r>
          </a:p>
          <a:p>
            <a:pPr defTabSz="966409">
              <a:buFont typeface="Arial" pitchFamily="34" charset="0"/>
              <a:buChar char="•"/>
              <a:defRPr/>
            </a:pPr>
            <a:r>
              <a:rPr lang="en-US" u="sng" baseline="0" dirty="0" smtClean="0"/>
              <a:t> Focus groups </a:t>
            </a:r>
            <a:r>
              <a:rPr lang="en-US" baseline="0" dirty="0" smtClean="0"/>
              <a:t>- Attorney customers suggested that we move to implement mandatory e-filing provided we could solve the working copies issue</a:t>
            </a:r>
          </a:p>
          <a:p>
            <a:pPr>
              <a:buFont typeface="Arial" pitchFamily="34" charset="0"/>
              <a:buChar char="•"/>
            </a:pPr>
            <a:r>
              <a:rPr lang="en-US" i="0" u="sng" baseline="0" dirty="0" smtClean="0"/>
              <a:t> Input</a:t>
            </a:r>
            <a:r>
              <a:rPr lang="en-US" u="sng" baseline="0" dirty="0" smtClean="0"/>
              <a:t> from current e-filing users </a:t>
            </a:r>
          </a:p>
          <a:p>
            <a:pPr>
              <a:buFont typeface="Arial" pitchFamily="34" charset="0"/>
              <a:buChar char="•"/>
            </a:pPr>
            <a:r>
              <a:rPr lang="en-US" u="sng" baseline="0" dirty="0" smtClean="0"/>
              <a:t> Pilot projects</a:t>
            </a:r>
          </a:p>
          <a:p>
            <a:pPr>
              <a:buFont typeface="Arial" pitchFamily="34" charset="0"/>
              <a:buChar char="•"/>
            </a:pPr>
            <a:r>
              <a:rPr lang="en-US" u="sng" baseline="0" dirty="0" smtClean="0"/>
              <a:t> User comments/questions</a:t>
            </a:r>
            <a:r>
              <a:rPr lang="en-US" u="none" baseline="0" dirty="0" smtClean="0"/>
              <a:t> </a:t>
            </a:r>
            <a:r>
              <a:rPr lang="en-US" baseline="0" dirty="0" smtClean="0"/>
              <a:t>reported to us by our customer service staff</a:t>
            </a:r>
          </a:p>
          <a:p>
            <a:pPr>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Marketing paid for through the Ash Institute grant fund to promote award wining innovations in government:</a:t>
            </a:r>
            <a:r>
              <a:rPr lang="en-US" baseline="0" dirty="0" smtClean="0"/>
              <a:t>  Posters, flyers &amp; business cards spreading the mandatory e-filing message and Clerk’s Office support resources</a:t>
            </a:r>
          </a:p>
          <a:p>
            <a:endParaRPr lang="en-US" baseline="0" dirty="0" smtClean="0"/>
          </a:p>
          <a:p>
            <a:r>
              <a:rPr lang="en-US" baseline="0" dirty="0" smtClean="0"/>
              <a:t>DJA staff liaisons helped education and resolve agencies / departments adjust and prepare for e-filing (OPD, PAO, DSHS, KCSC, KCBA, large firms….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Enhanced application implemented shortly before mandatory e-filing to streamline the process and add new features (WC &amp; EXP)</a:t>
            </a:r>
          </a:p>
          <a:p>
            <a:endParaRPr lang="en-US" dirty="0" smtClean="0"/>
          </a:p>
          <a:p>
            <a:r>
              <a:rPr lang="en-US" dirty="0" smtClean="0"/>
              <a:t>Added </a:t>
            </a:r>
            <a:r>
              <a:rPr lang="en-US" u="sng" dirty="0" smtClean="0"/>
              <a:t>staffed</a:t>
            </a:r>
            <a:r>
              <a:rPr lang="en-US" dirty="0" smtClean="0"/>
              <a:t> eServices</a:t>
            </a:r>
            <a:r>
              <a:rPr lang="en-US" baseline="0" dirty="0" smtClean="0"/>
              <a:t> desk</a:t>
            </a:r>
          </a:p>
          <a:p>
            <a:endParaRPr lang="en-US" baseline="0" dirty="0" smtClean="0"/>
          </a:p>
          <a:p>
            <a:r>
              <a:rPr lang="en-US" baseline="0" dirty="0" smtClean="0"/>
              <a:t>Developed e-filing webpage and a variety of resources in different formats.  Self-help </a:t>
            </a:r>
          </a:p>
          <a:p>
            <a:endParaRPr lang="en-US" baseline="0" dirty="0" smtClean="0"/>
          </a:p>
          <a:p>
            <a:r>
              <a:rPr lang="en-US" baseline="0" dirty="0" smtClean="0"/>
              <a:t>Waiver request accepted for a case, time period or document</a:t>
            </a:r>
          </a:p>
          <a:p>
            <a:endParaRPr lang="en-US" baseline="0" dirty="0" smtClean="0"/>
          </a:p>
          <a:p>
            <a:r>
              <a:rPr lang="en-US" baseline="0" dirty="0" smtClean="0"/>
              <a:t>Process encouraged learning e-filing process: time period waiver, one-on-one training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457200" indent="-457200">
              <a:spcBef>
                <a:spcPts val="0"/>
              </a:spcBef>
            </a:pPr>
            <a:r>
              <a:rPr lang="en-US" dirty="0" smtClean="0">
                <a:latin typeface="Calibri" pitchFamily="34" charset="0"/>
              </a:rPr>
              <a:t>Filing documents into an existing case or</a:t>
            </a:r>
            <a:r>
              <a:rPr lang="en-US" baseline="0" dirty="0" smtClean="0">
                <a:latin typeface="Calibri" pitchFamily="34" charset="0"/>
              </a:rPr>
              <a:t> </a:t>
            </a:r>
            <a:r>
              <a:rPr lang="en-US" dirty="0" smtClean="0">
                <a:latin typeface="Calibri" pitchFamily="34" charset="0"/>
              </a:rPr>
              <a:t>start a new case</a:t>
            </a:r>
          </a:p>
          <a:p>
            <a:pPr marL="457200" indent="-457200">
              <a:spcBef>
                <a:spcPts val="0"/>
              </a:spcBef>
            </a:pPr>
            <a:r>
              <a:rPr lang="en-US" dirty="0" smtClean="0">
                <a:latin typeface="Calibri" pitchFamily="34" charset="0"/>
              </a:rPr>
              <a:t>Electronic service of </a:t>
            </a:r>
            <a:r>
              <a:rPr lang="en-US" i="1" dirty="0" smtClean="0">
                <a:latin typeface="Calibri" pitchFamily="34" charset="0"/>
              </a:rPr>
              <a:t>e</a:t>
            </a:r>
            <a:r>
              <a:rPr lang="en-US" dirty="0" smtClean="0">
                <a:latin typeface="Calibri" pitchFamily="34" charset="0"/>
              </a:rPr>
              <a:t>Filed documents</a:t>
            </a:r>
          </a:p>
          <a:p>
            <a:pPr marL="457200" indent="-457200">
              <a:spcBef>
                <a:spcPts val="0"/>
              </a:spcBef>
            </a:pPr>
            <a:r>
              <a:rPr lang="en-US" dirty="0" smtClean="0">
                <a:latin typeface="Calibri" pitchFamily="34" charset="0"/>
              </a:rPr>
              <a:t>Submit Judge’s Working Copies electronically</a:t>
            </a:r>
          </a:p>
          <a:p>
            <a:pPr marL="457200" indent="-457200">
              <a:spcBef>
                <a:spcPts val="0"/>
              </a:spcBef>
            </a:pPr>
            <a:r>
              <a:rPr lang="en-US" dirty="0" smtClean="0">
                <a:latin typeface="Calibri" pitchFamily="34" charset="0"/>
              </a:rPr>
              <a:t>Electronic Ex Parte via the Clerk submittals </a:t>
            </a:r>
          </a:p>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0" dirty="0" smtClean="0"/>
              <a:t>Table</a:t>
            </a:r>
            <a:r>
              <a:rPr lang="en-US" b="0" baseline="0" dirty="0" smtClean="0"/>
              <a:t> functionality allows for flexibility.  </a:t>
            </a:r>
          </a:p>
          <a:p>
            <a:endParaRPr lang="en-US" b="0" baseline="0" dirty="0" smtClean="0"/>
          </a:p>
          <a:p>
            <a:r>
              <a:rPr lang="en-US" b="0" baseline="0" dirty="0" smtClean="0"/>
              <a:t>Flag particular codes / table items for special processes </a:t>
            </a:r>
          </a:p>
          <a:p>
            <a:endParaRPr lang="en-US" b="0" baseline="0" dirty="0" smtClean="0"/>
          </a:p>
          <a:p>
            <a:endParaRPr lang="en-US" b="0" baseline="0" dirty="0" smtClean="0"/>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9478">
              <a:defRPr/>
            </a:pPr>
            <a:r>
              <a:rPr lang="en-US" dirty="0" smtClean="0"/>
              <a:t>National and international</a:t>
            </a:r>
            <a:r>
              <a:rPr lang="en-US" baseline="0" dirty="0" smtClean="0"/>
              <a:t> interest</a:t>
            </a:r>
          </a:p>
          <a:p>
            <a:pPr defTabSz="949478">
              <a:defRPr/>
            </a:pPr>
            <a:endParaRPr lang="en-US" baseline="0" dirty="0" smtClean="0"/>
          </a:p>
          <a:p>
            <a:pPr defTabSz="949478">
              <a:defRPr/>
            </a:pPr>
            <a:r>
              <a:rPr lang="en-US" baseline="0" dirty="0" smtClean="0"/>
              <a:t>Grant funded efforts</a:t>
            </a:r>
          </a:p>
          <a:p>
            <a:pPr defTabSz="949478">
              <a:defRPr/>
            </a:pPr>
            <a:endParaRPr lang="en-US" baseline="0" dirty="0" smtClean="0"/>
          </a:p>
          <a:p>
            <a:pPr defTabSz="949478">
              <a:defRPr/>
            </a:pPr>
            <a:r>
              <a:rPr lang="en-US" baseline="0" dirty="0" smtClean="0"/>
              <a:t>Created the video to highlight the program and collaboration </a:t>
            </a:r>
          </a:p>
          <a:p>
            <a:pPr defTabSz="949478">
              <a:defRPr/>
            </a:pPr>
            <a:endParaRPr lang="en-US" baseline="0" dirty="0" smtClean="0"/>
          </a:p>
          <a:p>
            <a:pPr defTabSz="949478">
              <a:defRPr/>
            </a:pPr>
            <a:endParaRPr lang="en-US" dirty="0" smtClean="0"/>
          </a:p>
        </p:txBody>
      </p:sp>
      <p:sp>
        <p:nvSpPr>
          <p:cNvPr id="4" name="Slide Number Placeholder 3"/>
          <p:cNvSpPr>
            <a:spLocks noGrp="1"/>
          </p:cNvSpPr>
          <p:nvPr>
            <p:ph type="sldNum" sz="quarter" idx="10"/>
          </p:nvPr>
        </p:nvSpPr>
        <p:spPr/>
        <p:txBody>
          <a:bodyPr/>
          <a:lstStyle/>
          <a:p>
            <a:fld id="{2A80AC98-0287-41D9-95E6-E2FEB608BCC5}"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dirty="0" smtClean="0"/>
              <a:t>Error messages identify issue for customer</a:t>
            </a:r>
          </a:p>
          <a:p>
            <a:endParaRPr lang="en-US" dirty="0" smtClean="0"/>
          </a:p>
          <a:p>
            <a:r>
              <a:rPr lang="en-US" dirty="0" smtClean="0"/>
              <a:t>Word Documents are converted to PDF at Stamp Server</a:t>
            </a:r>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75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 Carol:</a:t>
            </a:r>
            <a:r>
              <a:rPr lang="en-US" baseline="0" dirty="0" smtClean="0"/>
              <a:t> </a:t>
            </a:r>
            <a:r>
              <a:rPr lang="en-US" sz="1200" kern="1200" baseline="0" dirty="0" smtClean="0">
                <a:solidFill>
                  <a:schemeClr val="tx1"/>
                </a:solidFill>
                <a:latin typeface="+mn-lt"/>
                <a:ea typeface="+mn-ea"/>
                <a:cs typeface="+mn-cs"/>
              </a:rPr>
              <a:t>H</a:t>
            </a:r>
            <a:r>
              <a:rPr lang="en-US" sz="1200" kern="1200" dirty="0" smtClean="0">
                <a:solidFill>
                  <a:schemeClr val="tx1"/>
                </a:solidFill>
                <a:latin typeface="+mn-lt"/>
                <a:ea typeface="+mn-ea"/>
                <a:cs typeface="+mn-cs"/>
              </a:rPr>
              <a:t>istorically we have a very good record.  The production system has several safety nets in place for system redundancy and failover.  Our production system runs simultaneously with a duplicate platform which is configured identically to the production platform, failover.  This duplicate platform is at the ready to accept production processing should the production hardware fail.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order to protect against data corruption or software failure, our data is safeguarded in multiple locations and system build procedures and files are available to reconstruct the system on either of two fully functional platforms.   These safety nets provide system availability when either software or hardware or both fail.  King County IT provides network and power redundancy.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Any system that can grow, as ours has, should be built both modular and scalable for all aspects of the system.  At King County we are preparing to replace the current ECR with a more modern version and scalability is a key requirement for the new system.</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recommend the same for any agency contemplating such an implementation.</a:t>
            </a:r>
          </a:p>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9478">
              <a:defRPr/>
            </a:pPr>
            <a:endParaRPr lang="en-US" dirty="0" smtClean="0"/>
          </a:p>
          <a:p>
            <a:pPr defTabSz="949478">
              <a:defRPr/>
            </a:pPr>
            <a:endParaRPr lang="en-US" dirty="0" smtClean="0"/>
          </a:p>
          <a:p>
            <a:pPr defTabSz="949478">
              <a:defRPr/>
            </a:pPr>
            <a:r>
              <a:rPr lang="en-US" dirty="0" smtClean="0"/>
              <a:t>As part of the Ash Institute Award Grant, a</a:t>
            </a:r>
            <a:r>
              <a:rPr lang="en-US" baseline="0" dirty="0" smtClean="0"/>
              <a:t> 15 minute</a:t>
            </a:r>
            <a:r>
              <a:rPr lang="en-US" dirty="0" smtClean="0"/>
              <a:t> KC ECR Program video</a:t>
            </a:r>
            <a:r>
              <a:rPr lang="en-US" baseline="0" dirty="0" smtClean="0"/>
              <a:t> was created by Visionaries Inc. and posted on YouTube, shown on PBS Stations around the nation and on our local KCTV.  You are welcome to share the video with others.</a:t>
            </a:r>
            <a:endParaRPr lang="en-US" dirty="0" smtClean="0"/>
          </a:p>
          <a:p>
            <a:endParaRPr lang="en-US" dirty="0" smtClean="0"/>
          </a:p>
          <a:p>
            <a:r>
              <a:rPr lang="en-US" dirty="0" smtClean="0"/>
              <a:t>Visionaries Inc. is a nonprofit organization dedicated to using the power of media to tell stories of the people and organizations making positive social change throughout the world. Their goal is to use media and education to change people's lives.</a:t>
            </a:r>
          </a:p>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Per Ashley:  The FileNet system currently uses 5TB for data and 1 TB for the OS/Application.   FileNet will grow by at least ½ TB a year.</a:t>
            </a:r>
          </a:p>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notes from here:</a:t>
            </a:r>
          </a:p>
          <a:p>
            <a:endParaRPr lang="en-US" dirty="0" smtClean="0"/>
          </a:p>
          <a:p>
            <a:r>
              <a:rPr lang="en-US" dirty="0" smtClean="0"/>
              <a:t>http://www.kingcounty.gov/courts/ECRlibrary/how-does-ECR-work/technology.aspx </a:t>
            </a:r>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82</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A80AC98-0287-41D9-95E6-E2FEB608BCC5}" type="slidenum">
              <a:rPr lang="en-US" smtClean="0"/>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Allows</a:t>
            </a:r>
            <a:r>
              <a:rPr lang="en-US" baseline="0" dirty="0" smtClean="0"/>
              <a:t> for customers to verify that the application is up and running successfully, therefore, if they have issues they should investigate their internet connection and equipment.</a:t>
            </a:r>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84</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smtClean="0"/>
              <a:t>Each</a:t>
            </a:r>
            <a:r>
              <a:rPr lang="en-US" baseline="0" dirty="0" smtClean="0"/>
              <a:t> filing process requires unique information for a successful filing.  Separate instructions allow for a process (e-filing, eEx Parte via the Clerk or eWorking Copies) to be inaccessible and not negatively impact the other processes.</a:t>
            </a:r>
            <a:endParaRPr lang="en-US" dirty="0" smtClean="0"/>
          </a:p>
        </p:txBody>
      </p:sp>
      <p:sp>
        <p:nvSpPr>
          <p:cNvPr id="4" name="Slide Number Placeholder 3"/>
          <p:cNvSpPr>
            <a:spLocks noGrp="1"/>
          </p:cNvSpPr>
          <p:nvPr>
            <p:ph type="sldNum" sz="quarter" idx="10"/>
          </p:nvPr>
        </p:nvSpPr>
        <p:spPr/>
        <p:txBody>
          <a:bodyPr/>
          <a:lstStyle/>
          <a:p>
            <a:fld id="{2A80AC98-0287-41D9-95E6-E2FEB608BCC5}" type="slidenum">
              <a:rPr lang="en-US" smtClean="0"/>
              <a:pPr/>
              <a:t>85</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a:buFontTx/>
              <a:buNone/>
            </a:pPr>
            <a:r>
              <a:rPr lang="en-US" baseline="0" dirty="0" smtClean="0"/>
              <a:t>The coversheet form provides process specific submittal information and requests necessary information to complete.  </a:t>
            </a:r>
          </a:p>
          <a:p>
            <a:pPr>
              <a:buFont typeface="Arial" pitchFamily="34" charset="0"/>
              <a:buChar char="•"/>
            </a:pPr>
            <a:r>
              <a:rPr lang="en-US" baseline="0" dirty="0" smtClean="0"/>
              <a:t>  Includes date and time (verification) of application down.</a:t>
            </a:r>
          </a:p>
        </p:txBody>
      </p:sp>
      <p:sp>
        <p:nvSpPr>
          <p:cNvPr id="4" name="Slide Number Placeholder 3"/>
          <p:cNvSpPr>
            <a:spLocks noGrp="1"/>
          </p:cNvSpPr>
          <p:nvPr>
            <p:ph type="sldNum" sz="quarter" idx="10"/>
          </p:nvPr>
        </p:nvSpPr>
        <p:spPr/>
        <p:txBody>
          <a:bodyPr/>
          <a:lstStyle/>
          <a:p>
            <a:fld id="{2A80AC98-0287-41D9-95E6-E2FEB608BCC5}" type="slidenum">
              <a:rPr lang="en-US" smtClean="0"/>
              <a:pPr/>
              <a:t>86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Prioritize business functionality</a:t>
            </a:r>
          </a:p>
          <a:p>
            <a:endParaRPr lang="en-US" baseline="0" dirty="0" smtClean="0"/>
          </a:p>
          <a:p>
            <a:r>
              <a:rPr lang="en-US" baseline="0" dirty="0" smtClean="0"/>
              <a:t>Technology – trust by verify</a:t>
            </a:r>
          </a:p>
        </p:txBody>
      </p:sp>
      <p:sp>
        <p:nvSpPr>
          <p:cNvPr id="4" name="Slide Number Placeholder 3"/>
          <p:cNvSpPr>
            <a:spLocks noGrp="1"/>
          </p:cNvSpPr>
          <p:nvPr>
            <p:ph type="sldNum" sz="quarter" idx="10"/>
          </p:nvPr>
        </p:nvSpPr>
        <p:spPr/>
        <p:txBody>
          <a:bodyPr/>
          <a:lstStyle/>
          <a:p>
            <a:fld id="{2A80AC98-0287-41D9-95E6-E2FEB608BCC5}" type="slidenum">
              <a:rPr lang="en-US" smtClean="0"/>
              <a:pPr/>
              <a:t>87</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Contingency Planning – what and when</a:t>
            </a:r>
          </a:p>
          <a:p>
            <a:endParaRPr lang="en-US" baseline="0" dirty="0" smtClean="0"/>
          </a:p>
          <a:p>
            <a:r>
              <a:rPr lang="en-US" baseline="0" dirty="0" smtClean="0"/>
              <a:t>Disaster Recovery – keeping the doors open</a:t>
            </a:r>
          </a:p>
          <a:p>
            <a:endParaRPr lang="en-US" baseline="0" dirty="0" smtClean="0"/>
          </a:p>
          <a:p>
            <a:r>
              <a:rPr lang="en-US" baseline="0" dirty="0" smtClean="0"/>
              <a:t>Standby – replicates full functionality</a:t>
            </a:r>
          </a:p>
        </p:txBody>
      </p:sp>
      <p:sp>
        <p:nvSpPr>
          <p:cNvPr id="4" name="Slide Number Placeholder 3"/>
          <p:cNvSpPr>
            <a:spLocks noGrp="1"/>
          </p:cNvSpPr>
          <p:nvPr>
            <p:ph type="sldNum" sz="quarter" idx="10"/>
          </p:nvPr>
        </p:nvSpPr>
        <p:spPr/>
        <p:txBody>
          <a:bodyPr/>
          <a:lstStyle/>
          <a:p>
            <a:fld id="{2A80AC98-0287-41D9-95E6-E2FEB608BCC5}" type="slidenum">
              <a:rPr lang="en-US" smtClean="0"/>
              <a:pPr/>
              <a:t>88</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89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normAutofit/>
          </a:bodyPr>
          <a:lstStyle/>
          <a:p>
            <a:endParaRPr lang="en-US" sz="1200" b="0" dirty="0" smtClean="0"/>
          </a:p>
          <a:p>
            <a:r>
              <a:rPr lang="en-US" sz="1200" b="0" dirty="0" smtClean="0"/>
              <a:t>Overview</a:t>
            </a:r>
          </a:p>
          <a:p>
            <a:pPr>
              <a:lnSpc>
                <a:spcPct val="120000"/>
              </a:lnSpc>
              <a:spcBef>
                <a:spcPts val="1223"/>
              </a:spcBef>
              <a:spcAft>
                <a:spcPts val="611"/>
              </a:spcAft>
            </a:pPr>
            <a:endParaRPr lang="en-US" sz="4800" dirty="0" smtClean="0"/>
          </a:p>
          <a:p>
            <a:endParaRPr lang="en-US" sz="480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90</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Barb</a:t>
            </a:r>
            <a:endParaRPr lang="en-US" b="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91</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Barb</a:t>
            </a:r>
          </a:p>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92</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Barb</a:t>
            </a:r>
          </a:p>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93</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normAutofit/>
          </a:bodyPr>
          <a:lstStyle/>
          <a:p>
            <a:endParaRPr lang="en-US" sz="1200" b="0" dirty="0" smtClean="0"/>
          </a:p>
          <a:p>
            <a:r>
              <a:rPr lang="en-US" sz="1200" b="0" dirty="0" smtClean="0"/>
              <a:t>Barb</a:t>
            </a:r>
          </a:p>
          <a:p>
            <a:pPr>
              <a:lnSpc>
                <a:spcPct val="120000"/>
              </a:lnSpc>
              <a:spcBef>
                <a:spcPts val="1223"/>
              </a:spcBef>
              <a:spcAft>
                <a:spcPts val="611"/>
              </a:spcAft>
            </a:pPr>
            <a:endParaRPr lang="en-US" sz="4800" dirty="0" smtClean="0"/>
          </a:p>
          <a:p>
            <a:endParaRPr lang="en-US" sz="4800"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94</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Barb</a:t>
            </a:r>
          </a:p>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95</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Barb</a:t>
            </a:r>
          </a:p>
          <a:p>
            <a:endParaRPr lang="en-US" dirty="0"/>
          </a:p>
        </p:txBody>
      </p:sp>
      <p:sp>
        <p:nvSpPr>
          <p:cNvPr id="4" name="Slide Number Placeholder 3"/>
          <p:cNvSpPr>
            <a:spLocks noGrp="1"/>
          </p:cNvSpPr>
          <p:nvPr>
            <p:ph type="sldNum" sz="quarter" idx="10"/>
          </p:nvPr>
        </p:nvSpPr>
        <p:spPr/>
        <p:txBody>
          <a:bodyPr/>
          <a:lstStyle/>
          <a:p>
            <a:fld id="{2A80AC98-0287-41D9-95E6-E2FEB608BCC5}" type="slidenum">
              <a:rPr lang="en-US" smtClean="0"/>
              <a:pPr/>
              <a:t>96</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cs typeface="Arial" pitchFamily="34" charset="0"/>
              </a:rPr>
              <a:t>Barb</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p:txBody>
      </p:sp>
      <p:sp>
        <p:nvSpPr>
          <p:cNvPr id="4" name="Slide Number Placeholder 3"/>
          <p:cNvSpPr>
            <a:spLocks noGrp="1"/>
          </p:cNvSpPr>
          <p:nvPr>
            <p:ph type="sldNum" sz="quarter" idx="10"/>
          </p:nvPr>
        </p:nvSpPr>
        <p:spPr/>
        <p:txBody>
          <a:bodyPr/>
          <a:lstStyle/>
          <a:p>
            <a:fld id="{2A80AC98-0287-41D9-95E6-E2FEB608BCC5}" type="slidenum">
              <a:rPr lang="en-US" smtClean="0"/>
              <a:pPr/>
              <a:t>97</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pitchFamily="34" charset="0"/>
              </a:rPr>
              <a:t>Teresa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p:txBody>
      </p:sp>
      <p:sp>
        <p:nvSpPr>
          <p:cNvPr id="4" name="Slide Number Placeholder 3"/>
          <p:cNvSpPr>
            <a:spLocks noGrp="1"/>
          </p:cNvSpPr>
          <p:nvPr>
            <p:ph type="sldNum" sz="quarter" idx="10"/>
          </p:nvPr>
        </p:nvSpPr>
        <p:spPr/>
        <p:txBody>
          <a:bodyPr/>
          <a:lstStyle/>
          <a:p>
            <a:fld id="{2A80AC98-0287-41D9-95E6-E2FEB608BCC5}" type="slidenum">
              <a:rPr lang="en-US" smtClean="0"/>
              <a:pPr/>
              <a:t>98</a:t>
            </a:fld>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pitchFamily="34" charset="0"/>
              </a:rPr>
              <a:t>Teresa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p:txBody>
      </p:sp>
      <p:sp>
        <p:nvSpPr>
          <p:cNvPr id="4" name="Slide Number Placeholder 3"/>
          <p:cNvSpPr>
            <a:spLocks noGrp="1"/>
          </p:cNvSpPr>
          <p:nvPr>
            <p:ph type="sldNum" sz="quarter" idx="10"/>
          </p:nvPr>
        </p:nvSpPr>
        <p:spPr/>
        <p:txBody>
          <a:bodyPr/>
          <a:lstStyle/>
          <a:p>
            <a:fld id="{2A80AC98-0287-41D9-95E6-E2FEB608BCC5}" type="slidenum">
              <a:rPr lang="en-US" smtClean="0"/>
              <a:pPr/>
              <a:t>99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BAC284-A7B4-4503-8360-942F3362CA3B}" type="datetime1">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940B92-448D-4C2B-9574-6A6373F0E2F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E2A94-1C92-4A91-9BCA-59D46B2C9FFD}" type="datetime1">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940B92-448D-4C2B-9574-6A6373F0E2F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CD78CF-94E3-47FE-BB2B-D32AF6A4F01F}" type="datetime1">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940B92-448D-4C2B-9574-6A6373F0E2F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5EBAC-87F5-4559-9306-FE2DE4AD771C}" type="datetime1">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940B92-448D-4C2B-9574-6A6373F0E2F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55BB1-C2F1-4098-894E-BD69CA100847}" type="datetime1">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940B92-448D-4C2B-9574-6A6373F0E2F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C80D7B-8478-4306-8B30-0C2851D2933E}" type="datetime1">
              <a:rPr lang="en-US" smtClean="0"/>
              <a:pPr/>
              <a:t>9/15/2011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940B92-448D-4C2B-9574-6A6373F0E2F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028883-5B58-486F-A936-CABC1D1A8C5E}" type="datetime1">
              <a:rPr lang="en-US" smtClean="0"/>
              <a:pPr/>
              <a:t>9/15/2011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940B92-448D-4C2B-9574-6A6373F0E2F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3276E5-A7E0-4F61-9EF2-04EBC0A015B3}" type="datetime1">
              <a:rPr lang="en-US" smtClean="0"/>
              <a:pPr/>
              <a:t>9/15/2011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940B92-448D-4C2B-9574-6A6373F0E2F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11209-9728-4788-8C32-2F53B54CBDE3}" type="datetime1">
              <a:rPr lang="en-US" smtClean="0"/>
              <a:pPr/>
              <a:t>9/15/2011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940B92-448D-4C2B-9574-6A6373F0E2F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B20A1-79A1-4D94-8669-17D7C2A5CF4D}" type="datetime1">
              <a:rPr lang="en-US" smtClean="0"/>
              <a:pPr/>
              <a:t>9/15/2011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940B92-448D-4C2B-9574-6A6373F0E2F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7077A-B82C-4D76-9410-5B91B7C401CD}" type="datetime1">
              <a:rPr lang="en-US" smtClean="0"/>
              <a:pPr/>
              <a:t>9/15/2011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940B92-448D-4C2B-9574-6A6373F0E2F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E287E-DF75-4486-9CDA-52E3891A4980}" type="datetime1">
              <a:rPr lang="en-US" smtClean="0"/>
              <a:pPr/>
              <a:t>9/15/2011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40B92-448D-4C2B-9574-6A6373F0E2F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mailto:michael.trickey@kingcounty.gov"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mailto:teresa.bailey@kingcounty.gov" TargetMode="External"/><Relationship Id="rId4" Type="http://schemas.openxmlformats.org/officeDocument/2006/relationships/hyperlink" Target="mailto:barbara.miner@kingcounty.gov"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6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kingcounty.gov/courts/ECRlibrary.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20.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9.png"/><Relationship Id="rId4" Type="http://schemas.openxmlformats.org/officeDocument/2006/relationships/image" Target="../media/image18.png"/></Relationships>
</file>

<file path=ppt/slides/_rels/slide7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8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8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6.png"/></Relationships>
</file>

<file path=ppt/slides/_rels/slide9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85801"/>
            <a:ext cx="6934200" cy="1142999"/>
          </a:xfrm>
        </p:spPr>
        <p:txBody>
          <a:bodyPr>
            <a:normAutofit/>
          </a:bodyPr>
          <a:lstStyle/>
          <a:p>
            <a:pPr lvl="0" algn="l">
              <a:lnSpc>
                <a:spcPct val="80000"/>
              </a:lnSpc>
            </a:pPr>
            <a:r>
              <a:rPr lang="en-US" sz="2000" dirty="0" smtClean="0">
                <a:latin typeface="Calibri" pitchFamily="34" charset="0"/>
                <a:cs typeface="Arial" pitchFamily="34" charset="0"/>
              </a:rPr>
              <a:t> Department </a:t>
            </a:r>
            <a:r>
              <a:rPr lang="en-US" sz="2000" dirty="0">
                <a:latin typeface="Calibri" pitchFamily="34" charset="0"/>
                <a:cs typeface="Arial" pitchFamily="34" charset="0"/>
              </a:rPr>
              <a:t>of Judicial Administration</a:t>
            </a:r>
            <a:br>
              <a:rPr lang="en-US" sz="2000" dirty="0">
                <a:latin typeface="Calibri" pitchFamily="34" charset="0"/>
                <a:cs typeface="Arial" pitchFamily="34" charset="0"/>
              </a:rPr>
            </a:br>
            <a:r>
              <a:rPr lang="en-US" sz="2000" dirty="0" smtClean="0">
                <a:latin typeface="Calibri" pitchFamily="34" charset="0"/>
                <a:cs typeface="Arial" pitchFamily="34" charset="0"/>
              </a:rPr>
              <a:t> Superior </a:t>
            </a:r>
            <a:r>
              <a:rPr lang="en-US" sz="2000" dirty="0">
                <a:latin typeface="Calibri" pitchFamily="34" charset="0"/>
                <a:cs typeface="Arial" pitchFamily="34" charset="0"/>
              </a:rPr>
              <a:t>Court Clerk’s </a:t>
            </a:r>
            <a:r>
              <a:rPr lang="en-US" sz="2000" dirty="0" smtClean="0">
                <a:latin typeface="Calibri" pitchFamily="34" charset="0"/>
                <a:cs typeface="Arial" pitchFamily="34" charset="0"/>
              </a:rPr>
              <a:t>Office</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endParaRPr lang="en-US" sz="2800" dirty="0"/>
          </a:p>
        </p:txBody>
      </p:sp>
      <p:sp>
        <p:nvSpPr>
          <p:cNvPr id="3" name="Subtitle 2"/>
          <p:cNvSpPr>
            <a:spLocks noGrp="1"/>
          </p:cNvSpPr>
          <p:nvPr>
            <p:ph type="subTitle" idx="1"/>
          </p:nvPr>
        </p:nvSpPr>
        <p:spPr>
          <a:xfrm>
            <a:off x="1066800" y="1752600"/>
            <a:ext cx="8077200" cy="4648200"/>
          </a:xfrm>
        </p:spPr>
        <p:txBody>
          <a:bodyPr>
            <a:normAutofit fontScale="85000" lnSpcReduction="20000"/>
          </a:bodyPr>
          <a:lstStyle/>
          <a:p>
            <a:pPr lvl="0" algn="l">
              <a:spcBef>
                <a:spcPts val="0"/>
              </a:spcBef>
              <a:defRPr/>
            </a:pPr>
            <a:r>
              <a:rPr lang="en-US" sz="3800" b="1" dirty="0" smtClean="0">
                <a:solidFill>
                  <a:schemeClr val="tx1"/>
                </a:solidFill>
                <a:latin typeface="Calibri" pitchFamily="34" charset="0"/>
                <a:cs typeface="Arial" pitchFamily="34" charset="0"/>
              </a:rPr>
              <a:t>Electronic Court Records:                                  The King County Experience</a:t>
            </a:r>
          </a:p>
          <a:p>
            <a:pPr lvl="0" algn="l">
              <a:spcBef>
                <a:spcPts val="0"/>
              </a:spcBef>
              <a:defRPr/>
            </a:pPr>
            <a:endParaRPr lang="en-US" sz="2600" dirty="0" smtClean="0">
              <a:solidFill>
                <a:schemeClr val="tx1"/>
              </a:solidFill>
              <a:latin typeface="Calibri" pitchFamily="34" charset="0"/>
              <a:cs typeface="Arial" pitchFamily="34" charset="0"/>
            </a:endParaRPr>
          </a:p>
          <a:p>
            <a:pPr lvl="0" algn="l">
              <a:spcBef>
                <a:spcPts val="0"/>
              </a:spcBef>
              <a:defRPr/>
            </a:pPr>
            <a:endParaRPr lang="en-US" sz="3000" dirty="0" smtClean="0">
              <a:solidFill>
                <a:schemeClr val="tx1"/>
              </a:solidFill>
              <a:latin typeface="Calibri" pitchFamily="34" charset="0"/>
              <a:cs typeface="Arial" pitchFamily="34" charset="0"/>
            </a:endParaRPr>
          </a:p>
          <a:p>
            <a:pPr lvl="0" algn="l">
              <a:spcBef>
                <a:spcPts val="0"/>
              </a:spcBef>
              <a:defRPr/>
            </a:pPr>
            <a:r>
              <a:rPr lang="en-US" sz="3000" dirty="0" smtClean="0">
                <a:solidFill>
                  <a:schemeClr val="tx1"/>
                </a:solidFill>
                <a:latin typeface="Calibri" pitchFamily="34" charset="0"/>
                <a:cs typeface="Arial" pitchFamily="34" charset="0"/>
              </a:rPr>
              <a:t>Snohomish County Clerk’s</a:t>
            </a:r>
          </a:p>
          <a:p>
            <a:pPr lvl="0" algn="l">
              <a:spcBef>
                <a:spcPts val="0"/>
              </a:spcBef>
              <a:defRPr/>
            </a:pPr>
            <a:r>
              <a:rPr lang="en-US" sz="3000" dirty="0" smtClean="0">
                <a:solidFill>
                  <a:schemeClr val="tx1"/>
                </a:solidFill>
                <a:latin typeface="Calibri" pitchFamily="34" charset="0"/>
                <a:cs typeface="Arial" pitchFamily="34" charset="0"/>
              </a:rPr>
              <a:t>Electronic Court Records Management System</a:t>
            </a:r>
          </a:p>
          <a:p>
            <a:pPr lvl="0" algn="l">
              <a:spcBef>
                <a:spcPts val="0"/>
              </a:spcBef>
              <a:defRPr/>
            </a:pPr>
            <a:r>
              <a:rPr lang="en-US" sz="3000" dirty="0" smtClean="0">
                <a:solidFill>
                  <a:schemeClr val="tx1"/>
                </a:solidFill>
                <a:latin typeface="Calibri" pitchFamily="34" charset="0"/>
                <a:cs typeface="Arial" pitchFamily="34" charset="0"/>
              </a:rPr>
              <a:t>Superior Court Stakeholder Meeting</a:t>
            </a:r>
          </a:p>
          <a:p>
            <a:pPr lvl="0" algn="l">
              <a:spcBef>
                <a:spcPts val="0"/>
              </a:spcBef>
              <a:defRPr/>
            </a:pPr>
            <a:endParaRPr lang="en-US" sz="2600" dirty="0" smtClean="0">
              <a:solidFill>
                <a:schemeClr val="tx1"/>
              </a:solidFill>
              <a:latin typeface="Calibri" pitchFamily="34" charset="0"/>
              <a:cs typeface="Arial" pitchFamily="34" charset="0"/>
            </a:endParaRPr>
          </a:p>
          <a:p>
            <a:pPr lvl="0" algn="l">
              <a:spcBef>
                <a:spcPts val="0"/>
              </a:spcBef>
              <a:defRPr/>
            </a:pPr>
            <a:r>
              <a:rPr lang="en-US" sz="2600" dirty="0" smtClean="0">
                <a:solidFill>
                  <a:schemeClr val="tx1"/>
                </a:solidFill>
                <a:latin typeface="Calibri" pitchFamily="34" charset="0"/>
                <a:cs typeface="Arial" pitchFamily="34" charset="0"/>
              </a:rPr>
              <a:t>September 16, 2011</a:t>
            </a:r>
          </a:p>
          <a:p>
            <a:pPr lvl="0" algn="l">
              <a:spcBef>
                <a:spcPts val="0"/>
              </a:spcBef>
              <a:defRPr/>
            </a:pPr>
            <a:endParaRPr lang="en-US" sz="1800" dirty="0">
              <a:solidFill>
                <a:schemeClr val="tx1"/>
              </a:solidFill>
              <a:latin typeface="Calibri" pitchFamily="34" charset="0"/>
              <a:cs typeface="Arial" pitchFamily="34" charset="0"/>
            </a:endParaRPr>
          </a:p>
          <a:p>
            <a:pPr lvl="0" algn="l">
              <a:spcBef>
                <a:spcPts val="0"/>
              </a:spcBef>
              <a:defRPr/>
            </a:pPr>
            <a:endParaRPr lang="en-US" sz="1800" dirty="0" smtClean="0">
              <a:solidFill>
                <a:schemeClr val="tx1"/>
              </a:solidFill>
              <a:latin typeface="Calibri" pitchFamily="34" charset="0"/>
              <a:cs typeface="Arial" pitchFamily="34" charset="0"/>
            </a:endParaRPr>
          </a:p>
          <a:p>
            <a:pPr lvl="0" algn="l">
              <a:spcBef>
                <a:spcPts val="0"/>
              </a:spcBef>
              <a:defRPr/>
            </a:pPr>
            <a:endParaRPr lang="en-US" sz="1800" dirty="0" smtClean="0">
              <a:solidFill>
                <a:schemeClr val="tx1"/>
              </a:solidFill>
              <a:latin typeface="Calibri" pitchFamily="34" charset="0"/>
              <a:cs typeface="Arial" pitchFamily="34" charset="0"/>
            </a:endParaRPr>
          </a:p>
          <a:p>
            <a:pPr lvl="0" algn="l">
              <a:spcBef>
                <a:spcPts val="0"/>
              </a:spcBef>
              <a:defRPr/>
            </a:pPr>
            <a:r>
              <a:rPr lang="en-US" sz="1800" dirty="0" smtClean="0">
                <a:solidFill>
                  <a:schemeClr val="tx1"/>
                </a:solidFill>
                <a:latin typeface="Calibri" pitchFamily="34" charset="0"/>
                <a:cs typeface="Arial" pitchFamily="34" charset="0"/>
              </a:rPr>
              <a:t>Presented </a:t>
            </a:r>
            <a:r>
              <a:rPr lang="en-US" sz="1800" dirty="0">
                <a:solidFill>
                  <a:schemeClr val="tx1"/>
                </a:solidFill>
                <a:latin typeface="Calibri" pitchFamily="34" charset="0"/>
                <a:cs typeface="Arial" pitchFamily="34" charset="0"/>
              </a:rPr>
              <a:t>by</a:t>
            </a:r>
            <a:r>
              <a:rPr lang="en-US" sz="1800" dirty="0" smtClean="0">
                <a:solidFill>
                  <a:schemeClr val="tx1"/>
                </a:solidFill>
                <a:latin typeface="Calibri" pitchFamily="34" charset="0"/>
                <a:cs typeface="Arial" pitchFamily="34" charset="0"/>
              </a:rPr>
              <a:t>:</a:t>
            </a:r>
          </a:p>
          <a:p>
            <a:pPr lvl="0" algn="l">
              <a:spcBef>
                <a:spcPts val="0"/>
              </a:spcBef>
              <a:defRPr/>
            </a:pPr>
            <a:endParaRPr lang="en-US" sz="1000" dirty="0" smtClean="0">
              <a:solidFill>
                <a:schemeClr val="tx1"/>
              </a:solidFill>
              <a:latin typeface="Calibri" pitchFamily="34" charset="0"/>
              <a:cs typeface="Arial" pitchFamily="34" charset="0"/>
            </a:endParaRPr>
          </a:p>
          <a:p>
            <a:pPr lvl="0" algn="l">
              <a:spcBef>
                <a:spcPts val="0"/>
              </a:spcBef>
              <a:defRPr/>
            </a:pPr>
            <a:r>
              <a:rPr lang="en-US" sz="2600" dirty="0" smtClean="0">
                <a:solidFill>
                  <a:schemeClr val="tx1"/>
                </a:solidFill>
                <a:latin typeface="Calibri" pitchFamily="34" charset="0"/>
                <a:cs typeface="Arial" pitchFamily="34" charset="0"/>
              </a:rPr>
              <a:t>The Honorable Michael J. Trickey, Superior Court Judge</a:t>
            </a:r>
          </a:p>
          <a:p>
            <a:pPr lvl="0" algn="l">
              <a:spcBef>
                <a:spcPts val="0"/>
              </a:spcBef>
              <a:defRPr/>
            </a:pPr>
            <a:r>
              <a:rPr lang="en-US" sz="2600" dirty="0" smtClean="0">
                <a:solidFill>
                  <a:schemeClr val="tx1"/>
                </a:solidFill>
                <a:latin typeface="Calibri" pitchFamily="34" charset="0"/>
                <a:cs typeface="Arial" pitchFamily="34" charset="0"/>
              </a:rPr>
              <a:t>Barbara Miner, Superior Court Clerk</a:t>
            </a:r>
          </a:p>
          <a:p>
            <a:pPr lvl="0" algn="l">
              <a:spcBef>
                <a:spcPts val="0"/>
              </a:spcBef>
              <a:defRPr/>
            </a:pPr>
            <a:r>
              <a:rPr lang="en-US" sz="2600" dirty="0" smtClean="0">
                <a:solidFill>
                  <a:schemeClr val="tx1"/>
                </a:solidFill>
                <a:latin typeface="Calibri" pitchFamily="34" charset="0"/>
                <a:cs typeface="Arial" pitchFamily="34" charset="0"/>
              </a:rPr>
              <a:t>Teresa Bailey, DJA Deputy Director</a:t>
            </a:r>
          </a:p>
          <a:p>
            <a:pPr lvl="0" algn="l">
              <a:spcBef>
                <a:spcPts val="0"/>
              </a:spcBef>
              <a:defRPr/>
            </a:pPr>
            <a:endParaRPr lang="en-US" sz="2800" dirty="0">
              <a:solidFill>
                <a:schemeClr val="tx1"/>
              </a:solidFill>
              <a:latin typeface="Calibri" pitchFamily="34" charset="0"/>
              <a:cs typeface="Arial" pitchFamily="34" charset="0"/>
            </a:endParaRPr>
          </a:p>
          <a:p>
            <a:endParaRPr lang="en-US" dirty="0"/>
          </a:p>
        </p:txBody>
      </p:sp>
      <p:pic>
        <p:nvPicPr>
          <p:cNvPr id="6" name="Picture 2" descr="http://kcweb.metrokc.gov/logo/newLogo/gifs/horiz_transbg.gif"/>
          <p:cNvPicPr>
            <a:picLocks noChangeAspect="1" noChangeArrowheads="1"/>
          </p:cNvPicPr>
          <p:nvPr/>
        </p:nvPicPr>
        <p:blipFill>
          <a:blip r:embed="rId3" cstate="print"/>
          <a:srcRect/>
          <a:stretch>
            <a:fillRect/>
          </a:stretch>
        </p:blipFill>
        <p:spPr bwMode="auto">
          <a:xfrm>
            <a:off x="1219200" y="381001"/>
            <a:ext cx="2209800" cy="464624"/>
          </a:xfrm>
          <a:prstGeom prst="rect">
            <a:avLst/>
          </a:prstGeom>
          <a:noFill/>
        </p:spPr>
      </p:pic>
      <p:grpSp>
        <p:nvGrpSpPr>
          <p:cNvPr id="4" name="Group 6"/>
          <p:cNvGrpSpPr/>
          <p:nvPr/>
        </p:nvGrpSpPr>
        <p:grpSpPr>
          <a:xfrm>
            <a:off x="381000" y="381000"/>
            <a:ext cx="8458200" cy="6172200"/>
            <a:chOff x="381000" y="609600"/>
            <a:chExt cx="8305800" cy="5943600"/>
          </a:xfrm>
        </p:grpSpPr>
        <p:sp>
          <p:nvSpPr>
            <p:cNvPr id="8" name="Rectangle 7"/>
            <p:cNvSpPr/>
            <p:nvPr/>
          </p:nvSpPr>
          <p:spPr>
            <a:xfrm>
              <a:off x="381000" y="6400800"/>
              <a:ext cx="83058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81000" y="609600"/>
              <a:ext cx="457200" cy="5943600"/>
            </a:xfrm>
            <a:prstGeom prst="rect">
              <a:avLst/>
            </a:prstGeom>
            <a:gradFill>
              <a:gsLst>
                <a:gs pos="48000">
                  <a:schemeClr val="tx2"/>
                </a:gs>
                <a:gs pos="10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descr="JFK-Awards-winner.gif"/>
          <p:cNvPicPr>
            <a:picLocks noChangeAspect="1"/>
          </p:cNvPicPr>
          <p:nvPr/>
        </p:nvPicPr>
        <p:blipFill>
          <a:blip r:embed="rId4" cstate="print"/>
          <a:stretch>
            <a:fillRect/>
          </a:stretch>
        </p:blipFill>
        <p:spPr>
          <a:xfrm>
            <a:off x="7620000" y="304800"/>
            <a:ext cx="1143000" cy="14782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162800" y="838200"/>
            <a:ext cx="1143000" cy="229466"/>
          </a:xfrm>
          <a:prstGeom prst="rect">
            <a:avLst/>
          </a:prstGeom>
          <a:noFill/>
          <a:ln w="9525">
            <a:noFill/>
            <a:miter lim="800000"/>
            <a:headEnd/>
            <a:tailEnd/>
          </a:ln>
        </p:spPr>
      </p:pic>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The ECR Master Plan</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marL="465138" indent="-465138">
              <a:spcBef>
                <a:spcPts val="1800"/>
              </a:spcBef>
              <a:spcAft>
                <a:spcPts val="1800"/>
              </a:spcAft>
            </a:pPr>
            <a:r>
              <a:rPr lang="en-US" dirty="0" smtClean="0"/>
              <a:t>States the mission, vision, goals &amp; strategies</a:t>
            </a:r>
          </a:p>
          <a:p>
            <a:pPr marL="865188" lvl="1" indent="-465138">
              <a:spcBef>
                <a:spcPts val="1800"/>
              </a:spcBef>
              <a:spcAft>
                <a:spcPts val="1800"/>
              </a:spcAft>
              <a:buFont typeface="Wingdings" pitchFamily="2" charset="2"/>
              <a:buChar char="Ø"/>
            </a:pPr>
            <a:r>
              <a:rPr lang="en-US" dirty="0" smtClean="0"/>
              <a:t>The Electronic Court Record will be the official record of the court</a:t>
            </a:r>
          </a:p>
          <a:p>
            <a:pPr marL="465138" indent="-465138">
              <a:spcBef>
                <a:spcPts val="1800"/>
              </a:spcBef>
              <a:spcAft>
                <a:spcPts val="1800"/>
              </a:spcAft>
            </a:pPr>
            <a:r>
              <a:rPr lang="en-US" dirty="0" smtClean="0">
                <a:cs typeface="Arial" pitchFamily="34" charset="0"/>
              </a:rPr>
              <a:t>Defines project management structure, stakeholder involvement &amp; communications plan</a:t>
            </a:r>
            <a:endParaRPr lang="en-US" dirty="0" smtClean="0"/>
          </a:p>
          <a:p>
            <a:pPr marL="465138" indent="-465138">
              <a:spcBef>
                <a:spcPts val="1800"/>
              </a:spcBef>
              <a:spcAft>
                <a:spcPts val="1800"/>
              </a:spcAft>
            </a:pPr>
            <a:r>
              <a:rPr lang="en-US" dirty="0" smtClean="0"/>
              <a:t>Divides the vision into manageable stand-alone, independently successful phases</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7467600" y="304800"/>
            <a:ext cx="533400" cy="508397"/>
          </a:xfrm>
          <a:prstGeom prst="rect">
            <a:avLst/>
          </a:prstGeom>
          <a:noFill/>
          <a:ln w="9525">
            <a:noFill/>
            <a:miter lim="800000"/>
            <a:headEnd/>
            <a:tailEnd/>
          </a:ln>
        </p:spPr>
      </p:pic>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10</a:t>
            </a:fld>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Communications</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a:spcBef>
                <a:spcPts val="1200"/>
              </a:spcBef>
              <a:spcAft>
                <a:spcPts val="1200"/>
              </a:spcAft>
              <a:buNone/>
            </a:pPr>
            <a:r>
              <a:rPr lang="en-US" dirty="0" smtClean="0"/>
              <a:t>External Communications</a:t>
            </a:r>
          </a:p>
          <a:p>
            <a:pPr>
              <a:spcBef>
                <a:spcPts val="1800"/>
              </a:spcBef>
              <a:spcAft>
                <a:spcPts val="1800"/>
              </a:spcAft>
            </a:pPr>
            <a:r>
              <a:rPr lang="en-US" dirty="0" smtClean="0"/>
              <a:t>Involve impacted groups up front</a:t>
            </a:r>
          </a:p>
          <a:p>
            <a:pPr>
              <a:spcBef>
                <a:spcPts val="1800"/>
              </a:spcBef>
              <a:spcAft>
                <a:spcPts val="1800"/>
              </a:spcAft>
            </a:pPr>
            <a:r>
              <a:rPr lang="en-US" dirty="0" smtClean="0"/>
              <a:t>Learn what’s pressing the hot buttons</a:t>
            </a:r>
          </a:p>
          <a:p>
            <a:pPr>
              <a:spcBef>
                <a:spcPts val="1800"/>
              </a:spcBef>
              <a:spcAft>
                <a:spcPts val="1800"/>
              </a:spcAft>
            </a:pPr>
            <a:r>
              <a:rPr lang="en-US" dirty="0" smtClean="0"/>
              <a:t>Assign a liaison to each agency</a:t>
            </a:r>
          </a:p>
          <a:p>
            <a:pPr>
              <a:spcBef>
                <a:spcPts val="1800"/>
              </a:spcBef>
              <a:spcAft>
                <a:spcPts val="1800"/>
              </a:spcAft>
            </a:pPr>
            <a:r>
              <a:rPr lang="en-US" dirty="0" smtClean="0"/>
              <a:t>Pilot changes where possible</a:t>
            </a:r>
          </a:p>
          <a:p>
            <a:pPr>
              <a:spcBef>
                <a:spcPts val="1200"/>
              </a:spcBef>
              <a:spcAft>
                <a:spcPts val="1200"/>
              </a:spcAft>
              <a:buNone/>
            </a:pPr>
            <a:endParaRPr lang="en-US" dirty="0" smtClean="0"/>
          </a:p>
          <a:p>
            <a:pPr>
              <a:spcBef>
                <a:spcPts val="1200"/>
              </a:spcBef>
              <a:spcAft>
                <a:spcPts val="1200"/>
              </a:spcAft>
            </a:pPr>
            <a:endParaRPr lang="en-US" dirty="0" smtClean="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100</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Communications</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a:spcBef>
                <a:spcPts val="1200"/>
              </a:spcBef>
              <a:spcAft>
                <a:spcPts val="1200"/>
              </a:spcAft>
              <a:buNone/>
            </a:pPr>
            <a:r>
              <a:rPr lang="en-US" dirty="0" smtClean="0"/>
              <a:t>General Communications Strategy</a:t>
            </a:r>
          </a:p>
          <a:p>
            <a:pPr>
              <a:spcBef>
                <a:spcPts val="1200"/>
              </a:spcBef>
              <a:spcAft>
                <a:spcPts val="1200"/>
              </a:spcAft>
            </a:pPr>
            <a:r>
              <a:rPr lang="en-US" dirty="0" smtClean="0"/>
              <a:t>Be ready to answer tough questions</a:t>
            </a:r>
          </a:p>
          <a:p>
            <a:pPr marL="914400" lvl="1" indent="-457200">
              <a:spcBef>
                <a:spcPts val="1200"/>
              </a:spcBef>
              <a:spcAft>
                <a:spcPts val="1200"/>
              </a:spcAft>
              <a:buFont typeface="Wingdings" pitchFamily="2" charset="2"/>
              <a:buChar char="Ø"/>
            </a:pPr>
            <a:r>
              <a:rPr lang="en-US" dirty="0" smtClean="0"/>
              <a:t>Legality issues</a:t>
            </a:r>
          </a:p>
          <a:p>
            <a:pPr marL="914400" lvl="1" indent="-457200">
              <a:spcBef>
                <a:spcPts val="1200"/>
              </a:spcBef>
              <a:spcAft>
                <a:spcPts val="1200"/>
              </a:spcAft>
              <a:buFont typeface="Wingdings" pitchFamily="2" charset="2"/>
              <a:buChar char="Ø"/>
            </a:pPr>
            <a:r>
              <a:rPr lang="en-US" dirty="0" smtClean="0"/>
              <a:t>Technology issues</a:t>
            </a:r>
          </a:p>
          <a:p>
            <a:pPr marL="914400" lvl="1" indent="-457200">
              <a:spcBef>
                <a:spcPts val="1200"/>
              </a:spcBef>
              <a:spcAft>
                <a:spcPts val="1200"/>
              </a:spcAft>
              <a:buFont typeface="Wingdings" pitchFamily="2" charset="2"/>
              <a:buChar char="Ø"/>
            </a:pPr>
            <a:r>
              <a:rPr lang="en-US" dirty="0" smtClean="0"/>
              <a:t>Security &amp; privacy issues</a:t>
            </a:r>
          </a:p>
          <a:p>
            <a:pPr marL="914400" lvl="1" indent="-457200">
              <a:spcBef>
                <a:spcPts val="1200"/>
              </a:spcBef>
              <a:spcAft>
                <a:spcPts val="1200"/>
              </a:spcAft>
              <a:buFont typeface="Wingdings" pitchFamily="2" charset="2"/>
              <a:buChar char="Ø"/>
            </a:pPr>
            <a:r>
              <a:rPr lang="en-US" dirty="0" smtClean="0"/>
              <a:t>Comparisons to other applications or courts</a:t>
            </a:r>
          </a:p>
          <a:p>
            <a:pPr marL="514350" indent="-457200">
              <a:spcBef>
                <a:spcPts val="1200"/>
              </a:spcBef>
              <a:spcAft>
                <a:spcPts val="1200"/>
              </a:spcAft>
            </a:pPr>
            <a:r>
              <a:rPr lang="en-US" dirty="0" smtClean="0"/>
              <a:t>Know that not everyone will embrace change</a:t>
            </a:r>
          </a:p>
          <a:p>
            <a:pPr>
              <a:spcBef>
                <a:spcPts val="1200"/>
              </a:spcBef>
              <a:spcAft>
                <a:spcPts val="1200"/>
              </a:spcAft>
            </a:pPr>
            <a:endParaRPr lang="en-US" dirty="0" smtClean="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101</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Communications</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a:spcBef>
                <a:spcPts val="1200"/>
              </a:spcBef>
              <a:spcAft>
                <a:spcPts val="1200"/>
              </a:spcAft>
              <a:buNone/>
            </a:pPr>
            <a:r>
              <a:rPr lang="en-US" dirty="0" smtClean="0"/>
              <a:t>General Communications Strategy</a:t>
            </a:r>
          </a:p>
          <a:p>
            <a:pPr>
              <a:spcBef>
                <a:spcPts val="1200"/>
              </a:spcBef>
              <a:spcAft>
                <a:spcPts val="1200"/>
              </a:spcAft>
            </a:pPr>
            <a:r>
              <a:rPr lang="en-US" dirty="0" smtClean="0"/>
              <a:t>Think of it as Marketing</a:t>
            </a:r>
          </a:p>
          <a:p>
            <a:pPr marL="914400" lvl="1" indent="-457200">
              <a:spcBef>
                <a:spcPts val="1200"/>
              </a:spcBef>
              <a:spcAft>
                <a:spcPts val="1800"/>
              </a:spcAft>
              <a:buFont typeface="Wingdings" pitchFamily="2" charset="2"/>
              <a:buChar char="Ø"/>
            </a:pPr>
            <a:r>
              <a:rPr lang="en-US" dirty="0" smtClean="0"/>
              <a:t>Posters, Flyers, brochures, business cards,        Clerk’s Alerts, TV messages, etc</a:t>
            </a:r>
          </a:p>
          <a:p>
            <a:pPr marL="514350" indent="-457200">
              <a:spcBef>
                <a:spcPts val="1800"/>
              </a:spcBef>
              <a:spcAft>
                <a:spcPts val="1800"/>
              </a:spcAft>
            </a:pPr>
            <a:r>
              <a:rPr lang="en-US" dirty="0" smtClean="0"/>
              <a:t>Press Releases:  Partner with a vendor</a:t>
            </a:r>
          </a:p>
          <a:p>
            <a:pPr marL="514350" indent="-457200">
              <a:spcBef>
                <a:spcPts val="1800"/>
              </a:spcBef>
              <a:spcAft>
                <a:spcPts val="1800"/>
              </a:spcAft>
            </a:pPr>
            <a:r>
              <a:rPr lang="en-US" dirty="0" smtClean="0"/>
              <a:t>Seek recognition</a:t>
            </a:r>
          </a:p>
          <a:p>
            <a:pPr marL="514350" indent="-457200">
              <a:spcBef>
                <a:spcPts val="1200"/>
              </a:spcBef>
              <a:spcAft>
                <a:spcPts val="1200"/>
              </a:spcAft>
            </a:pPr>
            <a:endParaRPr lang="en-US" dirty="0" smtClean="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102</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Vendor Contracts</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a:spcBef>
                <a:spcPts val="1800"/>
              </a:spcBef>
              <a:spcAft>
                <a:spcPts val="1800"/>
              </a:spcAft>
            </a:pPr>
            <a:r>
              <a:rPr lang="en-US" dirty="0" smtClean="0"/>
              <a:t>Write good technology vendor contracts &amp;     stick to them</a:t>
            </a:r>
          </a:p>
          <a:p>
            <a:pPr>
              <a:spcBef>
                <a:spcPts val="1800"/>
              </a:spcBef>
              <a:spcAft>
                <a:spcPts val="1800"/>
              </a:spcAft>
            </a:pPr>
            <a:r>
              <a:rPr lang="en-US" dirty="0" smtClean="0"/>
              <a:t>Vendor has a project manager and you have        a project manager</a:t>
            </a:r>
          </a:p>
          <a:p>
            <a:pPr>
              <a:spcBef>
                <a:spcPts val="1800"/>
              </a:spcBef>
              <a:spcAft>
                <a:spcPts val="1800"/>
              </a:spcAft>
            </a:pPr>
            <a:r>
              <a:rPr lang="en-US" dirty="0" smtClean="0"/>
              <a:t>Any single item you ignore on a contract will lead to problems enforcing any of your contract</a:t>
            </a:r>
          </a:p>
          <a:p>
            <a:pPr>
              <a:spcBef>
                <a:spcPts val="1800"/>
              </a:spcBef>
              <a:spcAft>
                <a:spcPts val="1800"/>
              </a:spcAft>
            </a:pPr>
            <a:r>
              <a:rPr lang="en-US" dirty="0" smtClean="0"/>
              <a:t>Everything must be in writing</a:t>
            </a: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103</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Challenges Will Occur</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marL="465138" lvl="1" indent="-465138">
              <a:spcBef>
                <a:spcPts val="1800"/>
              </a:spcBef>
              <a:spcAft>
                <a:spcPts val="1800"/>
              </a:spcAft>
              <a:buNone/>
            </a:pPr>
            <a:r>
              <a:rPr lang="en-US" sz="3200" dirty="0" smtClean="0">
                <a:cs typeface="Arial" pitchFamily="34" charset="0"/>
              </a:rPr>
              <a:t>Maintaining Two Systems at Once …</a:t>
            </a:r>
          </a:p>
          <a:p>
            <a:pPr marL="465138" lvl="1" indent="-465138">
              <a:spcBef>
                <a:spcPts val="1800"/>
              </a:spcBef>
              <a:spcAft>
                <a:spcPts val="1800"/>
              </a:spcAft>
              <a:buFont typeface="Arial" pitchFamily="34" charset="0"/>
              <a:buChar char="•"/>
            </a:pPr>
            <a:r>
              <a:rPr lang="en-US" sz="3200" dirty="0" smtClean="0">
                <a:cs typeface="Arial" pitchFamily="34" charset="0"/>
              </a:rPr>
              <a:t>Allowed judicial officers &amp; attorneys to acclimate to the electronic record</a:t>
            </a:r>
          </a:p>
          <a:p>
            <a:pPr marL="465138" lvl="1" indent="-465138">
              <a:spcBef>
                <a:spcPts val="1800"/>
              </a:spcBef>
              <a:spcAft>
                <a:spcPts val="1800"/>
              </a:spcAft>
              <a:buFont typeface="Arial" pitchFamily="34" charset="0"/>
              <a:buChar char="•"/>
            </a:pPr>
            <a:r>
              <a:rPr lang="en-US" sz="3200" dirty="0" smtClean="0">
                <a:cs typeface="Arial" pitchFamily="34" charset="0"/>
              </a:rPr>
              <a:t>Provided opportunity to compile statistics showing a drop in hard copy file requests</a:t>
            </a:r>
          </a:p>
          <a:p>
            <a:pPr marL="465138" lvl="1" indent="-465138">
              <a:spcBef>
                <a:spcPts val="1800"/>
              </a:spcBef>
              <a:spcAft>
                <a:spcPts val="1800"/>
              </a:spcAft>
              <a:buFont typeface="Arial" pitchFamily="34" charset="0"/>
              <a:buChar char="•"/>
            </a:pPr>
            <a:r>
              <a:rPr lang="en-US" sz="3200" dirty="0" smtClean="0">
                <a:cs typeface="Arial" pitchFamily="34" charset="0"/>
              </a:rPr>
              <a:t>Resulted in the loss of Clerk’s Office staff &amp; drained morale</a:t>
            </a:r>
          </a:p>
          <a:p>
            <a:pPr marL="465138" lvl="1" indent="-465138">
              <a:spcBef>
                <a:spcPts val="1800"/>
              </a:spcBef>
              <a:spcAft>
                <a:spcPts val="1800"/>
              </a:spcAft>
              <a:buFont typeface="Arial" pitchFamily="34" charset="0"/>
              <a:buChar char="•"/>
            </a:pPr>
            <a:endParaRPr lang="en-US" sz="3200" dirty="0" smtClean="0">
              <a:cs typeface="Arial" pitchFamily="34" charset="0"/>
            </a:endParaRP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104</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Challenges Will Occur</a:t>
            </a:r>
            <a:endParaRPr lang="en-US" sz="4000" b="1" dirty="0"/>
          </a:p>
        </p:txBody>
      </p:sp>
      <p:sp>
        <p:nvSpPr>
          <p:cNvPr id="15" name="Content Placeholder 14"/>
          <p:cNvSpPr>
            <a:spLocks noGrp="1"/>
          </p:cNvSpPr>
          <p:nvPr>
            <p:ph idx="1"/>
          </p:nvPr>
        </p:nvSpPr>
        <p:spPr>
          <a:xfrm>
            <a:off x="457200" y="1524000"/>
            <a:ext cx="8686800" cy="5334000"/>
          </a:xfrm>
        </p:spPr>
        <p:txBody>
          <a:bodyPr>
            <a:normAutofit lnSpcReduction="10000"/>
          </a:bodyPr>
          <a:lstStyle/>
          <a:p>
            <a:pPr marL="465138" lvl="1" indent="-465138">
              <a:spcBef>
                <a:spcPts val="1800"/>
              </a:spcBef>
              <a:buNone/>
            </a:pPr>
            <a:r>
              <a:rPr lang="en-US" sz="3200" dirty="0" smtClean="0">
                <a:cs typeface="Arial" pitchFamily="34" charset="0"/>
              </a:rPr>
              <a:t>Catalysts for Change</a:t>
            </a:r>
          </a:p>
          <a:p>
            <a:pPr marL="465138" lvl="1" indent="-465138">
              <a:spcBef>
                <a:spcPts val="1800"/>
              </a:spcBef>
              <a:spcAft>
                <a:spcPts val="1800"/>
              </a:spcAft>
              <a:buFont typeface="Arial" pitchFamily="34" charset="0"/>
              <a:buChar char="•"/>
            </a:pPr>
            <a:r>
              <a:rPr lang="en-US" sz="3200" dirty="0" smtClean="0">
                <a:cs typeface="Arial" pitchFamily="34" charset="0"/>
              </a:rPr>
              <a:t>A Juvenile Justice Center fire destroys some paper records = Transition to ECR as the     official court record</a:t>
            </a:r>
          </a:p>
          <a:p>
            <a:pPr marL="465138" lvl="1" indent="-465138">
              <a:spcBef>
                <a:spcPts val="1800"/>
              </a:spcBef>
              <a:spcAft>
                <a:spcPts val="1800"/>
              </a:spcAft>
              <a:buFont typeface="Arial" pitchFamily="34" charset="0"/>
              <a:buChar char="•"/>
            </a:pPr>
            <a:r>
              <a:rPr lang="en-US" sz="3200" dirty="0" smtClean="0">
                <a:cs typeface="Arial" pitchFamily="34" charset="0"/>
              </a:rPr>
              <a:t>Budget reductions &amp; customer reactions = Mandatory e-filing</a:t>
            </a:r>
          </a:p>
          <a:p>
            <a:pPr marL="465138" lvl="1" indent="-465138">
              <a:spcBef>
                <a:spcPts val="1800"/>
              </a:spcBef>
              <a:spcAft>
                <a:spcPts val="1800"/>
              </a:spcAft>
              <a:buFont typeface="Arial" pitchFamily="34" charset="0"/>
              <a:buChar char="•"/>
            </a:pPr>
            <a:r>
              <a:rPr lang="en-US" sz="3200" dirty="0" smtClean="0">
                <a:cs typeface="Arial" pitchFamily="34" charset="0"/>
              </a:rPr>
              <a:t>5 Long Weeks = Re-examined notification &amp; downtime work processes</a:t>
            </a:r>
          </a:p>
          <a:p>
            <a:pPr marL="465138" lvl="1" indent="-465138">
              <a:spcBef>
                <a:spcPts val="1800"/>
              </a:spcBef>
              <a:spcAft>
                <a:spcPts val="1800"/>
              </a:spcAft>
              <a:buFont typeface="Arial" pitchFamily="34" charset="0"/>
              <a:buChar char="•"/>
            </a:pPr>
            <a:endParaRPr lang="en-US" sz="3200" dirty="0" smtClean="0">
              <a:cs typeface="Arial" pitchFamily="34" charset="0"/>
            </a:endParaRP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105</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Lesson Learned</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marL="465138" lvl="1" indent="-465138">
              <a:spcBef>
                <a:spcPts val="1800"/>
              </a:spcBef>
              <a:spcAft>
                <a:spcPts val="1800"/>
              </a:spcAft>
              <a:buFont typeface="Arial" pitchFamily="34" charset="0"/>
              <a:buChar char="•"/>
            </a:pPr>
            <a:r>
              <a:rPr lang="en-US" sz="3200" dirty="0" smtClean="0">
                <a:cs typeface="Arial" pitchFamily="34" charset="0"/>
              </a:rPr>
              <a:t>It’s not about the technology, it’s about the business paradigm shift to the Electronic Court Record as the official court record</a:t>
            </a:r>
          </a:p>
          <a:p>
            <a:pPr marL="465138" lvl="1" indent="-465138">
              <a:spcBef>
                <a:spcPts val="1800"/>
              </a:spcBef>
              <a:spcAft>
                <a:spcPts val="1800"/>
              </a:spcAft>
              <a:buFont typeface="Arial" pitchFamily="34" charset="0"/>
              <a:buChar char="•"/>
            </a:pPr>
            <a:r>
              <a:rPr lang="en-US" sz="3200" dirty="0" smtClean="0">
                <a:cs typeface="Arial" pitchFamily="34" charset="0"/>
              </a:rPr>
              <a:t>Should you do what we did?</a:t>
            </a:r>
          </a:p>
          <a:p>
            <a:pPr marL="914400" lvl="2" indent="-514350">
              <a:spcBef>
                <a:spcPts val="1800"/>
              </a:spcBef>
              <a:spcAft>
                <a:spcPts val="1800"/>
              </a:spcAft>
              <a:buFont typeface="Wingdings" pitchFamily="2" charset="2"/>
              <a:buChar char="Ø"/>
            </a:pPr>
            <a:r>
              <a:rPr lang="en-US" sz="2800" dirty="0" smtClean="0">
                <a:cs typeface="Arial" pitchFamily="34" charset="0"/>
              </a:rPr>
              <a:t>No – not exactly</a:t>
            </a:r>
          </a:p>
          <a:p>
            <a:pPr marL="914400" lvl="2" indent="-514350">
              <a:spcBef>
                <a:spcPts val="1800"/>
              </a:spcBef>
              <a:spcAft>
                <a:spcPts val="1800"/>
              </a:spcAft>
              <a:buFont typeface="Wingdings" pitchFamily="2" charset="2"/>
              <a:buChar char="Ø"/>
            </a:pPr>
            <a:r>
              <a:rPr lang="en-US" sz="2800" dirty="0" smtClean="0">
                <a:cs typeface="Arial" pitchFamily="34" charset="0"/>
              </a:rPr>
              <a:t>Learn from us and do what’s right for you</a:t>
            </a:r>
          </a:p>
          <a:p>
            <a:pPr marL="465138" lvl="1" indent="-465138">
              <a:spcBef>
                <a:spcPts val="1800"/>
              </a:spcBef>
              <a:spcAft>
                <a:spcPts val="1800"/>
              </a:spcAft>
              <a:buFont typeface="Arial" pitchFamily="34" charset="0"/>
              <a:buChar char="•"/>
            </a:pPr>
            <a:endParaRPr lang="en-US" sz="3200" dirty="0" smtClean="0">
              <a:cs typeface="Arial" pitchFamily="34" charset="0"/>
            </a:endParaRP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106</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fontScale="90000"/>
          </a:bodyPr>
          <a:lstStyle/>
          <a:p>
            <a:pPr algn="l"/>
            <a:r>
              <a:rPr lang="en-US" b="1" dirty="0" smtClean="0"/>
              <a:t>King County ECR Experience</a:t>
            </a:r>
            <a:endParaRPr lang="en-US" b="1" dirty="0"/>
          </a:p>
        </p:txBody>
      </p:sp>
      <p:sp>
        <p:nvSpPr>
          <p:cNvPr id="15" name="Content Placeholder 14"/>
          <p:cNvSpPr>
            <a:spLocks noGrp="1"/>
          </p:cNvSpPr>
          <p:nvPr>
            <p:ph idx="1"/>
          </p:nvPr>
        </p:nvSpPr>
        <p:spPr>
          <a:xfrm>
            <a:off x="457200" y="2057400"/>
            <a:ext cx="7848600" cy="4800600"/>
          </a:xfrm>
        </p:spPr>
        <p:txBody>
          <a:bodyPr>
            <a:normAutofit/>
          </a:bodyPr>
          <a:lstStyle/>
          <a:p>
            <a:pPr marL="0" indent="0" algn="ctr">
              <a:spcBef>
                <a:spcPts val="1200"/>
              </a:spcBef>
              <a:spcAft>
                <a:spcPts val="600"/>
              </a:spcAft>
              <a:buNone/>
            </a:pPr>
            <a:r>
              <a:rPr lang="en-US" sz="4000" b="1" dirty="0" smtClean="0">
                <a:solidFill>
                  <a:schemeClr val="accent1">
                    <a:lumMod val="75000"/>
                  </a:schemeClr>
                </a:solidFill>
              </a:rPr>
              <a:t>Key Lessons Learned</a:t>
            </a:r>
          </a:p>
          <a:p>
            <a:pPr marL="0" indent="0" algn="ctr">
              <a:spcBef>
                <a:spcPts val="1200"/>
              </a:spcBef>
              <a:spcAft>
                <a:spcPts val="600"/>
              </a:spcAft>
              <a:buNone/>
            </a:pPr>
            <a:endParaRPr lang="en-US" sz="4000" b="1" dirty="0" smtClean="0">
              <a:solidFill>
                <a:schemeClr val="accent1">
                  <a:lumMod val="75000"/>
                </a:schemeClr>
              </a:solidFill>
            </a:endParaRPr>
          </a:p>
          <a:p>
            <a:pPr marL="0" indent="0" algn="ctr">
              <a:spcBef>
                <a:spcPts val="1200"/>
              </a:spcBef>
              <a:spcAft>
                <a:spcPts val="600"/>
              </a:spcAft>
              <a:buNone/>
            </a:pPr>
            <a:r>
              <a:rPr lang="en-US" sz="6600" b="1" dirty="0" smtClean="0"/>
              <a:t>Questions?</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107</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fontScale="90000"/>
          </a:bodyPr>
          <a:lstStyle/>
          <a:p>
            <a:pPr algn="l"/>
            <a:r>
              <a:rPr lang="en-US" sz="4000" b="1" dirty="0" smtClean="0"/>
              <a:t>Electronic Court Records: The King County Experience</a:t>
            </a:r>
            <a:endParaRPr lang="en-US" sz="4000" b="1" dirty="0"/>
          </a:p>
        </p:txBody>
      </p:sp>
      <p:sp>
        <p:nvSpPr>
          <p:cNvPr id="15" name="Content Placeholder 14"/>
          <p:cNvSpPr>
            <a:spLocks noGrp="1"/>
          </p:cNvSpPr>
          <p:nvPr>
            <p:ph idx="1"/>
          </p:nvPr>
        </p:nvSpPr>
        <p:spPr>
          <a:xfrm>
            <a:off x="457200" y="1524000"/>
            <a:ext cx="8686800" cy="5334000"/>
          </a:xfrm>
        </p:spPr>
        <p:txBody>
          <a:bodyPr>
            <a:normAutofit lnSpcReduction="10000"/>
          </a:bodyPr>
          <a:lstStyle/>
          <a:p>
            <a:pPr>
              <a:spcBef>
                <a:spcPts val="1200"/>
              </a:spcBef>
              <a:spcAft>
                <a:spcPts val="1200"/>
              </a:spcAft>
              <a:buNone/>
            </a:pPr>
            <a:r>
              <a:rPr lang="en-US" dirty="0" smtClean="0"/>
              <a:t>Contact Information</a:t>
            </a:r>
          </a:p>
          <a:p>
            <a:pPr>
              <a:spcBef>
                <a:spcPts val="600"/>
              </a:spcBef>
              <a:spcAft>
                <a:spcPts val="600"/>
              </a:spcAft>
              <a:buNone/>
            </a:pPr>
            <a:r>
              <a:rPr lang="en-US" dirty="0" smtClean="0"/>
              <a:t>	Hon. Michael J. Trickey, Superior Court Judge</a:t>
            </a:r>
          </a:p>
          <a:p>
            <a:pPr marL="747713">
              <a:lnSpc>
                <a:spcPct val="110000"/>
              </a:lnSpc>
              <a:spcBef>
                <a:spcPts val="600"/>
              </a:spcBef>
              <a:buNone/>
            </a:pPr>
            <a:r>
              <a:rPr lang="en-US" sz="2800" dirty="0" smtClean="0"/>
              <a:t>	</a:t>
            </a:r>
            <a:r>
              <a:rPr lang="en-US" sz="2800" dirty="0" smtClean="0">
                <a:hlinkClick r:id="rId3"/>
              </a:rPr>
              <a:t>michael.trickey@kingcounty.gov</a:t>
            </a:r>
            <a:endParaRPr lang="en-US" sz="2800" dirty="0" smtClean="0"/>
          </a:p>
          <a:p>
            <a:pPr marL="747713">
              <a:lnSpc>
                <a:spcPct val="110000"/>
              </a:lnSpc>
              <a:spcBef>
                <a:spcPts val="0"/>
              </a:spcBef>
              <a:buNone/>
            </a:pPr>
            <a:r>
              <a:rPr lang="en-US" sz="2800" dirty="0" smtClean="0"/>
              <a:t>	</a:t>
            </a:r>
            <a:r>
              <a:rPr lang="en-US" sz="2800" dirty="0" smtClean="0"/>
              <a:t>206-296-9265</a:t>
            </a:r>
            <a:endParaRPr lang="en-US" sz="2800" dirty="0" smtClean="0"/>
          </a:p>
          <a:p>
            <a:pPr>
              <a:spcBef>
                <a:spcPts val="600"/>
              </a:spcBef>
              <a:spcAft>
                <a:spcPts val="600"/>
              </a:spcAft>
              <a:buNone/>
            </a:pPr>
            <a:r>
              <a:rPr lang="en-US" dirty="0" smtClean="0"/>
              <a:t>	Barbara Miner, Superior Court Clerk</a:t>
            </a:r>
          </a:p>
          <a:p>
            <a:pPr lvl="1">
              <a:spcBef>
                <a:spcPts val="0"/>
              </a:spcBef>
              <a:buNone/>
            </a:pPr>
            <a:r>
              <a:rPr lang="en-US" dirty="0" smtClean="0"/>
              <a:t>	</a:t>
            </a:r>
            <a:r>
              <a:rPr lang="en-US" dirty="0" smtClean="0">
                <a:hlinkClick r:id="rId4"/>
              </a:rPr>
              <a:t>barbara.miner@kingcounty.gov</a:t>
            </a:r>
            <a:endParaRPr lang="en-US" dirty="0" smtClean="0"/>
          </a:p>
          <a:p>
            <a:pPr lvl="1">
              <a:spcBef>
                <a:spcPts val="0"/>
              </a:spcBef>
              <a:buNone/>
            </a:pPr>
            <a:r>
              <a:rPr lang="en-US" dirty="0" smtClean="0"/>
              <a:t>	206-296-7866</a:t>
            </a:r>
          </a:p>
          <a:p>
            <a:pPr>
              <a:spcBef>
                <a:spcPts val="1800"/>
              </a:spcBef>
              <a:spcAft>
                <a:spcPts val="600"/>
              </a:spcAft>
              <a:buNone/>
            </a:pPr>
            <a:r>
              <a:rPr lang="en-US" dirty="0" smtClean="0"/>
              <a:t>	Teresa Bailey, DJA Deputy Director</a:t>
            </a:r>
          </a:p>
          <a:p>
            <a:pPr lvl="1">
              <a:spcBef>
                <a:spcPts val="0"/>
              </a:spcBef>
              <a:buNone/>
            </a:pPr>
            <a:r>
              <a:rPr lang="en-US" dirty="0" smtClean="0"/>
              <a:t>	</a:t>
            </a:r>
            <a:r>
              <a:rPr lang="en-US" dirty="0" smtClean="0">
                <a:hlinkClick r:id="rId5"/>
              </a:rPr>
              <a:t>teresa.bailey@kingcounty.gov</a:t>
            </a:r>
            <a:endParaRPr lang="en-US" dirty="0" smtClean="0"/>
          </a:p>
          <a:p>
            <a:pPr lvl="1">
              <a:spcBef>
                <a:spcPts val="0"/>
              </a:spcBef>
              <a:buNone/>
            </a:pPr>
            <a:r>
              <a:rPr lang="en-US" dirty="0" smtClean="0"/>
              <a:t>	206-296-7866</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108</a:t>
            </a:fld>
            <a:endParaRPr lang="en-US" dirty="0"/>
          </a:p>
        </p:txBody>
      </p:sp>
      <p:pic>
        <p:nvPicPr>
          <p:cNvPr id="9" name="Picture 8" descr="vert_transbg.gif"/>
          <p:cNvPicPr>
            <a:picLocks noChangeAspect="1"/>
          </p:cNvPicPr>
          <p:nvPr/>
        </p:nvPicPr>
        <p:blipFill>
          <a:blip r:embed="rId6" cstate="print"/>
          <a:stretch>
            <a:fillRect/>
          </a:stretch>
        </p:blipFill>
        <p:spPr>
          <a:xfrm>
            <a:off x="7162800" y="319087"/>
            <a:ext cx="1066800" cy="747713"/>
          </a:xfrm>
          <a:prstGeom prst="rect">
            <a:avLst/>
          </a:prstGeom>
        </p:spPr>
      </p:pic>
      <p:pic>
        <p:nvPicPr>
          <p:cNvPr id="10" name="Picture 9" descr="vert_transbg.gif"/>
          <p:cNvPicPr>
            <a:picLocks noChangeAspect="1"/>
          </p:cNvPicPr>
          <p:nvPr/>
        </p:nvPicPr>
        <p:blipFill>
          <a:blip r:embed="rId6"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ECR Program Timeline</a:t>
            </a:r>
            <a:endParaRPr lang="en-US" sz="4000" b="1"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Content Placeholder 9"/>
          <p:cNvGraphicFramePr>
            <a:graphicFrameLocks noGrp="1"/>
          </p:cNvGraphicFramePr>
          <p:nvPr>
            <p:ph idx="1"/>
          </p:nvPr>
        </p:nvGraphicFramePr>
        <p:xfrm>
          <a:off x="457200" y="14478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p:txBody>
          <a:bodyPr/>
          <a:lstStyle/>
          <a:p>
            <a:fld id="{F1940B92-448D-4C2B-9574-6A6373F0E2FF}" type="slidenum">
              <a:rPr lang="en-US" smtClean="0"/>
              <a:pPr/>
              <a:t>11</a:t>
            </a:fld>
            <a:endParaRPr lang="en-US" dirty="0"/>
          </a:p>
        </p:txBody>
      </p:sp>
      <p:pic>
        <p:nvPicPr>
          <p:cNvPr id="9" name="Picture 8" descr="vert_transbg.gif"/>
          <p:cNvPicPr>
            <a:picLocks noChangeAspect="1"/>
          </p:cNvPicPr>
          <p:nvPr/>
        </p:nvPicPr>
        <p:blipFill>
          <a:blip r:embed="rId8"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Phase 1: Core ECR</a:t>
            </a:r>
            <a:endParaRPr lang="en-US" sz="4000" b="1" dirty="0"/>
          </a:p>
        </p:txBody>
      </p:sp>
      <p:sp>
        <p:nvSpPr>
          <p:cNvPr id="15" name="Content Placeholder 14"/>
          <p:cNvSpPr>
            <a:spLocks noGrp="1"/>
          </p:cNvSpPr>
          <p:nvPr>
            <p:ph idx="1"/>
          </p:nvPr>
        </p:nvSpPr>
        <p:spPr>
          <a:xfrm>
            <a:off x="457200" y="1524000"/>
            <a:ext cx="8686800" cy="5334000"/>
          </a:xfrm>
        </p:spPr>
        <p:txBody>
          <a:bodyPr>
            <a:normAutofit lnSpcReduction="10000"/>
          </a:bodyPr>
          <a:lstStyle/>
          <a:p>
            <a:pPr marL="0" indent="0">
              <a:lnSpc>
                <a:spcPct val="110000"/>
              </a:lnSpc>
              <a:spcBef>
                <a:spcPts val="1800"/>
              </a:spcBef>
              <a:spcAft>
                <a:spcPts val="1800"/>
              </a:spcAft>
              <a:buNone/>
            </a:pPr>
            <a:r>
              <a:rPr lang="en-US" sz="3500" dirty="0" smtClean="0"/>
              <a:t>Clerk’s Office Internal File/Document Management System</a:t>
            </a:r>
          </a:p>
          <a:p>
            <a:pPr marL="457200" indent="-457200">
              <a:lnSpc>
                <a:spcPct val="110000"/>
              </a:lnSpc>
              <a:spcBef>
                <a:spcPts val="600"/>
              </a:spcBef>
              <a:spcAft>
                <a:spcPts val="600"/>
              </a:spcAft>
            </a:pPr>
            <a:r>
              <a:rPr lang="en-US" sz="3500" dirty="0" smtClean="0"/>
              <a:t>Electronic workflow processing for staff</a:t>
            </a:r>
          </a:p>
          <a:p>
            <a:pPr marL="457200" indent="-457200">
              <a:lnSpc>
                <a:spcPct val="110000"/>
              </a:lnSpc>
              <a:spcBef>
                <a:spcPts val="600"/>
              </a:spcBef>
              <a:spcAft>
                <a:spcPts val="600"/>
              </a:spcAft>
            </a:pPr>
            <a:r>
              <a:rPr lang="en-US" sz="3500" dirty="0" smtClean="0"/>
              <a:t>Expanded worksite location flexibility</a:t>
            </a:r>
          </a:p>
          <a:p>
            <a:pPr marL="457200" indent="-457200">
              <a:lnSpc>
                <a:spcPct val="110000"/>
              </a:lnSpc>
              <a:spcBef>
                <a:spcPts val="1200"/>
              </a:spcBef>
              <a:spcAft>
                <a:spcPts val="1200"/>
              </a:spcAft>
            </a:pPr>
            <a:r>
              <a:rPr lang="en-US" sz="3500" dirty="0" smtClean="0"/>
              <a:t>Increased security of sensitive documents</a:t>
            </a:r>
          </a:p>
          <a:p>
            <a:pPr marL="457200" indent="-457200">
              <a:lnSpc>
                <a:spcPct val="110000"/>
              </a:lnSpc>
              <a:spcBef>
                <a:spcPts val="1200"/>
              </a:spcBef>
              <a:spcAft>
                <a:spcPts val="1200"/>
              </a:spcAft>
            </a:pPr>
            <a:r>
              <a:rPr lang="en-US" sz="3500" dirty="0" smtClean="0"/>
              <a:t>Routing &amp; process history captured in activity log</a:t>
            </a:r>
          </a:p>
          <a:p>
            <a:pPr>
              <a:spcBef>
                <a:spcPts val="1800"/>
              </a:spcBef>
              <a:spcAft>
                <a:spcPts val="1800"/>
              </a:spcAft>
              <a:buNone/>
            </a:pP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12</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Phase 1: Core ECR</a:t>
            </a:r>
            <a:endParaRPr lang="en-US" sz="4000" b="1" dirty="0"/>
          </a:p>
        </p:txBody>
      </p:sp>
      <p:sp>
        <p:nvSpPr>
          <p:cNvPr id="15" name="Content Placeholder 14"/>
          <p:cNvSpPr>
            <a:spLocks noGrp="1"/>
          </p:cNvSpPr>
          <p:nvPr>
            <p:ph idx="1"/>
          </p:nvPr>
        </p:nvSpPr>
        <p:spPr>
          <a:xfrm>
            <a:off x="457200" y="1524000"/>
            <a:ext cx="7924800" cy="5334000"/>
          </a:xfrm>
        </p:spPr>
        <p:txBody>
          <a:bodyPr>
            <a:normAutofit/>
          </a:bodyPr>
          <a:lstStyle/>
          <a:p>
            <a:pPr marL="457200" indent="-400050">
              <a:spcBef>
                <a:spcPts val="1800"/>
              </a:spcBef>
              <a:spcAft>
                <a:spcPts val="1800"/>
              </a:spcAft>
            </a:pPr>
            <a:r>
              <a:rPr lang="en-US" dirty="0" smtClean="0"/>
              <a:t>Integrated electronic docketing with WA State system</a:t>
            </a:r>
          </a:p>
          <a:p>
            <a:pPr marL="1371600" lvl="1" indent="-454025">
              <a:spcBef>
                <a:spcPts val="1800"/>
              </a:spcBef>
              <a:spcAft>
                <a:spcPts val="1800"/>
              </a:spcAft>
              <a:buFont typeface="Wingdings" pitchFamily="2" charset="2"/>
              <a:buChar char="Ø"/>
            </a:pPr>
            <a:r>
              <a:rPr lang="en-US" dirty="0" smtClean="0"/>
              <a:t>Pushed into SCOMIS: sub #, file date, SCOMIS code</a:t>
            </a:r>
          </a:p>
          <a:p>
            <a:pPr marL="1371600" lvl="1" indent="-454025">
              <a:spcBef>
                <a:spcPts val="1800"/>
              </a:spcBef>
              <a:spcAft>
                <a:spcPts val="1800"/>
              </a:spcAft>
              <a:buFont typeface="Wingdings" pitchFamily="2" charset="2"/>
              <a:buChar char="Ø"/>
            </a:pPr>
            <a:r>
              <a:rPr lang="en-US" dirty="0" smtClean="0"/>
              <a:t>Pulled into CORE ECR: description of code</a:t>
            </a:r>
          </a:p>
          <a:p>
            <a:pPr lvl="2">
              <a:spcBef>
                <a:spcPts val="1800"/>
              </a:spcBef>
              <a:spcAft>
                <a:spcPts val="1800"/>
              </a:spcAft>
              <a:buNone/>
            </a:pPr>
            <a:endParaRPr lang="en-US" dirty="0" smtClean="0"/>
          </a:p>
          <a:p>
            <a:pPr>
              <a:spcBef>
                <a:spcPts val="1800"/>
              </a:spcBef>
              <a:spcAft>
                <a:spcPts val="1800"/>
              </a:spcAft>
              <a:buNone/>
            </a:pP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13</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Phase 2: ECR Viewer</a:t>
            </a:r>
            <a:endParaRPr lang="en-US" sz="4000" b="1" dirty="0"/>
          </a:p>
        </p:txBody>
      </p:sp>
      <p:sp>
        <p:nvSpPr>
          <p:cNvPr id="15" name="Content Placeholder 14"/>
          <p:cNvSpPr>
            <a:spLocks noGrp="1"/>
          </p:cNvSpPr>
          <p:nvPr>
            <p:ph idx="1"/>
          </p:nvPr>
        </p:nvSpPr>
        <p:spPr>
          <a:xfrm>
            <a:off x="457200" y="1524000"/>
            <a:ext cx="8458200" cy="5334000"/>
          </a:xfrm>
        </p:spPr>
        <p:txBody>
          <a:bodyPr>
            <a:normAutofit/>
          </a:bodyPr>
          <a:lstStyle/>
          <a:p>
            <a:pPr marL="457200" indent="-457200">
              <a:spcBef>
                <a:spcPts val="1800"/>
              </a:spcBef>
              <a:spcAft>
                <a:spcPts val="600"/>
              </a:spcAft>
              <a:buNone/>
            </a:pPr>
            <a:r>
              <a:rPr lang="en-US" dirty="0" smtClean="0"/>
              <a:t>Connectivity:</a:t>
            </a:r>
          </a:p>
          <a:p>
            <a:pPr marL="457200" indent="-457200">
              <a:spcBef>
                <a:spcPts val="1800"/>
              </a:spcBef>
              <a:spcAft>
                <a:spcPts val="600"/>
              </a:spcAft>
            </a:pPr>
            <a:r>
              <a:rPr lang="en-US" dirty="0" smtClean="0"/>
              <a:t>Internal electronic record access via a browser</a:t>
            </a:r>
          </a:p>
          <a:p>
            <a:pPr marL="457200" indent="-457200">
              <a:spcBef>
                <a:spcPts val="1800"/>
              </a:spcBef>
              <a:spcAft>
                <a:spcPts val="600"/>
              </a:spcAft>
            </a:pPr>
            <a:r>
              <a:rPr lang="en-US" dirty="0" smtClean="0"/>
              <a:t>Public viewing of court records in clerk’s office</a:t>
            </a:r>
          </a:p>
          <a:p>
            <a:pPr marL="457200" indent="-457200">
              <a:spcBef>
                <a:spcPts val="1800"/>
              </a:spcBef>
              <a:spcAft>
                <a:spcPts val="600"/>
              </a:spcAft>
            </a:pPr>
            <a:r>
              <a:rPr lang="en-US" dirty="0" smtClean="0"/>
              <a:t>Court access: courtroom, chambers, court staff</a:t>
            </a:r>
          </a:p>
          <a:p>
            <a:pPr marL="457200" indent="-457200">
              <a:spcBef>
                <a:spcPts val="1800"/>
              </a:spcBef>
              <a:spcAft>
                <a:spcPts val="600"/>
              </a:spcAft>
            </a:pPr>
            <a:r>
              <a:rPr lang="en-US" dirty="0" smtClean="0"/>
              <a:t>Law, Safety &amp; Justice 			      partners access via 				      KC Wide Area Network</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14</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pic>
        <p:nvPicPr>
          <p:cNvPr id="10" name="Picture 9" descr="ECRHomeImage.jpg"/>
          <p:cNvPicPr>
            <a:picLocks noChangeAspect="1"/>
          </p:cNvPicPr>
          <p:nvPr/>
        </p:nvPicPr>
        <p:blipFill>
          <a:blip r:embed="rId4" cstate="print"/>
          <a:stretch>
            <a:fillRect/>
          </a:stretch>
        </p:blipFill>
        <p:spPr>
          <a:xfrm>
            <a:off x="5638800" y="4445000"/>
            <a:ext cx="3314700" cy="2209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Phase 3A: ECR Online</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marL="457200" indent="-457200">
              <a:lnSpc>
                <a:spcPct val="110000"/>
              </a:lnSpc>
              <a:spcBef>
                <a:spcPts val="1200"/>
              </a:spcBef>
              <a:spcAft>
                <a:spcPts val="1200"/>
              </a:spcAft>
              <a:buNone/>
            </a:pPr>
            <a:r>
              <a:rPr lang="en-US" dirty="0" smtClean="0">
                <a:latin typeface="Calibri" pitchFamily="34" charset="0"/>
              </a:rPr>
              <a:t>Internet access to court records</a:t>
            </a:r>
          </a:p>
          <a:p>
            <a:pPr marL="457200" indent="-457200">
              <a:lnSpc>
                <a:spcPct val="110000"/>
              </a:lnSpc>
              <a:spcBef>
                <a:spcPts val="1200"/>
              </a:spcBef>
              <a:spcAft>
                <a:spcPts val="1200"/>
              </a:spcAft>
            </a:pPr>
            <a:r>
              <a:rPr lang="en-US" dirty="0" smtClean="0">
                <a:latin typeface="Calibri" pitchFamily="34" charset="0"/>
              </a:rPr>
              <a:t>Web application </a:t>
            </a:r>
          </a:p>
          <a:p>
            <a:pPr marL="457200" indent="-457200">
              <a:lnSpc>
                <a:spcPct val="110000"/>
              </a:lnSpc>
              <a:spcBef>
                <a:spcPts val="1200"/>
              </a:spcBef>
              <a:spcAft>
                <a:spcPts val="1200"/>
              </a:spcAft>
            </a:pPr>
            <a:r>
              <a:rPr lang="en-US" dirty="0" smtClean="0">
                <a:latin typeface="Calibri" pitchFamily="34" charset="0"/>
              </a:rPr>
              <a:t>Fee-based, draw-down account</a:t>
            </a:r>
          </a:p>
          <a:p>
            <a:pPr marL="457200" indent="-457200">
              <a:lnSpc>
                <a:spcPct val="110000"/>
              </a:lnSpc>
              <a:spcBef>
                <a:spcPts val="1200"/>
              </a:spcBef>
              <a:spcAft>
                <a:spcPts val="1200"/>
              </a:spcAft>
            </a:pPr>
            <a:r>
              <a:rPr lang="en-US" dirty="0" smtClean="0">
                <a:latin typeface="Calibri" pitchFamily="34" charset="0"/>
              </a:rPr>
              <a:t>View, copy, print documents</a:t>
            </a:r>
          </a:p>
          <a:p>
            <a:pPr marL="457200" indent="-457200">
              <a:lnSpc>
                <a:spcPct val="110000"/>
              </a:lnSpc>
              <a:spcBef>
                <a:spcPts val="1200"/>
              </a:spcBef>
              <a:spcAft>
                <a:spcPts val="1200"/>
              </a:spcAft>
            </a:pPr>
            <a:r>
              <a:rPr lang="en-US" dirty="0" smtClean="0">
                <a:latin typeface="Calibri" pitchFamily="34" charset="0"/>
              </a:rPr>
              <a:t>Restricted case type access per KCLGR 31</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15</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Phase 3B: Electronic Filing</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marL="465138" indent="-465138">
              <a:lnSpc>
                <a:spcPct val="120000"/>
              </a:lnSpc>
              <a:spcBef>
                <a:spcPts val="1200"/>
              </a:spcBef>
              <a:spcAft>
                <a:spcPts val="600"/>
              </a:spcAft>
              <a:buNone/>
            </a:pPr>
            <a:r>
              <a:rPr lang="en-US" dirty="0" smtClean="0">
                <a:latin typeface="Calibri" pitchFamily="34" charset="0"/>
              </a:rPr>
              <a:t>Electronic filing over the internet</a:t>
            </a:r>
          </a:p>
          <a:p>
            <a:pPr marL="465138" indent="-465138">
              <a:lnSpc>
                <a:spcPct val="120000"/>
              </a:lnSpc>
              <a:spcBef>
                <a:spcPts val="1200"/>
              </a:spcBef>
              <a:spcAft>
                <a:spcPts val="600"/>
              </a:spcAft>
            </a:pPr>
            <a:r>
              <a:rPr lang="en-US" dirty="0" smtClean="0">
                <a:latin typeface="Calibri" pitchFamily="34" charset="0"/>
              </a:rPr>
              <a:t>Free for non-fee filings</a:t>
            </a:r>
          </a:p>
          <a:p>
            <a:pPr marL="465138" indent="-465138">
              <a:lnSpc>
                <a:spcPct val="120000"/>
              </a:lnSpc>
              <a:spcBef>
                <a:spcPts val="1200"/>
              </a:spcBef>
              <a:spcAft>
                <a:spcPts val="600"/>
              </a:spcAft>
            </a:pPr>
            <a:r>
              <a:rPr lang="en-US" dirty="0" smtClean="0">
                <a:latin typeface="Calibri" pitchFamily="34" charset="0"/>
              </a:rPr>
              <a:t>Initiate new cases; file into existing cases</a:t>
            </a:r>
          </a:p>
          <a:p>
            <a:pPr marL="465138" indent="-465138">
              <a:lnSpc>
                <a:spcPct val="120000"/>
              </a:lnSpc>
              <a:spcBef>
                <a:spcPts val="1200"/>
              </a:spcBef>
              <a:spcAft>
                <a:spcPts val="600"/>
              </a:spcAft>
            </a:pPr>
            <a:r>
              <a:rPr lang="en-US" dirty="0" smtClean="0">
                <a:latin typeface="Calibri" pitchFamily="34" charset="0"/>
              </a:rPr>
              <a:t>Judicial filings with digital signatures</a:t>
            </a:r>
          </a:p>
          <a:p>
            <a:pPr marL="465138" indent="-465138">
              <a:lnSpc>
                <a:spcPct val="120000"/>
              </a:lnSpc>
              <a:spcBef>
                <a:spcPts val="1200"/>
              </a:spcBef>
              <a:spcAft>
                <a:spcPts val="600"/>
              </a:spcAft>
            </a:pPr>
            <a:r>
              <a:rPr lang="en-US" dirty="0" smtClean="0">
                <a:latin typeface="Calibri" pitchFamily="34" charset="0"/>
              </a:rPr>
              <a:t>Special processes &amp; expansion capabilities</a:t>
            </a:r>
          </a:p>
          <a:p>
            <a:pPr marL="465138" indent="-465138">
              <a:lnSpc>
                <a:spcPct val="120000"/>
              </a:lnSpc>
              <a:spcBef>
                <a:spcPts val="1200"/>
              </a:spcBef>
              <a:spcAft>
                <a:spcPts val="600"/>
              </a:spcAft>
            </a:pPr>
            <a:r>
              <a:rPr lang="en-US" dirty="0" smtClean="0">
                <a:latin typeface="Calibri" pitchFamily="34" charset="0"/>
              </a:rPr>
              <a:t>County’s eCommerce application for filing fees</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16</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162800" y="838200"/>
            <a:ext cx="1143000" cy="229466"/>
          </a:xfrm>
          <a:prstGeom prst="rect">
            <a:avLst/>
          </a:prstGeom>
          <a:noFill/>
          <a:ln w="9525">
            <a:noFill/>
            <a:miter lim="800000"/>
            <a:headEnd/>
            <a:tailEnd/>
          </a:ln>
        </p:spPr>
      </p:pic>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Why We Built it This Way</a:t>
            </a:r>
            <a:endParaRPr lang="en-US" sz="4000" b="1" dirty="0"/>
          </a:p>
        </p:txBody>
      </p:sp>
      <p:sp>
        <p:nvSpPr>
          <p:cNvPr id="15" name="Content Placeholder 14"/>
          <p:cNvSpPr>
            <a:spLocks noGrp="1"/>
          </p:cNvSpPr>
          <p:nvPr>
            <p:ph idx="1"/>
          </p:nvPr>
        </p:nvSpPr>
        <p:spPr>
          <a:xfrm>
            <a:off x="457200" y="1524000"/>
            <a:ext cx="8382000" cy="5334000"/>
          </a:xfrm>
        </p:spPr>
        <p:txBody>
          <a:bodyPr>
            <a:normAutofit/>
          </a:bodyPr>
          <a:lstStyle/>
          <a:p>
            <a:pPr>
              <a:spcBef>
                <a:spcPts val="1200"/>
              </a:spcBef>
              <a:spcAft>
                <a:spcPts val="1200"/>
              </a:spcAft>
            </a:pPr>
            <a:r>
              <a:rPr lang="en-US" dirty="0" smtClean="0"/>
              <a:t>Necessity</a:t>
            </a:r>
          </a:p>
          <a:p>
            <a:pPr>
              <a:spcBef>
                <a:spcPts val="1200"/>
              </a:spcBef>
              <a:spcAft>
                <a:spcPts val="1200"/>
              </a:spcAft>
            </a:pPr>
            <a:r>
              <a:rPr lang="en-US" dirty="0" smtClean="0"/>
              <a:t>Strong sense that it would benefit everyone;  Used that to build the constituency</a:t>
            </a:r>
          </a:p>
          <a:p>
            <a:pPr>
              <a:spcBef>
                <a:spcPts val="1200"/>
              </a:spcBef>
              <a:spcAft>
                <a:spcPts val="1200"/>
              </a:spcAft>
            </a:pPr>
            <a:r>
              <a:rPr lang="en-US" dirty="0" smtClean="0"/>
              <a:t>Budget constraints and staff constraints; couldn’t do it all at once</a:t>
            </a:r>
          </a:p>
          <a:p>
            <a:pPr>
              <a:spcBef>
                <a:spcPts val="1200"/>
              </a:spcBef>
              <a:spcAft>
                <a:spcPts val="1200"/>
              </a:spcAft>
            </a:pPr>
            <a:r>
              <a:rPr lang="en-US" dirty="0" smtClean="0"/>
              <a:t>Intuitive &amp; evidence basis for projections</a:t>
            </a:r>
          </a:p>
          <a:p>
            <a:pPr>
              <a:spcBef>
                <a:spcPts val="1200"/>
              </a:spcBef>
              <a:spcAft>
                <a:spcPts val="1200"/>
              </a:spcAft>
            </a:pPr>
            <a:r>
              <a:rPr lang="en-US" dirty="0" smtClean="0"/>
              <a:t>Saw other models that didn’t make sense to us</a:t>
            </a:r>
          </a:p>
          <a:p>
            <a:pPr>
              <a:spcBef>
                <a:spcPts val="1200"/>
              </a:spcBef>
              <a:spcAft>
                <a:spcPts val="1200"/>
              </a:spcAft>
            </a:pPr>
            <a:endParaRPr lang="en-US" dirty="0" smtClean="0"/>
          </a:p>
          <a:p>
            <a:pPr>
              <a:spcBef>
                <a:spcPts val="1200"/>
              </a:spcBef>
              <a:spcAft>
                <a:spcPts val="1200"/>
              </a:spcAft>
            </a:pP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7467600" y="304800"/>
            <a:ext cx="533400" cy="508397"/>
          </a:xfrm>
          <a:prstGeom prst="rect">
            <a:avLst/>
          </a:prstGeom>
          <a:noFill/>
          <a:ln w="9525">
            <a:noFill/>
            <a:miter lim="800000"/>
            <a:headEnd/>
            <a:tailEnd/>
          </a:ln>
        </p:spPr>
      </p:pic>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162800" y="838200"/>
            <a:ext cx="1143000" cy="229466"/>
          </a:xfrm>
          <a:prstGeom prst="rect">
            <a:avLst/>
          </a:prstGeom>
          <a:noFill/>
          <a:ln w="9525">
            <a:noFill/>
            <a:miter lim="800000"/>
            <a:headEnd/>
            <a:tailEnd/>
          </a:ln>
        </p:spPr>
      </p:pic>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Project Funding</a:t>
            </a:r>
            <a:endParaRPr lang="en-US" sz="4000" b="1"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7467600" y="304800"/>
            <a:ext cx="533400" cy="508397"/>
          </a:xfrm>
          <a:prstGeom prst="rect">
            <a:avLst/>
          </a:prstGeom>
          <a:noFill/>
          <a:ln w="9525">
            <a:noFill/>
            <a:miter lim="800000"/>
            <a:headEnd/>
            <a:tailEnd/>
          </a:ln>
        </p:spPr>
      </p:pic>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18</a:t>
            </a:fld>
            <a:endParaRPr lang="en-US" dirty="0"/>
          </a:p>
        </p:txBody>
      </p:sp>
      <p:graphicFrame>
        <p:nvGraphicFramePr>
          <p:cNvPr id="10" name="Chart 9"/>
          <p:cNvGraphicFramePr/>
          <p:nvPr/>
        </p:nvGraphicFramePr>
        <p:xfrm>
          <a:off x="304800" y="1371600"/>
          <a:ext cx="9144000" cy="54864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162800" y="838200"/>
            <a:ext cx="1143000" cy="229466"/>
          </a:xfrm>
          <a:prstGeom prst="rect">
            <a:avLst/>
          </a:prstGeom>
          <a:noFill/>
          <a:ln w="9525">
            <a:noFill/>
            <a:miter lim="800000"/>
            <a:headEnd/>
            <a:tailEnd/>
          </a:ln>
        </p:spPr>
      </p:pic>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What Makes ECR a Success</a:t>
            </a:r>
            <a:endParaRPr lang="en-US" sz="4000" b="1" dirty="0"/>
          </a:p>
        </p:txBody>
      </p:sp>
      <p:sp>
        <p:nvSpPr>
          <p:cNvPr id="15" name="Content Placeholder 14"/>
          <p:cNvSpPr>
            <a:spLocks noGrp="1"/>
          </p:cNvSpPr>
          <p:nvPr>
            <p:ph idx="1"/>
          </p:nvPr>
        </p:nvSpPr>
        <p:spPr>
          <a:xfrm>
            <a:off x="457200" y="1524000"/>
            <a:ext cx="8686800" cy="5334000"/>
          </a:xfrm>
        </p:spPr>
        <p:txBody>
          <a:bodyPr>
            <a:normAutofit fontScale="92500" lnSpcReduction="10000"/>
          </a:bodyPr>
          <a:lstStyle/>
          <a:p>
            <a:pPr>
              <a:spcBef>
                <a:spcPts val="1200"/>
              </a:spcBef>
              <a:spcAft>
                <a:spcPts val="1200"/>
              </a:spcAft>
            </a:pPr>
            <a:r>
              <a:rPr lang="en-US" sz="3500" dirty="0" smtClean="0"/>
              <a:t>Electronic records are official</a:t>
            </a:r>
          </a:p>
          <a:p>
            <a:pPr algn="ctr">
              <a:spcBef>
                <a:spcPts val="1200"/>
              </a:spcBef>
              <a:buNone/>
            </a:pPr>
            <a:r>
              <a:rPr lang="en-US" b="1" dirty="0" smtClean="0"/>
              <a:t>RCW 36.23.065</a:t>
            </a:r>
          </a:p>
          <a:p>
            <a:pPr>
              <a:lnSpc>
                <a:spcPct val="110000"/>
              </a:lnSpc>
              <a:spcBef>
                <a:spcPts val="0"/>
              </a:spcBef>
              <a:spcAft>
                <a:spcPts val="600"/>
              </a:spcAft>
              <a:buNone/>
            </a:pPr>
            <a:r>
              <a:rPr lang="en-US" sz="2800" dirty="0" smtClean="0"/>
              <a:t>(3) … Electronic reproductions are acceptable media for this purpose if one of the following conditions exists:</a:t>
            </a:r>
          </a:p>
          <a:p>
            <a:pPr marL="514350" indent="-514350">
              <a:spcBef>
                <a:spcPts val="1200"/>
              </a:spcBef>
              <a:spcAft>
                <a:spcPts val="1200"/>
              </a:spcAft>
              <a:buAutoNum type="alphaLcParenBoth"/>
            </a:pPr>
            <a:r>
              <a:rPr lang="en-US" sz="2800" dirty="0" smtClean="0"/>
              <a:t>The electronic reproductions are continuously updated and, if necessary, transferred to another medium to ensure that they are accessible through contemporary and supported electronic or computerized systems; or</a:t>
            </a:r>
          </a:p>
          <a:p>
            <a:pPr marL="514350" indent="-514350">
              <a:spcBef>
                <a:spcPts val="1200"/>
              </a:spcBef>
              <a:spcAft>
                <a:spcPts val="1200"/>
              </a:spcAft>
              <a:buAutoNum type="alphaLcParenBoth"/>
            </a:pPr>
            <a:r>
              <a:rPr lang="en-US" sz="2800" dirty="0" smtClean="0"/>
              <a:t>The electronic reproductions are scheduled to be reproduced on photographic film, microphotographic, photostatic, or similar media for indefinite preservation.</a:t>
            </a:r>
          </a:p>
          <a:p>
            <a:pPr algn="ctr">
              <a:spcBef>
                <a:spcPts val="1200"/>
              </a:spcBef>
              <a:spcAft>
                <a:spcPts val="1200"/>
              </a:spcAft>
              <a:buNone/>
            </a:pPr>
            <a:endParaRPr lang="en-US" dirty="0" smtClean="0"/>
          </a:p>
          <a:p>
            <a:pPr>
              <a:spcBef>
                <a:spcPts val="1200"/>
              </a:spcBef>
              <a:spcAft>
                <a:spcPts val="1200"/>
              </a:spcAft>
            </a:pPr>
            <a:endParaRPr lang="en-US" dirty="0" smtClean="0"/>
          </a:p>
          <a:p>
            <a:pPr>
              <a:spcBef>
                <a:spcPts val="1200"/>
              </a:spcBef>
              <a:spcAft>
                <a:spcPts val="1200"/>
              </a:spcAft>
            </a:pP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7467600" y="304800"/>
            <a:ext cx="533400" cy="508397"/>
          </a:xfrm>
          <a:prstGeom prst="rect">
            <a:avLst/>
          </a:prstGeom>
          <a:noFill/>
          <a:ln w="9525">
            <a:noFill/>
            <a:miter lim="800000"/>
            <a:headEnd/>
            <a:tailEnd/>
          </a:ln>
        </p:spPr>
      </p:pic>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fontScale="90000"/>
          </a:bodyPr>
          <a:lstStyle/>
          <a:p>
            <a:pPr algn="l"/>
            <a:r>
              <a:rPr lang="en-US" b="1" dirty="0" smtClean="0"/>
              <a:t>King County ECR Experience</a:t>
            </a:r>
            <a:endParaRPr lang="en-US" b="1" dirty="0"/>
          </a:p>
        </p:txBody>
      </p:sp>
      <p:sp>
        <p:nvSpPr>
          <p:cNvPr id="15" name="Content Placeholder 14"/>
          <p:cNvSpPr>
            <a:spLocks noGrp="1"/>
          </p:cNvSpPr>
          <p:nvPr>
            <p:ph idx="1"/>
          </p:nvPr>
        </p:nvSpPr>
        <p:spPr>
          <a:xfrm>
            <a:off x="457200" y="1524000"/>
            <a:ext cx="7848600" cy="5334000"/>
          </a:xfrm>
        </p:spPr>
        <p:txBody>
          <a:bodyPr>
            <a:normAutofit/>
          </a:bodyPr>
          <a:lstStyle/>
          <a:p>
            <a:pPr marL="0" indent="0" algn="ctr">
              <a:spcBef>
                <a:spcPts val="1200"/>
              </a:spcBef>
              <a:spcAft>
                <a:spcPts val="600"/>
              </a:spcAft>
              <a:buNone/>
            </a:pPr>
            <a:r>
              <a:rPr lang="en-US" sz="4000" b="1" dirty="0" smtClean="0">
                <a:solidFill>
                  <a:schemeClr val="accent1">
                    <a:lumMod val="75000"/>
                  </a:schemeClr>
                </a:solidFill>
              </a:rPr>
              <a:t>Having a Vision, </a:t>
            </a:r>
          </a:p>
          <a:p>
            <a:pPr marL="0" indent="0" algn="ctr">
              <a:spcBef>
                <a:spcPts val="1200"/>
              </a:spcBef>
              <a:spcAft>
                <a:spcPts val="600"/>
              </a:spcAft>
              <a:buNone/>
            </a:pPr>
            <a:r>
              <a:rPr lang="en-US" sz="4000" b="1" dirty="0" smtClean="0">
                <a:solidFill>
                  <a:schemeClr val="accent1">
                    <a:lumMod val="75000"/>
                  </a:schemeClr>
                </a:solidFill>
              </a:rPr>
              <a:t>Providing Leadership and </a:t>
            </a:r>
          </a:p>
          <a:p>
            <a:pPr marL="0" indent="0" algn="ctr">
              <a:spcBef>
                <a:spcPts val="1200"/>
              </a:spcBef>
              <a:spcAft>
                <a:spcPts val="600"/>
              </a:spcAft>
              <a:buNone/>
            </a:pPr>
            <a:r>
              <a:rPr lang="en-US" sz="4000" b="1" dirty="0" smtClean="0">
                <a:solidFill>
                  <a:schemeClr val="accent1">
                    <a:lumMod val="75000"/>
                  </a:schemeClr>
                </a:solidFill>
              </a:rPr>
              <a:t>Championing the </a:t>
            </a:r>
          </a:p>
          <a:p>
            <a:pPr marL="0" indent="0" algn="ctr">
              <a:spcBef>
                <a:spcPts val="1200"/>
              </a:spcBef>
              <a:spcAft>
                <a:spcPts val="600"/>
              </a:spcAft>
              <a:buNone/>
            </a:pPr>
            <a:r>
              <a:rPr lang="en-US" sz="4000" b="1" dirty="0" smtClean="0">
                <a:solidFill>
                  <a:schemeClr val="accent1">
                    <a:lumMod val="75000"/>
                  </a:schemeClr>
                </a:solidFill>
              </a:rPr>
              <a:t>Electronic Court Records Program</a:t>
            </a:r>
          </a:p>
          <a:p>
            <a:pPr marL="0" indent="0">
              <a:spcBef>
                <a:spcPts val="1200"/>
              </a:spcBef>
              <a:spcAft>
                <a:spcPts val="600"/>
              </a:spcAft>
              <a:buNone/>
            </a:pPr>
            <a:endParaRPr lang="en-US" dirty="0" smtClean="0"/>
          </a:p>
          <a:p>
            <a:pPr marL="0" indent="0" algn="ctr">
              <a:spcBef>
                <a:spcPts val="1200"/>
              </a:spcBef>
              <a:spcAft>
                <a:spcPts val="600"/>
              </a:spcAft>
              <a:buNone/>
            </a:pPr>
            <a:r>
              <a:rPr lang="en-US" b="1" dirty="0" smtClean="0"/>
              <a:t>Barbara Miner, King County Clerk</a:t>
            </a:r>
          </a:p>
          <a:p>
            <a:pPr>
              <a:spcBef>
                <a:spcPts val="1200"/>
              </a:spcBef>
              <a:spcAft>
                <a:spcPts val="600"/>
              </a:spcAft>
              <a:buNone/>
            </a:pPr>
            <a:endParaRPr lang="en-US" dirty="0" smtClean="0"/>
          </a:p>
          <a:p>
            <a:pPr>
              <a:spcBef>
                <a:spcPts val="1200"/>
              </a:spcBef>
              <a:spcAft>
                <a:spcPts val="600"/>
              </a:spcAft>
              <a:buNone/>
            </a:pPr>
            <a:endParaRPr lang="en-US" dirty="0" smtClean="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2</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162800" y="838200"/>
            <a:ext cx="1143000" cy="229466"/>
          </a:xfrm>
          <a:prstGeom prst="rect">
            <a:avLst/>
          </a:prstGeom>
          <a:noFill/>
          <a:ln w="9525">
            <a:noFill/>
            <a:miter lim="800000"/>
            <a:headEnd/>
            <a:tailEnd/>
          </a:ln>
        </p:spPr>
      </p:pic>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What Makes ECR a Success</a:t>
            </a:r>
            <a:endParaRPr lang="en-US" sz="4000" b="1" dirty="0"/>
          </a:p>
        </p:txBody>
      </p:sp>
      <p:sp>
        <p:nvSpPr>
          <p:cNvPr id="15" name="Content Placeholder 14"/>
          <p:cNvSpPr>
            <a:spLocks noGrp="1"/>
          </p:cNvSpPr>
          <p:nvPr>
            <p:ph idx="1"/>
          </p:nvPr>
        </p:nvSpPr>
        <p:spPr>
          <a:xfrm>
            <a:off x="457200" y="1524000"/>
            <a:ext cx="8686800" cy="5334000"/>
          </a:xfrm>
        </p:spPr>
        <p:txBody>
          <a:bodyPr>
            <a:normAutofit fontScale="92500" lnSpcReduction="10000"/>
          </a:bodyPr>
          <a:lstStyle/>
          <a:p>
            <a:pPr>
              <a:spcBef>
                <a:spcPts val="1800"/>
              </a:spcBef>
              <a:spcAft>
                <a:spcPts val="1800"/>
              </a:spcAft>
            </a:pPr>
            <a:r>
              <a:rPr lang="en-US" sz="3500" dirty="0" smtClean="0"/>
              <a:t>State &amp; Local Court Rules</a:t>
            </a:r>
          </a:p>
          <a:p>
            <a:pPr>
              <a:spcBef>
                <a:spcPts val="1800"/>
              </a:spcBef>
              <a:spcAft>
                <a:spcPts val="1800"/>
              </a:spcAft>
            </a:pPr>
            <a:r>
              <a:rPr lang="en-US" sz="3500" dirty="0" smtClean="0"/>
              <a:t>Incredible efficiencies </a:t>
            </a:r>
          </a:p>
          <a:p>
            <a:pPr>
              <a:spcBef>
                <a:spcPts val="1800"/>
              </a:spcBef>
              <a:spcAft>
                <a:spcPts val="1800"/>
              </a:spcAft>
            </a:pPr>
            <a:r>
              <a:rPr lang="en-US" sz="3500" dirty="0" smtClean="0">
                <a:latin typeface="Calibri" pitchFamily="34" charset="0"/>
              </a:rPr>
              <a:t>Increased document quality &amp; record security</a:t>
            </a:r>
            <a:endParaRPr lang="en-US" sz="3500" dirty="0" smtClean="0"/>
          </a:p>
          <a:p>
            <a:pPr>
              <a:spcBef>
                <a:spcPts val="1800"/>
              </a:spcBef>
              <a:spcAft>
                <a:spcPts val="1800"/>
              </a:spcAft>
            </a:pPr>
            <a:r>
              <a:rPr lang="en-US" sz="3500" dirty="0" smtClean="0"/>
              <a:t>Systems interactions &amp; 			       expansion capability</a:t>
            </a:r>
          </a:p>
          <a:p>
            <a:pPr>
              <a:spcBef>
                <a:spcPts val="1800"/>
              </a:spcBef>
              <a:spcAft>
                <a:spcPts val="1800"/>
              </a:spcAft>
            </a:pPr>
            <a:r>
              <a:rPr lang="en-US" sz="3500" dirty="0" smtClean="0"/>
              <a:t>Specialized functionality	           			   based on KC needs </a:t>
            </a:r>
          </a:p>
          <a:p>
            <a:pPr>
              <a:spcBef>
                <a:spcPts val="1200"/>
              </a:spcBef>
              <a:spcAft>
                <a:spcPts val="1200"/>
              </a:spcAft>
            </a:pPr>
            <a:endParaRPr lang="en-US" dirty="0" smtClean="0"/>
          </a:p>
          <a:p>
            <a:pPr>
              <a:spcBef>
                <a:spcPts val="1200"/>
              </a:spcBef>
              <a:spcAft>
                <a:spcPts val="1200"/>
              </a:spcAft>
            </a:pP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7467600" y="304800"/>
            <a:ext cx="533400" cy="508397"/>
          </a:xfrm>
          <a:prstGeom prst="rect">
            <a:avLst/>
          </a:prstGeom>
          <a:noFill/>
          <a:ln w="9525">
            <a:noFill/>
            <a:miter lim="800000"/>
            <a:headEnd/>
            <a:tailEnd/>
          </a:ln>
        </p:spPr>
      </p:pic>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20</a:t>
            </a:fld>
            <a:endParaRPr lang="en-US" dirty="0"/>
          </a:p>
        </p:txBody>
      </p:sp>
      <p:pic>
        <p:nvPicPr>
          <p:cNvPr id="12" name="Picture 11" descr="ECR.jpg"/>
          <p:cNvPicPr>
            <a:picLocks noChangeAspect="1"/>
          </p:cNvPicPr>
          <p:nvPr/>
        </p:nvPicPr>
        <p:blipFill>
          <a:blip r:embed="rId5" cstate="print"/>
          <a:srcRect l="13333" t="18889"/>
          <a:stretch>
            <a:fillRect/>
          </a:stretch>
        </p:blipFill>
        <p:spPr>
          <a:xfrm>
            <a:off x="5562600" y="4114800"/>
            <a:ext cx="3276600" cy="229992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162800" y="838200"/>
            <a:ext cx="1143000" cy="229466"/>
          </a:xfrm>
          <a:prstGeom prst="rect">
            <a:avLst/>
          </a:prstGeom>
          <a:noFill/>
          <a:ln w="9525">
            <a:noFill/>
            <a:miter lim="800000"/>
            <a:headEnd/>
            <a:tailEnd/>
          </a:ln>
        </p:spPr>
      </p:pic>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What Makes ECR a Success</a:t>
            </a:r>
            <a:endParaRPr lang="en-US" sz="4000" b="1" dirty="0"/>
          </a:p>
        </p:txBody>
      </p:sp>
      <p:sp>
        <p:nvSpPr>
          <p:cNvPr id="15" name="Content Placeholder 14"/>
          <p:cNvSpPr>
            <a:spLocks noGrp="1"/>
          </p:cNvSpPr>
          <p:nvPr>
            <p:ph idx="1"/>
          </p:nvPr>
        </p:nvSpPr>
        <p:spPr>
          <a:xfrm>
            <a:off x="457200" y="1524000"/>
            <a:ext cx="8458200" cy="5334000"/>
          </a:xfrm>
        </p:spPr>
        <p:txBody>
          <a:bodyPr>
            <a:normAutofit/>
          </a:bodyPr>
          <a:lstStyle/>
          <a:p>
            <a:pPr>
              <a:spcBef>
                <a:spcPts val="1200"/>
              </a:spcBef>
              <a:spcAft>
                <a:spcPts val="1200"/>
              </a:spcAft>
              <a:buNone/>
            </a:pPr>
            <a:r>
              <a:rPr lang="en-US" dirty="0" smtClean="0"/>
              <a:t>Stakeholder Gains: </a:t>
            </a:r>
          </a:p>
          <a:p>
            <a:pPr>
              <a:spcBef>
                <a:spcPts val="1800"/>
              </a:spcBef>
              <a:spcAft>
                <a:spcPts val="1800"/>
              </a:spcAft>
            </a:pPr>
            <a:r>
              <a:rPr lang="en-US" dirty="0" smtClean="0"/>
              <a:t>Quicker turnaround – document filing to access</a:t>
            </a:r>
          </a:p>
          <a:p>
            <a:pPr>
              <a:spcBef>
                <a:spcPts val="1800"/>
              </a:spcBef>
              <a:spcAft>
                <a:spcPts val="1800"/>
              </a:spcAft>
            </a:pPr>
            <a:r>
              <a:rPr lang="en-US" dirty="0" smtClean="0"/>
              <a:t>Simultaneous access to the court file</a:t>
            </a:r>
          </a:p>
          <a:p>
            <a:pPr>
              <a:spcBef>
                <a:spcPts val="1800"/>
              </a:spcBef>
              <a:spcAft>
                <a:spcPts val="1800"/>
              </a:spcAft>
            </a:pPr>
            <a:r>
              <a:rPr lang="en-US" dirty="0" smtClean="0"/>
              <a:t>Remote / all hours access to case records</a:t>
            </a:r>
          </a:p>
          <a:p>
            <a:pPr>
              <a:spcBef>
                <a:spcPts val="1800"/>
              </a:spcBef>
              <a:spcAft>
                <a:spcPts val="1800"/>
              </a:spcAft>
            </a:pPr>
            <a:r>
              <a:rPr lang="en-US" dirty="0" smtClean="0"/>
              <a:t>Time &amp; resource savings</a:t>
            </a:r>
          </a:p>
          <a:p>
            <a:pPr>
              <a:spcBef>
                <a:spcPts val="1200"/>
              </a:spcBef>
              <a:spcAft>
                <a:spcPts val="1200"/>
              </a:spcAft>
            </a:pPr>
            <a:endParaRPr lang="en-US" dirty="0" smtClean="0"/>
          </a:p>
          <a:p>
            <a:pPr>
              <a:spcBef>
                <a:spcPts val="1200"/>
              </a:spcBef>
              <a:spcAft>
                <a:spcPts val="1200"/>
              </a:spcAft>
            </a:pP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7467600" y="304800"/>
            <a:ext cx="533400" cy="508397"/>
          </a:xfrm>
          <a:prstGeom prst="rect">
            <a:avLst/>
          </a:prstGeom>
          <a:noFill/>
          <a:ln w="9525">
            <a:noFill/>
            <a:miter lim="800000"/>
            <a:headEnd/>
            <a:tailEnd/>
          </a:ln>
        </p:spPr>
      </p:pic>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fontScale="90000"/>
          </a:bodyPr>
          <a:lstStyle/>
          <a:p>
            <a:pPr algn="l"/>
            <a:r>
              <a:rPr lang="en-US" b="1" dirty="0" smtClean="0"/>
              <a:t>King County ECR Experience</a:t>
            </a:r>
            <a:endParaRPr lang="en-US" b="1" dirty="0"/>
          </a:p>
        </p:txBody>
      </p:sp>
      <p:sp>
        <p:nvSpPr>
          <p:cNvPr id="15" name="Content Placeholder 14"/>
          <p:cNvSpPr>
            <a:spLocks noGrp="1"/>
          </p:cNvSpPr>
          <p:nvPr>
            <p:ph idx="1"/>
          </p:nvPr>
        </p:nvSpPr>
        <p:spPr>
          <a:xfrm>
            <a:off x="457200" y="1524000"/>
            <a:ext cx="8686800" cy="5334000"/>
          </a:xfrm>
        </p:spPr>
        <p:txBody>
          <a:bodyPr>
            <a:normAutofit/>
          </a:bodyPr>
          <a:lstStyle/>
          <a:p>
            <a:pPr marL="0" indent="0" algn="ctr">
              <a:spcBef>
                <a:spcPts val="0"/>
              </a:spcBef>
              <a:buNone/>
            </a:pPr>
            <a:r>
              <a:rPr lang="en-US" sz="4000" b="1" dirty="0" smtClean="0">
                <a:solidFill>
                  <a:schemeClr val="accent1">
                    <a:lumMod val="75000"/>
                  </a:schemeClr>
                </a:solidFill>
              </a:rPr>
              <a:t>Having a Vision, Providing Leadership and Championing an </a:t>
            </a:r>
          </a:p>
          <a:p>
            <a:pPr marL="0" indent="0" algn="ctr">
              <a:spcBef>
                <a:spcPts val="0"/>
              </a:spcBef>
              <a:buNone/>
            </a:pPr>
            <a:r>
              <a:rPr lang="en-US" sz="4000" b="1" dirty="0" smtClean="0">
                <a:solidFill>
                  <a:schemeClr val="accent1">
                    <a:lumMod val="75000"/>
                  </a:schemeClr>
                </a:solidFill>
              </a:rPr>
              <a:t>Electronic Court Records Project</a:t>
            </a:r>
          </a:p>
          <a:p>
            <a:pPr marL="0" indent="0" algn="ctr">
              <a:spcBef>
                <a:spcPts val="0"/>
              </a:spcBef>
              <a:buNone/>
            </a:pPr>
            <a:endParaRPr lang="en-US" sz="4000" b="1" dirty="0" smtClean="0">
              <a:solidFill>
                <a:schemeClr val="accent1">
                  <a:lumMod val="75000"/>
                </a:schemeClr>
              </a:solidFill>
            </a:endParaRPr>
          </a:p>
          <a:p>
            <a:pPr marL="0" indent="0" algn="ctr">
              <a:spcBef>
                <a:spcPts val="0"/>
              </a:spcBef>
              <a:buNone/>
            </a:pPr>
            <a:endParaRPr lang="en-US" sz="4000" b="1" dirty="0" smtClean="0">
              <a:solidFill>
                <a:schemeClr val="accent1">
                  <a:lumMod val="75000"/>
                </a:schemeClr>
              </a:solidFill>
            </a:endParaRPr>
          </a:p>
          <a:p>
            <a:pPr marL="0" indent="0" algn="ctr">
              <a:spcBef>
                <a:spcPts val="0"/>
              </a:spcBef>
              <a:buNone/>
            </a:pPr>
            <a:r>
              <a:rPr lang="en-US" sz="6600" b="1" dirty="0" smtClean="0"/>
              <a:t>Questions?</a:t>
            </a:r>
          </a:p>
          <a:p>
            <a:pPr>
              <a:spcBef>
                <a:spcPts val="1200"/>
              </a:spcBef>
              <a:spcAft>
                <a:spcPts val="600"/>
              </a:spcAft>
              <a:buNone/>
            </a:pPr>
            <a:endParaRPr lang="en-US" dirty="0" smtClean="0"/>
          </a:p>
          <a:p>
            <a:pPr>
              <a:spcBef>
                <a:spcPts val="1200"/>
              </a:spcBef>
              <a:spcAft>
                <a:spcPts val="600"/>
              </a:spcAft>
              <a:buNone/>
            </a:pPr>
            <a:endParaRPr lang="en-US" dirty="0" smtClean="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22</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fontScale="90000"/>
          </a:bodyPr>
          <a:lstStyle/>
          <a:p>
            <a:pPr algn="l"/>
            <a:r>
              <a:rPr lang="en-US" b="1" dirty="0" smtClean="0"/>
              <a:t>King County ECR Experience</a:t>
            </a:r>
            <a:endParaRPr lang="en-US" b="1" dirty="0"/>
          </a:p>
        </p:txBody>
      </p:sp>
      <p:sp>
        <p:nvSpPr>
          <p:cNvPr id="15" name="Content Placeholder 14"/>
          <p:cNvSpPr>
            <a:spLocks noGrp="1"/>
          </p:cNvSpPr>
          <p:nvPr>
            <p:ph idx="1"/>
          </p:nvPr>
        </p:nvSpPr>
        <p:spPr>
          <a:xfrm>
            <a:off x="457200" y="1524000"/>
            <a:ext cx="8305800" cy="5334000"/>
          </a:xfrm>
        </p:spPr>
        <p:txBody>
          <a:bodyPr anchor="t">
            <a:normAutofit/>
          </a:bodyPr>
          <a:lstStyle/>
          <a:p>
            <a:pPr marL="0" indent="0" algn="ctr">
              <a:spcBef>
                <a:spcPts val="1200"/>
              </a:spcBef>
              <a:spcAft>
                <a:spcPts val="600"/>
              </a:spcAft>
              <a:buNone/>
            </a:pPr>
            <a:r>
              <a:rPr lang="en-US" sz="4000" b="1" dirty="0" smtClean="0">
                <a:solidFill>
                  <a:schemeClr val="accent1">
                    <a:lumMod val="75000"/>
                  </a:schemeClr>
                </a:solidFill>
              </a:rPr>
              <a:t>Electronic Court Records</a:t>
            </a:r>
          </a:p>
          <a:p>
            <a:pPr marL="0" indent="0" algn="ctr">
              <a:spcBef>
                <a:spcPts val="1200"/>
              </a:spcBef>
              <a:spcAft>
                <a:spcPts val="600"/>
              </a:spcAft>
              <a:buNone/>
            </a:pPr>
            <a:r>
              <a:rPr lang="en-US" sz="4000" b="1" dirty="0" smtClean="0">
                <a:solidFill>
                  <a:schemeClr val="accent1">
                    <a:lumMod val="75000"/>
                  </a:schemeClr>
                </a:solidFill>
              </a:rPr>
              <a:t>and the Court:</a:t>
            </a:r>
          </a:p>
          <a:p>
            <a:pPr marL="0" indent="0" algn="ctr">
              <a:spcBef>
                <a:spcPts val="1200"/>
              </a:spcBef>
              <a:spcAft>
                <a:spcPts val="600"/>
              </a:spcAft>
              <a:buNone/>
            </a:pPr>
            <a:r>
              <a:rPr lang="en-US" sz="4000" b="1" dirty="0" smtClean="0">
                <a:solidFill>
                  <a:schemeClr val="accent1">
                    <a:lumMod val="75000"/>
                  </a:schemeClr>
                </a:solidFill>
              </a:rPr>
              <a:t>A Judicial Perspective</a:t>
            </a:r>
            <a:endParaRPr lang="en-US" dirty="0" smtClean="0"/>
          </a:p>
          <a:p>
            <a:pPr>
              <a:spcBef>
                <a:spcPts val="1200"/>
              </a:spcBef>
              <a:spcAft>
                <a:spcPts val="600"/>
              </a:spcAft>
              <a:buNone/>
            </a:pPr>
            <a:endParaRPr lang="en-US" dirty="0" smtClean="0"/>
          </a:p>
          <a:p>
            <a:pPr algn="ctr">
              <a:spcBef>
                <a:spcPts val="1200"/>
              </a:spcBef>
              <a:spcAft>
                <a:spcPts val="600"/>
              </a:spcAft>
              <a:buNone/>
            </a:pPr>
            <a:r>
              <a:rPr lang="en-US" b="1" dirty="0" smtClean="0"/>
              <a:t>Hon. Michael J. Trickey, Superior Court Judge</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23</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fontScale="90000"/>
          </a:bodyPr>
          <a:lstStyle/>
          <a:p>
            <a:pPr algn="l"/>
            <a:r>
              <a:rPr lang="en-US" b="1" dirty="0" smtClean="0"/>
              <a:t>ECR: A Judicial Perspective</a:t>
            </a:r>
            <a:endParaRPr lang="en-US" b="1" dirty="0"/>
          </a:p>
        </p:txBody>
      </p:sp>
      <p:sp>
        <p:nvSpPr>
          <p:cNvPr id="15" name="Content Placeholder 14"/>
          <p:cNvSpPr>
            <a:spLocks noGrp="1"/>
          </p:cNvSpPr>
          <p:nvPr>
            <p:ph idx="1"/>
          </p:nvPr>
        </p:nvSpPr>
        <p:spPr>
          <a:xfrm>
            <a:off x="457200" y="1524000"/>
            <a:ext cx="8686800" cy="5334000"/>
          </a:xfrm>
        </p:spPr>
        <p:txBody>
          <a:bodyPr>
            <a:normAutofit/>
          </a:bodyPr>
          <a:lstStyle/>
          <a:p>
            <a:pPr marL="0" indent="0">
              <a:spcBef>
                <a:spcPts val="1200"/>
              </a:spcBef>
              <a:spcAft>
                <a:spcPts val="600"/>
              </a:spcAft>
              <a:buNone/>
            </a:pPr>
            <a:r>
              <a:rPr lang="en-US" dirty="0" smtClean="0"/>
              <a:t>Session Agenda</a:t>
            </a:r>
          </a:p>
          <a:p>
            <a:pPr marL="454025" lvl="1" indent="-454025">
              <a:spcBef>
                <a:spcPts val="1800"/>
              </a:spcBef>
              <a:spcAft>
                <a:spcPts val="1800"/>
              </a:spcAft>
              <a:buFont typeface="Arial" pitchFamily="34" charset="0"/>
              <a:buChar char="•"/>
            </a:pPr>
            <a:r>
              <a:rPr lang="en-US" sz="3200" dirty="0" smtClean="0"/>
              <a:t>Pre/Post ECR in King County Superior Court</a:t>
            </a:r>
          </a:p>
          <a:p>
            <a:pPr marL="454025" lvl="1" indent="-454025">
              <a:spcBef>
                <a:spcPts val="1800"/>
              </a:spcBef>
              <a:spcAft>
                <a:spcPts val="1800"/>
              </a:spcAft>
              <a:buFont typeface="Arial" pitchFamily="34" charset="0"/>
              <a:buChar char="•"/>
            </a:pPr>
            <a:r>
              <a:rPr lang="en-US" sz="3200" dirty="0" smtClean="0"/>
              <a:t>Collaboration:  Project Planning Involvement</a:t>
            </a:r>
          </a:p>
          <a:p>
            <a:pPr marL="454025" lvl="1" indent="-454025">
              <a:spcBef>
                <a:spcPts val="1800"/>
              </a:spcBef>
              <a:spcAft>
                <a:spcPts val="1800"/>
              </a:spcAft>
              <a:buFont typeface="Arial" pitchFamily="34" charset="0"/>
              <a:buChar char="•"/>
            </a:pPr>
            <a:r>
              <a:rPr lang="en-US" sz="3200" dirty="0" smtClean="0"/>
              <a:t>Open Court Provision</a:t>
            </a:r>
          </a:p>
          <a:p>
            <a:pPr marL="454025" lvl="1" indent="-454025">
              <a:spcBef>
                <a:spcPts val="1800"/>
              </a:spcBef>
              <a:spcAft>
                <a:spcPts val="1800"/>
              </a:spcAft>
              <a:buFont typeface="Arial" pitchFamily="34" charset="0"/>
              <a:buChar char="•"/>
            </a:pPr>
            <a:r>
              <a:rPr lang="en-US" sz="3200" dirty="0" smtClean="0"/>
              <a:t>Bringing Judicial Officers Along</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24</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Autofit/>
          </a:bodyPr>
          <a:lstStyle/>
          <a:p>
            <a:pPr algn="l"/>
            <a:r>
              <a:rPr lang="en-US" sz="4000" b="1" dirty="0" smtClean="0"/>
              <a:t>Electronic Court Records</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a:spcBef>
                <a:spcPts val="1200"/>
              </a:spcBef>
              <a:spcAft>
                <a:spcPts val="1200"/>
              </a:spcAft>
              <a:buNone/>
            </a:pPr>
            <a:r>
              <a:rPr lang="en-US" dirty="0" smtClean="0"/>
              <a:t>Pre ECR in King County</a:t>
            </a:r>
          </a:p>
          <a:p>
            <a:pPr marL="908050">
              <a:spcBef>
                <a:spcPts val="1200"/>
              </a:spcBef>
              <a:spcAft>
                <a:spcPts val="1200"/>
              </a:spcAft>
            </a:pPr>
            <a:r>
              <a:rPr lang="en-US" dirty="0" smtClean="0"/>
              <a:t>Files, files everywhere</a:t>
            </a:r>
          </a:p>
          <a:p>
            <a:pPr marL="908050">
              <a:spcBef>
                <a:spcPts val="1200"/>
              </a:spcBef>
              <a:spcAft>
                <a:spcPts val="1200"/>
              </a:spcAft>
            </a:pPr>
            <a:r>
              <a:rPr lang="en-US" dirty="0" smtClean="0"/>
              <a:t>Delays &amp; access issues</a:t>
            </a:r>
          </a:p>
          <a:p>
            <a:pPr>
              <a:spcBef>
                <a:spcPts val="2400"/>
              </a:spcBef>
              <a:spcAft>
                <a:spcPts val="1200"/>
              </a:spcAft>
              <a:buNone/>
            </a:pPr>
            <a:r>
              <a:rPr lang="en-US" dirty="0" smtClean="0"/>
              <a:t>Post ECR in King County</a:t>
            </a:r>
          </a:p>
          <a:p>
            <a:pPr marL="908050">
              <a:spcBef>
                <a:spcPts val="1200"/>
              </a:spcBef>
              <a:spcAft>
                <a:spcPts val="1200"/>
              </a:spcAft>
            </a:pPr>
            <a:r>
              <a:rPr lang="en-US" dirty="0" smtClean="0"/>
              <a:t>Increased efficiencies &amp; flexibility</a:t>
            </a:r>
          </a:p>
          <a:p>
            <a:pPr marL="914400" indent="-349250">
              <a:spcBef>
                <a:spcPts val="1200"/>
              </a:spcBef>
              <a:spcAft>
                <a:spcPts val="1200"/>
              </a:spcAft>
            </a:pPr>
            <a:r>
              <a:rPr lang="en-US" dirty="0" smtClean="0"/>
              <a:t>Even on the worst days….                                       It’s so much better than paper!</a:t>
            </a: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25</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pic>
        <p:nvPicPr>
          <p:cNvPr id="10" name="Picture 9" descr="B.jpg"/>
          <p:cNvPicPr>
            <a:picLocks noChangeAspect="1"/>
          </p:cNvPicPr>
          <p:nvPr/>
        </p:nvPicPr>
        <p:blipFill>
          <a:blip r:embed="rId4" cstate="print"/>
          <a:stretch>
            <a:fillRect/>
          </a:stretch>
        </p:blipFill>
        <p:spPr>
          <a:xfrm>
            <a:off x="6019800" y="1676400"/>
            <a:ext cx="2786418" cy="18669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Autofit/>
          </a:bodyPr>
          <a:lstStyle/>
          <a:p>
            <a:pPr algn="l"/>
            <a:r>
              <a:rPr lang="en-US" sz="4000" b="1" dirty="0" smtClean="0"/>
              <a:t>Collaboration in Planning</a:t>
            </a:r>
            <a:endParaRPr lang="en-US" sz="4000" b="1" dirty="0"/>
          </a:p>
        </p:txBody>
      </p:sp>
      <p:sp>
        <p:nvSpPr>
          <p:cNvPr id="15" name="Content Placeholder 14"/>
          <p:cNvSpPr>
            <a:spLocks noGrp="1"/>
          </p:cNvSpPr>
          <p:nvPr>
            <p:ph idx="1"/>
          </p:nvPr>
        </p:nvSpPr>
        <p:spPr>
          <a:xfrm>
            <a:off x="457200" y="1524000"/>
            <a:ext cx="7924800" cy="5334000"/>
          </a:xfrm>
        </p:spPr>
        <p:txBody>
          <a:bodyPr>
            <a:normAutofit/>
          </a:bodyPr>
          <a:lstStyle/>
          <a:p>
            <a:pPr>
              <a:spcBef>
                <a:spcPts val="1200"/>
              </a:spcBef>
              <a:spcAft>
                <a:spcPts val="1200"/>
              </a:spcAft>
              <a:buNone/>
            </a:pPr>
            <a:r>
              <a:rPr lang="en-US" dirty="0" smtClean="0"/>
              <a:t>Be Involved Early </a:t>
            </a:r>
          </a:p>
          <a:p>
            <a:pPr marL="514350" indent="-457200">
              <a:spcBef>
                <a:spcPts val="1800"/>
              </a:spcBef>
              <a:spcAft>
                <a:spcPts val="1800"/>
              </a:spcAft>
            </a:pPr>
            <a:r>
              <a:rPr lang="en-US" dirty="0" smtClean="0"/>
              <a:t>Court’s Technology Committee</a:t>
            </a:r>
          </a:p>
          <a:p>
            <a:pPr marL="514350" indent="-457200">
              <a:spcBef>
                <a:spcPts val="1800"/>
              </a:spcBef>
              <a:spcAft>
                <a:spcPts val="1800"/>
              </a:spcAft>
            </a:pPr>
            <a:r>
              <a:rPr lang="en-US" dirty="0" smtClean="0"/>
              <a:t>Form Ad Hoc Committees - address issues as they arise</a:t>
            </a:r>
          </a:p>
          <a:p>
            <a:pPr marL="514350" indent="-457200">
              <a:spcBef>
                <a:spcPts val="1800"/>
              </a:spcBef>
              <a:spcAft>
                <a:spcPts val="1800"/>
              </a:spcAft>
            </a:pPr>
            <a:r>
              <a:rPr lang="en-US" dirty="0" smtClean="0"/>
              <a:t>Agree to exceptions and schedule reviews</a:t>
            </a:r>
          </a:p>
          <a:p>
            <a:pPr marL="514350" indent="-457200">
              <a:spcBef>
                <a:spcPts val="1800"/>
              </a:spcBef>
              <a:spcAft>
                <a:spcPts val="1800"/>
              </a:spcAft>
            </a:pPr>
            <a:r>
              <a:rPr lang="en-US" dirty="0" smtClean="0"/>
              <a:t>Service Level Commitments / Protocol</a:t>
            </a:r>
          </a:p>
          <a:p>
            <a:pPr marL="914400" lvl="1" indent="-457200">
              <a:spcBef>
                <a:spcPts val="1200"/>
              </a:spcBef>
              <a:spcAft>
                <a:spcPts val="1200"/>
              </a:spcAft>
              <a:buFont typeface="Wingdings" pitchFamily="2" charset="2"/>
              <a:buChar char="Ø"/>
            </a:pP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26</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Autofit/>
          </a:bodyPr>
          <a:lstStyle/>
          <a:p>
            <a:pPr algn="l"/>
            <a:r>
              <a:rPr lang="en-US" sz="4000" b="1" dirty="0" smtClean="0"/>
              <a:t>Open Courts Provision</a:t>
            </a:r>
            <a:endParaRPr lang="en-US" sz="4000" b="1" dirty="0"/>
          </a:p>
        </p:txBody>
      </p:sp>
      <p:sp>
        <p:nvSpPr>
          <p:cNvPr id="15" name="Content Placeholder 14"/>
          <p:cNvSpPr>
            <a:spLocks noGrp="1"/>
          </p:cNvSpPr>
          <p:nvPr>
            <p:ph idx="1"/>
          </p:nvPr>
        </p:nvSpPr>
        <p:spPr>
          <a:xfrm>
            <a:off x="457200" y="1828800"/>
            <a:ext cx="8382000" cy="5029200"/>
          </a:xfrm>
        </p:spPr>
        <p:txBody>
          <a:bodyPr>
            <a:normAutofit/>
          </a:bodyPr>
          <a:lstStyle/>
          <a:p>
            <a:pPr algn="ctr">
              <a:spcBef>
                <a:spcPts val="1200"/>
              </a:spcBef>
              <a:spcAft>
                <a:spcPts val="1200"/>
              </a:spcAft>
              <a:buNone/>
            </a:pPr>
            <a:r>
              <a:rPr lang="en-US" b="1" dirty="0" smtClean="0"/>
              <a:t>Washington State Constitution</a:t>
            </a:r>
          </a:p>
          <a:p>
            <a:pPr algn="ctr">
              <a:spcBef>
                <a:spcPts val="1200"/>
              </a:spcBef>
              <a:spcAft>
                <a:spcPts val="1200"/>
              </a:spcAft>
              <a:buNone/>
            </a:pPr>
            <a:r>
              <a:rPr lang="en-US" sz="2800" b="1" dirty="0" smtClean="0"/>
              <a:t>ARTICLE I </a:t>
            </a:r>
          </a:p>
          <a:p>
            <a:pPr algn="ctr">
              <a:spcBef>
                <a:spcPts val="1200"/>
              </a:spcBef>
              <a:spcAft>
                <a:spcPts val="1200"/>
              </a:spcAft>
              <a:buNone/>
            </a:pPr>
            <a:r>
              <a:rPr lang="en-US" sz="2800" b="1" dirty="0" smtClean="0"/>
              <a:t>DECLARATION OF RIGHTS</a:t>
            </a:r>
          </a:p>
          <a:p>
            <a:pPr marL="0" indent="0" algn="just">
              <a:spcBef>
                <a:spcPts val="1800"/>
              </a:spcBef>
              <a:spcAft>
                <a:spcPts val="1200"/>
              </a:spcAft>
              <a:buNone/>
            </a:pPr>
            <a:r>
              <a:rPr lang="en-US" sz="2800" b="1" dirty="0" smtClean="0"/>
              <a:t>Section 10 Administration of Justice</a:t>
            </a:r>
            <a:r>
              <a:rPr lang="en-US" sz="2800" dirty="0" smtClean="0"/>
              <a:t>.    Justice in all cases shall be administered openly, and without unnecessary delay.</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27</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28</a:t>
            </a:fld>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1312088" y="0"/>
            <a:ext cx="6574612" cy="6858000"/>
          </a:xfrm>
          <a:prstGeom prst="rect">
            <a:avLst/>
          </a:prstGeom>
          <a:noFill/>
          <a:ln w="9525">
            <a:solidFill>
              <a:schemeClr val="bg1">
                <a:lumMod val="50000"/>
              </a:schemeClr>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Autofit/>
          </a:bodyPr>
          <a:lstStyle/>
          <a:p>
            <a:pPr algn="l"/>
            <a:r>
              <a:rPr lang="en-US" sz="4000" b="1" dirty="0" smtClean="0"/>
              <a:t>General Rule 31</a:t>
            </a:r>
            <a:br>
              <a:rPr lang="en-US" sz="4000" b="1" dirty="0" smtClean="0"/>
            </a:br>
            <a:r>
              <a:rPr lang="en-US" sz="4000" b="1" dirty="0" smtClean="0"/>
              <a:t>Access to Court Records</a:t>
            </a:r>
            <a:endParaRPr lang="en-US" sz="4000" b="1" dirty="0"/>
          </a:p>
        </p:txBody>
      </p:sp>
      <p:sp>
        <p:nvSpPr>
          <p:cNvPr id="15" name="Content Placeholder 14"/>
          <p:cNvSpPr>
            <a:spLocks noGrp="1"/>
          </p:cNvSpPr>
          <p:nvPr>
            <p:ph idx="1"/>
          </p:nvPr>
        </p:nvSpPr>
        <p:spPr>
          <a:xfrm>
            <a:off x="457200" y="1524000"/>
            <a:ext cx="8153400" cy="5334000"/>
          </a:xfrm>
        </p:spPr>
        <p:txBody>
          <a:bodyPr>
            <a:normAutofit/>
          </a:bodyPr>
          <a:lstStyle/>
          <a:p>
            <a:pPr>
              <a:spcBef>
                <a:spcPts val="1800"/>
              </a:spcBef>
              <a:spcAft>
                <a:spcPts val="1800"/>
              </a:spcAft>
            </a:pPr>
            <a:r>
              <a:rPr lang="en-US" dirty="0" smtClean="0"/>
              <a:t>“ The public shall have access to all court records…”</a:t>
            </a:r>
          </a:p>
          <a:p>
            <a:pPr>
              <a:spcBef>
                <a:spcPts val="1800"/>
              </a:spcBef>
              <a:spcAft>
                <a:spcPts val="1800"/>
              </a:spcAft>
            </a:pPr>
            <a:r>
              <a:rPr lang="en-US" dirty="0" smtClean="0"/>
              <a:t>“… applies to all court records, regardless of the physical form of the court record, the method of recording the court record or the method of storage of the court record.”</a:t>
            </a: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29</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705600" cy="1219200"/>
          </a:xfrm>
        </p:spPr>
        <p:txBody>
          <a:bodyPr anchor="b">
            <a:normAutofit fontScale="90000"/>
          </a:bodyPr>
          <a:lstStyle/>
          <a:p>
            <a:pPr algn="l"/>
            <a:r>
              <a:rPr lang="en-US" b="1" dirty="0" smtClean="0"/>
              <a:t>Vision, Leadership, Championing the ECR Program</a:t>
            </a:r>
            <a:endParaRPr lang="en-US" b="1" dirty="0"/>
          </a:p>
        </p:txBody>
      </p:sp>
      <p:sp>
        <p:nvSpPr>
          <p:cNvPr id="15" name="Content Placeholder 14"/>
          <p:cNvSpPr>
            <a:spLocks noGrp="1"/>
          </p:cNvSpPr>
          <p:nvPr>
            <p:ph idx="1"/>
          </p:nvPr>
        </p:nvSpPr>
        <p:spPr>
          <a:xfrm>
            <a:off x="457200" y="1524000"/>
            <a:ext cx="8686800" cy="5334000"/>
          </a:xfrm>
        </p:spPr>
        <p:txBody>
          <a:bodyPr>
            <a:normAutofit/>
          </a:bodyPr>
          <a:lstStyle/>
          <a:p>
            <a:pPr marL="0" indent="0">
              <a:spcBef>
                <a:spcPts val="1200"/>
              </a:spcBef>
              <a:spcAft>
                <a:spcPts val="600"/>
              </a:spcAft>
              <a:buNone/>
            </a:pPr>
            <a:r>
              <a:rPr lang="en-US" dirty="0" smtClean="0"/>
              <a:t>Session Agenda</a:t>
            </a:r>
          </a:p>
          <a:p>
            <a:pPr marL="454025" lvl="1" indent="-454025">
              <a:spcBef>
                <a:spcPts val="1200"/>
              </a:spcBef>
              <a:spcAft>
                <a:spcPts val="1800"/>
              </a:spcAft>
              <a:buFont typeface="Arial" pitchFamily="34" charset="0"/>
              <a:buChar char="•"/>
            </a:pPr>
            <a:r>
              <a:rPr lang="en-US" sz="3200" dirty="0" smtClean="0"/>
              <a:t>King County Superior Court &amp; Clerk’s Office</a:t>
            </a:r>
          </a:p>
          <a:p>
            <a:pPr marL="454025" lvl="1" indent="-454025">
              <a:spcBef>
                <a:spcPts val="1200"/>
              </a:spcBef>
              <a:spcAft>
                <a:spcPts val="1800"/>
              </a:spcAft>
              <a:buFont typeface="Arial" pitchFamily="34" charset="0"/>
              <a:buChar char="•"/>
            </a:pPr>
            <a:r>
              <a:rPr lang="en-US" sz="3200" dirty="0" smtClean="0"/>
              <a:t>Ash Award Sponsor: ECR Program Overview video</a:t>
            </a:r>
          </a:p>
          <a:p>
            <a:pPr marL="454025" lvl="1" indent="-454025">
              <a:spcBef>
                <a:spcPts val="1200"/>
              </a:spcBef>
              <a:spcAft>
                <a:spcPts val="1800"/>
              </a:spcAft>
              <a:buFont typeface="Arial" pitchFamily="34" charset="0"/>
              <a:buChar char="•"/>
            </a:pPr>
            <a:r>
              <a:rPr lang="en-US" sz="3200" dirty="0" smtClean="0"/>
              <a:t>The Master Plan and ECR Projects</a:t>
            </a:r>
          </a:p>
          <a:p>
            <a:pPr marL="454025" lvl="1" indent="-454025">
              <a:spcBef>
                <a:spcPts val="1200"/>
              </a:spcBef>
              <a:spcAft>
                <a:spcPts val="1800"/>
              </a:spcAft>
              <a:buFont typeface="Arial" pitchFamily="34" charset="0"/>
              <a:buChar char="•"/>
            </a:pPr>
            <a:r>
              <a:rPr lang="en-US" sz="3200" dirty="0" smtClean="0"/>
              <a:t>KC ECR Program: What Makes the Success</a:t>
            </a:r>
          </a:p>
          <a:p>
            <a:pPr>
              <a:spcBef>
                <a:spcPts val="1200"/>
              </a:spcBef>
              <a:spcAft>
                <a:spcPts val="600"/>
              </a:spcAft>
            </a:pPr>
            <a:endParaRPr lang="en-US" dirty="0" smtClean="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3</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Autofit/>
          </a:bodyPr>
          <a:lstStyle/>
          <a:p>
            <a:pPr algn="l"/>
            <a:r>
              <a:rPr lang="en-US" sz="4000" b="1" dirty="0" smtClean="0"/>
              <a:t>Open Court Provision</a:t>
            </a:r>
            <a:endParaRPr lang="en-US" sz="4000" b="1" dirty="0"/>
          </a:p>
        </p:txBody>
      </p:sp>
      <p:sp>
        <p:nvSpPr>
          <p:cNvPr id="15" name="Content Placeholder 14"/>
          <p:cNvSpPr>
            <a:spLocks noGrp="1"/>
          </p:cNvSpPr>
          <p:nvPr>
            <p:ph idx="1"/>
          </p:nvPr>
        </p:nvSpPr>
        <p:spPr>
          <a:xfrm>
            <a:off x="457200" y="1524000"/>
            <a:ext cx="8153400" cy="5334000"/>
          </a:xfrm>
        </p:spPr>
        <p:txBody>
          <a:bodyPr>
            <a:normAutofit/>
          </a:bodyPr>
          <a:lstStyle/>
          <a:p>
            <a:pPr>
              <a:spcBef>
                <a:spcPts val="1800"/>
              </a:spcBef>
              <a:spcAft>
                <a:spcPts val="1800"/>
              </a:spcAft>
              <a:buNone/>
            </a:pPr>
            <a:r>
              <a:rPr lang="en-US" dirty="0" smtClean="0"/>
              <a:t>Open Courts and Court Records Promote:</a:t>
            </a:r>
          </a:p>
          <a:p>
            <a:pPr>
              <a:spcBef>
                <a:spcPts val="1800"/>
              </a:spcBef>
              <a:spcAft>
                <a:spcPts val="1800"/>
              </a:spcAft>
            </a:pPr>
            <a:r>
              <a:rPr lang="en-US" dirty="0" smtClean="0"/>
              <a:t>Accessibility to Everyone</a:t>
            </a:r>
          </a:p>
          <a:p>
            <a:pPr>
              <a:spcBef>
                <a:spcPts val="1800"/>
              </a:spcBef>
              <a:spcAft>
                <a:spcPts val="1800"/>
              </a:spcAft>
            </a:pPr>
            <a:r>
              <a:rPr lang="en-US" dirty="0" smtClean="0"/>
              <a:t>Transparency</a:t>
            </a:r>
          </a:p>
          <a:p>
            <a:pPr>
              <a:spcBef>
                <a:spcPts val="1800"/>
              </a:spcBef>
              <a:spcAft>
                <a:spcPts val="1800"/>
              </a:spcAft>
            </a:pPr>
            <a:r>
              <a:rPr lang="en-US" dirty="0" smtClean="0"/>
              <a:t>Public Trust in Judiciary</a:t>
            </a:r>
          </a:p>
          <a:p>
            <a:pPr>
              <a:spcBef>
                <a:spcPts val="1800"/>
              </a:spcBef>
              <a:spcAft>
                <a:spcPts val="1800"/>
              </a:spcAft>
            </a:pPr>
            <a:r>
              <a:rPr lang="en-US" dirty="0" smtClean="0"/>
              <a:t>Accountability</a:t>
            </a: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30</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Autofit/>
          </a:bodyPr>
          <a:lstStyle/>
          <a:p>
            <a:pPr algn="l"/>
            <a:r>
              <a:rPr lang="en-US" sz="4000" b="1" dirty="0" smtClean="0"/>
              <a:t>Why ECR is Good for Judges</a:t>
            </a:r>
            <a:endParaRPr lang="en-US" sz="4000" b="1" dirty="0"/>
          </a:p>
        </p:txBody>
      </p:sp>
      <p:sp>
        <p:nvSpPr>
          <p:cNvPr id="15" name="Content Placeholder 14"/>
          <p:cNvSpPr>
            <a:spLocks noGrp="1"/>
          </p:cNvSpPr>
          <p:nvPr>
            <p:ph idx="1"/>
          </p:nvPr>
        </p:nvSpPr>
        <p:spPr>
          <a:xfrm>
            <a:off x="457200" y="1524000"/>
            <a:ext cx="8305800" cy="5334000"/>
          </a:xfrm>
        </p:spPr>
        <p:txBody>
          <a:bodyPr>
            <a:normAutofit/>
          </a:bodyPr>
          <a:lstStyle/>
          <a:p>
            <a:pPr marL="465138" indent="-465138">
              <a:spcBef>
                <a:spcPts val="1200"/>
              </a:spcBef>
              <a:spcAft>
                <a:spcPts val="1200"/>
              </a:spcAft>
            </a:pPr>
            <a:r>
              <a:rPr lang="en-US" dirty="0" smtClean="0"/>
              <a:t>Promotes confidence in the integrity of the record</a:t>
            </a:r>
          </a:p>
          <a:p>
            <a:pPr marL="465138" indent="-465138">
              <a:spcBef>
                <a:spcPts val="1200"/>
              </a:spcBef>
              <a:spcAft>
                <a:spcPts val="1200"/>
              </a:spcAft>
            </a:pPr>
            <a:r>
              <a:rPr lang="en-US" dirty="0" smtClean="0"/>
              <a:t>Preserves the record from loss, theft, water &amp; fire damage</a:t>
            </a:r>
          </a:p>
          <a:p>
            <a:pPr marL="465138" indent="-465138">
              <a:spcBef>
                <a:spcPts val="1200"/>
              </a:spcBef>
              <a:spcAft>
                <a:spcPts val="1200"/>
              </a:spcAft>
            </a:pPr>
            <a:r>
              <a:rPr lang="en-US" dirty="0" smtClean="0"/>
              <a:t>Facilitates easy access to the record</a:t>
            </a:r>
          </a:p>
          <a:p>
            <a:pPr marL="465138" indent="-465138">
              <a:spcBef>
                <a:spcPts val="1200"/>
              </a:spcBef>
              <a:spcAft>
                <a:spcPts val="1200"/>
              </a:spcAft>
            </a:pPr>
            <a:r>
              <a:rPr lang="en-US" dirty="0" smtClean="0"/>
              <a:t>Allows simultaneous multi-use of the record</a:t>
            </a:r>
          </a:p>
          <a:p>
            <a:pPr marL="465138" indent="-465138">
              <a:spcBef>
                <a:spcPts val="1200"/>
              </a:spcBef>
              <a:spcAft>
                <a:spcPts val="1200"/>
              </a:spcAft>
            </a:pPr>
            <a:r>
              <a:rPr lang="en-US" dirty="0" smtClean="0"/>
              <a:t>Documents are available much sooner </a:t>
            </a:r>
          </a:p>
          <a:p>
            <a:pPr>
              <a:spcBef>
                <a:spcPts val="1200"/>
              </a:spcBef>
              <a:spcAft>
                <a:spcPts val="1200"/>
              </a:spcAft>
            </a:pP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31</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Autofit/>
          </a:bodyPr>
          <a:lstStyle/>
          <a:p>
            <a:pPr algn="l"/>
            <a:r>
              <a:rPr lang="en-US" sz="4000" b="1" dirty="0" smtClean="0"/>
              <a:t>Why ECR is Good for Judges</a:t>
            </a:r>
            <a:endParaRPr lang="en-US" sz="4000" b="1" dirty="0"/>
          </a:p>
        </p:txBody>
      </p:sp>
      <p:sp>
        <p:nvSpPr>
          <p:cNvPr id="15" name="Content Placeholder 14"/>
          <p:cNvSpPr>
            <a:spLocks noGrp="1"/>
          </p:cNvSpPr>
          <p:nvPr>
            <p:ph idx="1"/>
          </p:nvPr>
        </p:nvSpPr>
        <p:spPr>
          <a:xfrm>
            <a:off x="457200" y="1524000"/>
            <a:ext cx="8305800" cy="5334000"/>
          </a:xfrm>
        </p:spPr>
        <p:txBody>
          <a:bodyPr>
            <a:normAutofit/>
          </a:bodyPr>
          <a:lstStyle/>
          <a:p>
            <a:pPr>
              <a:spcBef>
                <a:spcPts val="1800"/>
              </a:spcBef>
              <a:spcAft>
                <a:spcPts val="1800"/>
              </a:spcAft>
            </a:pPr>
            <a:r>
              <a:rPr lang="en-US" dirty="0" smtClean="0"/>
              <a:t>Enhances knowledge of the case history &amp; enables better decision making</a:t>
            </a:r>
          </a:p>
          <a:p>
            <a:pPr>
              <a:spcBef>
                <a:spcPts val="1800"/>
              </a:spcBef>
              <a:spcAft>
                <a:spcPts val="1800"/>
              </a:spcAft>
            </a:pPr>
            <a:r>
              <a:rPr lang="en-US" dirty="0" smtClean="0"/>
              <a:t>Permits flexible work hours</a:t>
            </a:r>
          </a:p>
          <a:p>
            <a:pPr>
              <a:spcBef>
                <a:spcPts val="1800"/>
              </a:spcBef>
              <a:spcAft>
                <a:spcPts val="1800"/>
              </a:spcAft>
            </a:pPr>
            <a:r>
              <a:rPr lang="en-US" dirty="0" smtClean="0"/>
              <a:t>Resource savings for the county and filer</a:t>
            </a:r>
          </a:p>
          <a:p>
            <a:pPr>
              <a:spcBef>
                <a:spcPts val="1800"/>
              </a:spcBef>
              <a:spcAft>
                <a:spcPts val="1800"/>
              </a:spcAft>
            </a:pPr>
            <a:r>
              <a:rPr lang="en-US" dirty="0" smtClean="0"/>
              <a:t>Makes transmittal of the record for appellate review easy and quick</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32</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Autofit/>
          </a:bodyPr>
          <a:lstStyle/>
          <a:p>
            <a:pPr algn="l"/>
            <a:r>
              <a:rPr lang="en-US" sz="4000" b="1" dirty="0" smtClean="0"/>
              <a:t>Why ECR is Good for Judges</a:t>
            </a:r>
            <a:endParaRPr lang="en-US" sz="4000" b="1" dirty="0"/>
          </a:p>
        </p:txBody>
      </p:sp>
      <p:sp>
        <p:nvSpPr>
          <p:cNvPr id="15" name="Content Placeholder 14"/>
          <p:cNvSpPr>
            <a:spLocks noGrp="1"/>
          </p:cNvSpPr>
          <p:nvPr>
            <p:ph idx="1"/>
          </p:nvPr>
        </p:nvSpPr>
        <p:spPr>
          <a:xfrm>
            <a:off x="457200" y="1524000"/>
            <a:ext cx="8305800" cy="5334000"/>
          </a:xfrm>
        </p:spPr>
        <p:txBody>
          <a:bodyPr>
            <a:normAutofit/>
          </a:bodyPr>
          <a:lstStyle/>
          <a:p>
            <a:pPr>
              <a:spcBef>
                <a:spcPts val="1200"/>
              </a:spcBef>
              <a:spcAft>
                <a:spcPts val="1200"/>
              </a:spcAft>
            </a:pPr>
            <a:r>
              <a:rPr lang="en-US" dirty="0" smtClean="0"/>
              <a:t>Promotes a seamless process</a:t>
            </a:r>
          </a:p>
          <a:p>
            <a:pPr marL="1082675" lvl="1" indent="-625475">
              <a:spcBef>
                <a:spcPts val="1200"/>
              </a:spcBef>
              <a:spcAft>
                <a:spcPts val="1200"/>
              </a:spcAft>
              <a:buFont typeface="Wingdings" pitchFamily="2" charset="2"/>
              <a:buChar char="Ø"/>
            </a:pPr>
            <a:r>
              <a:rPr lang="en-US" dirty="0" smtClean="0"/>
              <a:t>Proposed order submitted electronically</a:t>
            </a:r>
          </a:p>
          <a:p>
            <a:pPr marL="1082675" lvl="1" indent="-625475">
              <a:spcBef>
                <a:spcPts val="1200"/>
              </a:spcBef>
              <a:spcAft>
                <a:spcPts val="1200"/>
              </a:spcAft>
              <a:buFont typeface="Wingdings" pitchFamily="2" charset="2"/>
              <a:buChar char="Ø"/>
            </a:pPr>
            <a:r>
              <a:rPr lang="en-US" dirty="0" smtClean="0"/>
              <a:t>E-file the digitally signed order</a:t>
            </a:r>
          </a:p>
          <a:p>
            <a:pPr marL="1082675" lvl="1" indent="-625475">
              <a:spcBef>
                <a:spcPts val="1200"/>
              </a:spcBef>
              <a:spcAft>
                <a:spcPts val="1200"/>
              </a:spcAft>
              <a:buFont typeface="Wingdings" pitchFamily="2" charset="2"/>
              <a:buChar char="Ø"/>
            </a:pPr>
            <a:r>
              <a:rPr lang="en-US" dirty="0" smtClean="0"/>
              <a:t>Promptly distribute the signed order via email</a:t>
            </a:r>
          </a:p>
          <a:p>
            <a:pPr marL="1082675" lvl="1" indent="-625475">
              <a:spcBef>
                <a:spcPts val="1200"/>
              </a:spcBef>
              <a:spcAft>
                <a:spcPts val="1200"/>
              </a:spcAft>
              <a:buNone/>
            </a:pPr>
            <a:endParaRPr lang="en-US" dirty="0" smtClean="0"/>
          </a:p>
          <a:p>
            <a:pPr marL="457200" lvl="1" indent="-457200">
              <a:spcBef>
                <a:spcPts val="1200"/>
              </a:spcBef>
              <a:spcAft>
                <a:spcPts val="1200"/>
              </a:spcAft>
              <a:buFont typeface="Arial" pitchFamily="34" charset="0"/>
              <a:buChar char="•"/>
            </a:pPr>
            <a:r>
              <a:rPr lang="en-US" sz="3200" dirty="0" smtClean="0"/>
              <a:t>Electronic review of working copies</a:t>
            </a:r>
            <a:endParaRPr lang="en-US" sz="3200"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33</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Autofit/>
          </a:bodyPr>
          <a:lstStyle/>
          <a:p>
            <a:pPr algn="l"/>
            <a:r>
              <a:rPr lang="en-US" sz="4000" b="1" dirty="0" smtClean="0"/>
              <a:t>Bring the Judges Along</a:t>
            </a:r>
            <a:endParaRPr lang="en-US" sz="4000" b="1" dirty="0"/>
          </a:p>
        </p:txBody>
      </p:sp>
      <p:sp>
        <p:nvSpPr>
          <p:cNvPr id="15" name="Content Placeholder 14"/>
          <p:cNvSpPr>
            <a:spLocks noGrp="1"/>
          </p:cNvSpPr>
          <p:nvPr>
            <p:ph idx="1"/>
          </p:nvPr>
        </p:nvSpPr>
        <p:spPr>
          <a:xfrm>
            <a:off x="457200" y="1524000"/>
            <a:ext cx="8305800" cy="5334000"/>
          </a:xfrm>
        </p:spPr>
        <p:txBody>
          <a:bodyPr>
            <a:normAutofit/>
          </a:bodyPr>
          <a:lstStyle/>
          <a:p>
            <a:pPr>
              <a:spcBef>
                <a:spcPts val="1800"/>
              </a:spcBef>
              <a:spcAft>
                <a:spcPts val="1800"/>
              </a:spcAft>
            </a:pPr>
            <a:r>
              <a:rPr lang="en-US" sz="3200" dirty="0" smtClean="0"/>
              <a:t>Involve Judicial Officers early – pro technology and not</a:t>
            </a:r>
          </a:p>
          <a:p>
            <a:pPr>
              <a:spcBef>
                <a:spcPts val="1800"/>
              </a:spcBef>
              <a:spcAft>
                <a:spcPts val="1800"/>
              </a:spcAft>
            </a:pPr>
            <a:r>
              <a:rPr lang="en-US" dirty="0" smtClean="0"/>
              <a:t>Make the case for the change – build buy in</a:t>
            </a:r>
          </a:p>
          <a:p>
            <a:pPr>
              <a:spcBef>
                <a:spcPts val="1800"/>
              </a:spcBef>
              <a:spcAft>
                <a:spcPts val="1800"/>
              </a:spcAft>
            </a:pPr>
            <a:r>
              <a:rPr lang="en-US" sz="3200" dirty="0" smtClean="0"/>
              <a:t>Listen to input – pressure points become clear</a:t>
            </a:r>
          </a:p>
          <a:p>
            <a:pPr>
              <a:spcBef>
                <a:spcPts val="1800"/>
              </a:spcBef>
              <a:spcAft>
                <a:spcPts val="1800"/>
              </a:spcAft>
            </a:pPr>
            <a:r>
              <a:rPr lang="en-US" dirty="0" smtClean="0"/>
              <a:t>Build trust &amp; establish an environment of success through pilot projects</a:t>
            </a:r>
          </a:p>
          <a:p>
            <a:pPr>
              <a:spcBef>
                <a:spcPts val="1200"/>
              </a:spcBef>
              <a:spcAft>
                <a:spcPts val="1200"/>
              </a:spcAft>
            </a:pPr>
            <a:endParaRPr lang="en-US" sz="3200"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34</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Autofit/>
          </a:bodyPr>
          <a:lstStyle/>
          <a:p>
            <a:pPr algn="l"/>
            <a:r>
              <a:rPr lang="en-US" sz="4000" b="1" dirty="0" smtClean="0"/>
              <a:t>Bring the Judges Along</a:t>
            </a:r>
            <a:endParaRPr lang="en-US" sz="4000" b="1" dirty="0"/>
          </a:p>
        </p:txBody>
      </p:sp>
      <p:sp>
        <p:nvSpPr>
          <p:cNvPr id="15" name="Content Placeholder 14"/>
          <p:cNvSpPr>
            <a:spLocks noGrp="1"/>
          </p:cNvSpPr>
          <p:nvPr>
            <p:ph idx="1"/>
          </p:nvPr>
        </p:nvSpPr>
        <p:spPr>
          <a:xfrm>
            <a:off x="457200" y="1524000"/>
            <a:ext cx="7848600" cy="5334000"/>
          </a:xfrm>
        </p:spPr>
        <p:txBody>
          <a:bodyPr>
            <a:normAutofit/>
          </a:bodyPr>
          <a:lstStyle/>
          <a:p>
            <a:pPr>
              <a:spcBef>
                <a:spcPts val="1800"/>
              </a:spcBef>
              <a:spcAft>
                <a:spcPts val="1800"/>
              </a:spcAft>
            </a:pPr>
            <a:r>
              <a:rPr lang="en-US" sz="3200" dirty="0" smtClean="0"/>
              <a:t>Stair-step implementations:  phase in to ease stress </a:t>
            </a:r>
          </a:p>
          <a:p>
            <a:pPr>
              <a:spcBef>
                <a:spcPts val="1800"/>
              </a:spcBef>
              <a:spcAft>
                <a:spcPts val="1800"/>
              </a:spcAft>
            </a:pPr>
            <a:r>
              <a:rPr lang="en-US" dirty="0" smtClean="0"/>
              <a:t>Plan for success by gaining inches, not feet: prove incremental successes</a:t>
            </a:r>
          </a:p>
          <a:p>
            <a:pPr>
              <a:spcBef>
                <a:spcPts val="1800"/>
              </a:spcBef>
              <a:spcAft>
                <a:spcPts val="1800"/>
              </a:spcAft>
            </a:pPr>
            <a:r>
              <a:rPr lang="en-US" dirty="0" smtClean="0"/>
              <a:t>Recognize a variety of technology comfort levels: provide support</a:t>
            </a:r>
          </a:p>
          <a:p>
            <a:pPr>
              <a:spcBef>
                <a:spcPts val="1800"/>
              </a:spcBef>
              <a:spcAft>
                <a:spcPts val="1800"/>
              </a:spcAft>
            </a:pPr>
            <a:r>
              <a:rPr lang="en-US" dirty="0" smtClean="0"/>
              <a:t>Communicate, communicate, communicate</a:t>
            </a:r>
          </a:p>
          <a:p>
            <a:pPr>
              <a:spcBef>
                <a:spcPts val="1200"/>
              </a:spcBef>
              <a:spcAft>
                <a:spcPts val="1200"/>
              </a:spcAft>
            </a:pPr>
            <a:endParaRPr lang="en-US" sz="3200"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35</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629400" cy="1219200"/>
          </a:xfrm>
        </p:spPr>
        <p:txBody>
          <a:bodyPr anchor="b">
            <a:noAutofit/>
          </a:bodyPr>
          <a:lstStyle/>
          <a:p>
            <a:pPr algn="l"/>
            <a:r>
              <a:rPr lang="en-US" sz="4000" b="1" dirty="0" smtClean="0"/>
              <a:t>What’s in it for me?</a:t>
            </a:r>
            <a:endParaRPr lang="en-US" sz="4000"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36</a:t>
            </a:fld>
            <a:endParaRPr lang="en-US" dirty="0"/>
          </a:p>
        </p:txBody>
      </p:sp>
      <p:pic>
        <p:nvPicPr>
          <p:cNvPr id="9" name="Picture 8" descr="Judge Robinson.JPG"/>
          <p:cNvPicPr>
            <a:picLocks noChangeAspect="1"/>
          </p:cNvPicPr>
          <p:nvPr/>
        </p:nvPicPr>
        <p:blipFill>
          <a:blip r:embed="rId3" cstate="print"/>
          <a:stretch>
            <a:fillRect/>
          </a:stretch>
        </p:blipFill>
        <p:spPr>
          <a:xfrm>
            <a:off x="457200" y="1447800"/>
            <a:ext cx="7924800" cy="5270799"/>
          </a:xfrm>
          <a:prstGeom prst="rect">
            <a:avLst/>
          </a:prstGeom>
          <a:ln>
            <a:solidFill>
              <a:schemeClr val="tx1"/>
            </a:solidFill>
          </a:ln>
        </p:spPr>
      </p:pic>
      <p:pic>
        <p:nvPicPr>
          <p:cNvPr id="10" name="Picture 9" descr="vert_transbg.gif"/>
          <p:cNvPicPr>
            <a:picLocks noChangeAspect="1"/>
          </p:cNvPicPr>
          <p:nvPr/>
        </p:nvPicPr>
        <p:blipFill>
          <a:blip r:embed="rId4"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fontScale="90000"/>
          </a:bodyPr>
          <a:lstStyle/>
          <a:p>
            <a:pPr algn="l"/>
            <a:r>
              <a:rPr lang="en-US" b="1" dirty="0" smtClean="0"/>
              <a:t>King County ECR Experience</a:t>
            </a:r>
            <a:endParaRPr lang="en-US" b="1" dirty="0"/>
          </a:p>
        </p:txBody>
      </p:sp>
      <p:sp>
        <p:nvSpPr>
          <p:cNvPr id="15" name="Content Placeholder 14"/>
          <p:cNvSpPr>
            <a:spLocks noGrp="1"/>
          </p:cNvSpPr>
          <p:nvPr>
            <p:ph idx="1"/>
          </p:nvPr>
        </p:nvSpPr>
        <p:spPr>
          <a:xfrm>
            <a:off x="457200" y="1524000"/>
            <a:ext cx="8305800" cy="5334000"/>
          </a:xfrm>
        </p:spPr>
        <p:txBody>
          <a:bodyPr anchor="t">
            <a:normAutofit/>
          </a:bodyPr>
          <a:lstStyle/>
          <a:p>
            <a:pPr marL="0" indent="0" algn="ctr">
              <a:spcBef>
                <a:spcPts val="1200"/>
              </a:spcBef>
              <a:spcAft>
                <a:spcPts val="600"/>
              </a:spcAft>
              <a:buNone/>
            </a:pPr>
            <a:r>
              <a:rPr lang="en-US" sz="4000" b="1" dirty="0" smtClean="0">
                <a:solidFill>
                  <a:schemeClr val="accent1">
                    <a:lumMod val="75000"/>
                  </a:schemeClr>
                </a:solidFill>
              </a:rPr>
              <a:t>Electronic Court Records</a:t>
            </a:r>
          </a:p>
          <a:p>
            <a:pPr marL="0" indent="0" algn="ctr">
              <a:spcBef>
                <a:spcPts val="1200"/>
              </a:spcBef>
              <a:spcAft>
                <a:spcPts val="600"/>
              </a:spcAft>
              <a:buNone/>
            </a:pPr>
            <a:r>
              <a:rPr lang="en-US" sz="4000" b="1" dirty="0" smtClean="0">
                <a:solidFill>
                  <a:schemeClr val="accent1">
                    <a:lumMod val="75000"/>
                  </a:schemeClr>
                </a:solidFill>
              </a:rPr>
              <a:t>and the Court:</a:t>
            </a:r>
          </a:p>
          <a:p>
            <a:pPr marL="0" indent="0" algn="ctr">
              <a:spcBef>
                <a:spcPts val="1200"/>
              </a:spcBef>
              <a:spcAft>
                <a:spcPts val="600"/>
              </a:spcAft>
              <a:buNone/>
            </a:pPr>
            <a:r>
              <a:rPr lang="en-US" sz="4000" b="1" dirty="0" smtClean="0">
                <a:solidFill>
                  <a:schemeClr val="accent1">
                    <a:lumMod val="75000"/>
                  </a:schemeClr>
                </a:solidFill>
              </a:rPr>
              <a:t>A Judicial Perspective</a:t>
            </a:r>
            <a:endParaRPr lang="en-US" dirty="0" smtClean="0"/>
          </a:p>
          <a:p>
            <a:pPr>
              <a:spcBef>
                <a:spcPts val="1200"/>
              </a:spcBef>
              <a:spcAft>
                <a:spcPts val="600"/>
              </a:spcAft>
              <a:buNone/>
            </a:pPr>
            <a:endParaRPr lang="en-US" dirty="0" smtClean="0"/>
          </a:p>
          <a:p>
            <a:pPr algn="ctr">
              <a:spcBef>
                <a:spcPts val="1200"/>
              </a:spcBef>
              <a:spcAft>
                <a:spcPts val="600"/>
              </a:spcAft>
              <a:buNone/>
            </a:pPr>
            <a:r>
              <a:rPr lang="en-US" sz="6600" b="1" dirty="0" smtClean="0"/>
              <a:t>Questions?</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37</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fontScale="90000"/>
          </a:bodyPr>
          <a:lstStyle/>
          <a:p>
            <a:pPr algn="l"/>
            <a:r>
              <a:rPr lang="en-US" b="1" dirty="0" smtClean="0"/>
              <a:t>King County ECR Experience</a:t>
            </a:r>
            <a:endParaRPr lang="en-US" b="1" dirty="0"/>
          </a:p>
        </p:txBody>
      </p:sp>
      <p:sp>
        <p:nvSpPr>
          <p:cNvPr id="15" name="Content Placeholder 14"/>
          <p:cNvSpPr>
            <a:spLocks noGrp="1"/>
          </p:cNvSpPr>
          <p:nvPr>
            <p:ph idx="1"/>
          </p:nvPr>
        </p:nvSpPr>
        <p:spPr>
          <a:xfrm>
            <a:off x="457200" y="1524000"/>
            <a:ext cx="8382000" cy="5334000"/>
          </a:xfrm>
        </p:spPr>
        <p:txBody>
          <a:bodyPr>
            <a:normAutofit/>
          </a:bodyPr>
          <a:lstStyle/>
          <a:p>
            <a:pPr marL="0" indent="0" algn="ctr">
              <a:spcBef>
                <a:spcPts val="1200"/>
              </a:spcBef>
              <a:spcAft>
                <a:spcPts val="600"/>
              </a:spcAft>
              <a:buNone/>
            </a:pPr>
            <a:r>
              <a:rPr lang="en-US" sz="4000" b="1" dirty="0" smtClean="0">
                <a:solidFill>
                  <a:schemeClr val="accent1">
                    <a:lumMod val="75000"/>
                  </a:schemeClr>
                </a:solidFill>
              </a:rPr>
              <a:t>A Change in Business:</a:t>
            </a:r>
          </a:p>
          <a:p>
            <a:pPr marL="0" indent="0" algn="ctr">
              <a:spcBef>
                <a:spcPts val="1200"/>
              </a:spcBef>
              <a:spcAft>
                <a:spcPts val="600"/>
              </a:spcAft>
              <a:buNone/>
            </a:pPr>
            <a:r>
              <a:rPr lang="en-US" sz="4000" b="1" dirty="0" smtClean="0">
                <a:solidFill>
                  <a:schemeClr val="accent1">
                    <a:lumMod val="75000"/>
                  </a:schemeClr>
                </a:solidFill>
              </a:rPr>
              <a:t>Change Management</a:t>
            </a:r>
          </a:p>
          <a:p>
            <a:pPr marL="0" indent="0" algn="ctr">
              <a:spcBef>
                <a:spcPts val="1200"/>
              </a:spcBef>
              <a:spcAft>
                <a:spcPts val="600"/>
              </a:spcAft>
              <a:buNone/>
            </a:pPr>
            <a:r>
              <a:rPr lang="en-US" sz="4000" b="1" dirty="0" smtClean="0">
                <a:solidFill>
                  <a:schemeClr val="accent1">
                    <a:lumMod val="75000"/>
                  </a:schemeClr>
                </a:solidFill>
              </a:rPr>
              <a:t>and</a:t>
            </a:r>
          </a:p>
          <a:p>
            <a:pPr marL="0" indent="0" algn="ctr">
              <a:spcBef>
                <a:spcPts val="1200"/>
              </a:spcBef>
              <a:spcAft>
                <a:spcPts val="600"/>
              </a:spcAft>
              <a:buNone/>
            </a:pPr>
            <a:r>
              <a:rPr lang="en-US" sz="4000" b="1" dirty="0" smtClean="0">
                <a:solidFill>
                  <a:schemeClr val="accent1">
                    <a:lumMod val="75000"/>
                  </a:schemeClr>
                </a:solidFill>
              </a:rPr>
              <a:t>Electronic Court Records Today</a:t>
            </a:r>
          </a:p>
          <a:p>
            <a:pPr marL="0" indent="0">
              <a:spcBef>
                <a:spcPts val="1200"/>
              </a:spcBef>
              <a:spcAft>
                <a:spcPts val="600"/>
              </a:spcAft>
              <a:buNone/>
            </a:pPr>
            <a:endParaRPr lang="en-US" b="1" dirty="0" smtClean="0"/>
          </a:p>
          <a:p>
            <a:pPr marL="0" indent="0" algn="ctr">
              <a:spcBef>
                <a:spcPts val="1200"/>
              </a:spcBef>
              <a:spcAft>
                <a:spcPts val="600"/>
              </a:spcAft>
              <a:buNone/>
            </a:pPr>
            <a:r>
              <a:rPr lang="en-US" b="1" dirty="0" smtClean="0"/>
              <a:t>Barbara Miner &amp; Teresa Bailey</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38</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A Change in Business</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marL="0" indent="0">
              <a:spcBef>
                <a:spcPts val="1200"/>
              </a:spcBef>
              <a:spcAft>
                <a:spcPts val="600"/>
              </a:spcAft>
              <a:buNone/>
            </a:pPr>
            <a:r>
              <a:rPr lang="en-US" dirty="0" smtClean="0"/>
              <a:t>Session Agenda</a:t>
            </a:r>
          </a:p>
          <a:p>
            <a:pPr marL="457200" lvl="1" indent="-457200">
              <a:spcBef>
                <a:spcPts val="1200"/>
              </a:spcBef>
              <a:spcAft>
                <a:spcPts val="1800"/>
              </a:spcAft>
              <a:buFont typeface="Arial" pitchFamily="34" charset="0"/>
              <a:buChar char="•"/>
            </a:pPr>
            <a:r>
              <a:rPr lang="en-US" sz="3200" dirty="0" smtClean="0"/>
              <a:t>Legislative: State &amp; Local Court Rules</a:t>
            </a:r>
          </a:p>
          <a:p>
            <a:pPr marL="457200" lvl="1" indent="-457200">
              <a:spcBef>
                <a:spcPts val="1200"/>
              </a:spcBef>
              <a:spcAft>
                <a:spcPts val="1800"/>
              </a:spcAft>
              <a:buFont typeface="Arial" pitchFamily="34" charset="0"/>
              <a:buChar char="•"/>
            </a:pPr>
            <a:r>
              <a:rPr lang="en-US" sz="3200" dirty="0" smtClean="0"/>
              <a:t>Communications: Critical for Support</a:t>
            </a:r>
          </a:p>
          <a:p>
            <a:pPr marL="457200" lvl="1" indent="-457200">
              <a:spcBef>
                <a:spcPts val="1200"/>
              </a:spcBef>
              <a:spcAft>
                <a:spcPts val="1800"/>
              </a:spcAft>
              <a:buFont typeface="Arial" pitchFamily="34" charset="0"/>
              <a:buChar char="•"/>
            </a:pPr>
            <a:r>
              <a:rPr lang="en-US" sz="3200" dirty="0" smtClean="0"/>
              <a:t>Connectivity:  The Transition to ECR</a:t>
            </a:r>
          </a:p>
          <a:p>
            <a:pPr marL="457200" lvl="1" indent="-457200">
              <a:spcBef>
                <a:spcPts val="1200"/>
              </a:spcBef>
              <a:spcAft>
                <a:spcPts val="1800"/>
              </a:spcAft>
              <a:buFont typeface="Arial" pitchFamily="34" charset="0"/>
              <a:buChar char="•"/>
            </a:pPr>
            <a:r>
              <a:rPr lang="en-US" sz="3200" dirty="0" smtClean="0"/>
              <a:t>Changed Operations: Clerk’s Office</a:t>
            </a:r>
          </a:p>
          <a:p>
            <a:pPr marL="457200" lvl="1" indent="-457200">
              <a:spcBef>
                <a:spcPts val="1200"/>
              </a:spcBef>
              <a:spcAft>
                <a:spcPts val="1800"/>
              </a:spcAft>
              <a:buFont typeface="Arial" pitchFamily="34" charset="0"/>
              <a:buChar char="•"/>
            </a:pPr>
            <a:r>
              <a:rPr lang="en-US" sz="3200" dirty="0" smtClean="0"/>
              <a:t>Return on Investment:  ECR Today</a:t>
            </a:r>
          </a:p>
          <a:p>
            <a:pPr marL="457200" lvl="1" indent="-457200">
              <a:spcBef>
                <a:spcPts val="1200"/>
              </a:spcBef>
              <a:spcAft>
                <a:spcPts val="1800"/>
              </a:spcAft>
              <a:buFont typeface="Arial" pitchFamily="34" charset="0"/>
              <a:buChar char="•"/>
            </a:pPr>
            <a:endParaRPr lang="en-US" sz="3200" dirty="0" smtClean="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39</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400800" cy="1219200"/>
          </a:xfrm>
        </p:spPr>
        <p:txBody>
          <a:bodyPr anchor="b">
            <a:normAutofit/>
          </a:bodyPr>
          <a:lstStyle/>
          <a:p>
            <a:pPr algn="l"/>
            <a:r>
              <a:rPr lang="en-US" sz="3600" b="1" dirty="0" smtClean="0"/>
              <a:t>King County Superior Court  &amp; Clerk’s Office</a:t>
            </a:r>
            <a:endParaRPr lang="en-US" sz="3600" b="1" dirty="0"/>
          </a:p>
        </p:txBody>
      </p:sp>
      <p:sp>
        <p:nvSpPr>
          <p:cNvPr id="15" name="Content Placeholder 14"/>
          <p:cNvSpPr>
            <a:spLocks noGrp="1"/>
          </p:cNvSpPr>
          <p:nvPr>
            <p:ph idx="1"/>
          </p:nvPr>
        </p:nvSpPr>
        <p:spPr>
          <a:xfrm>
            <a:off x="457200" y="1447800"/>
            <a:ext cx="8382000" cy="5410200"/>
          </a:xfrm>
        </p:spPr>
        <p:txBody>
          <a:bodyPr>
            <a:normAutofit/>
          </a:bodyPr>
          <a:lstStyle/>
          <a:p>
            <a:pPr>
              <a:spcBef>
                <a:spcPts val="1200"/>
              </a:spcBef>
              <a:spcAft>
                <a:spcPts val="1200"/>
              </a:spcAft>
            </a:pPr>
            <a:r>
              <a:rPr lang="en-US" sz="3000" dirty="0" smtClean="0"/>
              <a:t>Court Locations: Seattle, Kent, Juvenile, Harborview</a:t>
            </a:r>
          </a:p>
          <a:p>
            <a:pPr>
              <a:spcBef>
                <a:spcPts val="1200"/>
              </a:spcBef>
              <a:spcAft>
                <a:spcPts val="1200"/>
              </a:spcAft>
            </a:pPr>
            <a:r>
              <a:rPr lang="en-US" sz="3000" dirty="0" smtClean="0"/>
              <a:t>53 Judges  /  13 Commissioners</a:t>
            </a:r>
          </a:p>
          <a:p>
            <a:pPr>
              <a:spcBef>
                <a:spcPts val="1200"/>
              </a:spcBef>
              <a:spcAft>
                <a:spcPts val="1200"/>
              </a:spcAft>
            </a:pPr>
            <a:r>
              <a:rPr lang="en-US" sz="3000" dirty="0" smtClean="0"/>
              <a:t>215 Clerk’s employees (including Courtroom Clerks)</a:t>
            </a:r>
          </a:p>
          <a:p>
            <a:pPr>
              <a:spcBef>
                <a:spcPts val="1200"/>
              </a:spcBef>
              <a:spcAft>
                <a:spcPts val="1200"/>
              </a:spcAft>
            </a:pPr>
            <a:r>
              <a:rPr lang="en-US" sz="3000" dirty="0" smtClean="0"/>
              <a:t>75,000</a:t>
            </a:r>
            <a:r>
              <a:rPr lang="en-US" sz="3000" baseline="40000" dirty="0" smtClean="0"/>
              <a:t>+</a:t>
            </a:r>
            <a:r>
              <a:rPr lang="en-US" sz="3000" dirty="0" smtClean="0"/>
              <a:t> new case filings in 2010</a:t>
            </a:r>
          </a:p>
          <a:p>
            <a:pPr>
              <a:spcBef>
                <a:spcPts val="1200"/>
              </a:spcBef>
              <a:spcAft>
                <a:spcPts val="1200"/>
              </a:spcAft>
            </a:pPr>
            <a:r>
              <a:rPr lang="en-US" sz="3000" dirty="0" smtClean="0"/>
              <a:t>Approximately 7,000 documents received per day</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4</a:t>
            </a:fld>
            <a:endParaRPr lang="en-US" dirty="0"/>
          </a:p>
        </p:txBody>
      </p:sp>
      <p:pic>
        <p:nvPicPr>
          <p:cNvPr id="17" name="Picture 16" descr="vert_transbg.gif"/>
          <p:cNvPicPr>
            <a:picLocks noChangeAspect="1"/>
          </p:cNvPicPr>
          <p:nvPr/>
        </p:nvPicPr>
        <p:blipFill>
          <a:blip r:embed="rId3" cstate="print"/>
          <a:stretch>
            <a:fillRect/>
          </a:stretch>
        </p:blipFill>
        <p:spPr>
          <a:xfrm>
            <a:off x="7162800" y="319087"/>
            <a:ext cx="1066800" cy="747713"/>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Washington State Rules</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marL="465138" indent="-465138">
              <a:spcBef>
                <a:spcPts val="1800"/>
              </a:spcBef>
              <a:spcAft>
                <a:spcPts val="1800"/>
              </a:spcAft>
            </a:pPr>
            <a:r>
              <a:rPr lang="en-US" u="sng" dirty="0" smtClean="0"/>
              <a:t>GR 31</a:t>
            </a:r>
            <a:r>
              <a:rPr lang="en-US" dirty="0" smtClean="0"/>
              <a:t>  Access to court records</a:t>
            </a:r>
          </a:p>
          <a:p>
            <a:pPr marL="465138" indent="-465138">
              <a:spcBef>
                <a:spcPts val="1800"/>
              </a:spcBef>
              <a:spcAft>
                <a:spcPts val="1800"/>
              </a:spcAft>
            </a:pPr>
            <a:r>
              <a:rPr lang="en-US" u="sng" dirty="0" smtClean="0"/>
              <a:t>GR 15</a:t>
            </a:r>
            <a:r>
              <a:rPr lang="en-US" dirty="0" smtClean="0"/>
              <a:t>  Sealing, redacting &amp; destruction of court records </a:t>
            </a:r>
          </a:p>
          <a:p>
            <a:pPr marL="465138" indent="-465138">
              <a:spcBef>
                <a:spcPts val="1800"/>
              </a:spcBef>
              <a:spcAft>
                <a:spcPts val="1800"/>
              </a:spcAft>
            </a:pPr>
            <a:r>
              <a:rPr lang="en-US" u="sng" dirty="0" smtClean="0"/>
              <a:t>GR 22</a:t>
            </a:r>
            <a:r>
              <a:rPr lang="en-US" dirty="0" smtClean="0"/>
              <a:t>  Family law &amp; guardianship cases restricted access &amp; confidential reports</a:t>
            </a:r>
          </a:p>
          <a:p>
            <a:pPr marL="465138" indent="-465138">
              <a:spcBef>
                <a:spcPts val="1800"/>
              </a:spcBef>
              <a:spcAft>
                <a:spcPts val="1800"/>
              </a:spcAft>
            </a:pPr>
            <a:r>
              <a:rPr lang="en-US" u="sng" dirty="0" smtClean="0"/>
              <a:t>GR 30</a:t>
            </a:r>
            <a:r>
              <a:rPr lang="en-US" dirty="0" smtClean="0"/>
              <a:t>  E-filing, digital signature, hours, fees,      e-Service by agreement</a:t>
            </a:r>
          </a:p>
          <a:p>
            <a:pPr>
              <a:lnSpc>
                <a:spcPct val="110000"/>
              </a:lnSpc>
              <a:spcBef>
                <a:spcPts val="1200"/>
              </a:spcBef>
              <a:spcAft>
                <a:spcPts val="600"/>
              </a:spcAft>
              <a:buNone/>
            </a:pPr>
            <a:endParaRPr lang="en-US" dirty="0" smtClean="0"/>
          </a:p>
          <a:p>
            <a:pPr>
              <a:spcBef>
                <a:spcPts val="1200"/>
              </a:spcBef>
              <a:spcAft>
                <a:spcPts val="1200"/>
              </a:spcAft>
            </a:pP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40</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Local Court Rules</a:t>
            </a:r>
            <a:endParaRPr lang="en-US" sz="4000" b="1" dirty="0"/>
          </a:p>
        </p:txBody>
      </p:sp>
      <p:sp>
        <p:nvSpPr>
          <p:cNvPr id="15" name="Content Placeholder 14"/>
          <p:cNvSpPr>
            <a:spLocks noGrp="1"/>
          </p:cNvSpPr>
          <p:nvPr>
            <p:ph idx="1"/>
          </p:nvPr>
        </p:nvSpPr>
        <p:spPr>
          <a:xfrm>
            <a:off x="457200" y="1524000"/>
            <a:ext cx="8153400" cy="5334000"/>
          </a:xfrm>
        </p:spPr>
        <p:txBody>
          <a:bodyPr>
            <a:normAutofit/>
          </a:bodyPr>
          <a:lstStyle/>
          <a:p>
            <a:pPr marL="465138" indent="-465138">
              <a:lnSpc>
                <a:spcPct val="110000"/>
              </a:lnSpc>
              <a:spcBef>
                <a:spcPts val="1200"/>
              </a:spcBef>
              <a:spcAft>
                <a:spcPts val="600"/>
              </a:spcAft>
              <a:buNone/>
            </a:pPr>
            <a:r>
              <a:rPr lang="en-US" u="sng" dirty="0" smtClean="0"/>
              <a:t>LGR 31</a:t>
            </a:r>
            <a:r>
              <a:rPr lang="en-US" dirty="0" smtClean="0"/>
              <a:t> Online access to court records</a:t>
            </a:r>
          </a:p>
          <a:p>
            <a:pPr marL="465138" indent="-465138">
              <a:spcBef>
                <a:spcPts val="1800"/>
              </a:spcBef>
              <a:spcAft>
                <a:spcPts val="1200"/>
              </a:spcAft>
            </a:pPr>
            <a:r>
              <a:rPr lang="en-US" dirty="0" smtClean="0"/>
              <a:t>Cases filed November 1, 2004 &amp; after</a:t>
            </a:r>
          </a:p>
          <a:p>
            <a:pPr marL="465138" indent="-465138">
              <a:spcBef>
                <a:spcPts val="1800"/>
              </a:spcBef>
              <a:spcAft>
                <a:spcPts val="1200"/>
              </a:spcAft>
            </a:pPr>
            <a:r>
              <a:rPr lang="en-US" dirty="0" smtClean="0"/>
              <a:t>All criminal cases (case type 1)</a:t>
            </a:r>
          </a:p>
          <a:p>
            <a:pPr marL="465138" indent="-465138">
              <a:spcBef>
                <a:spcPts val="1800"/>
              </a:spcBef>
              <a:spcAft>
                <a:spcPts val="1200"/>
              </a:spcAft>
            </a:pPr>
            <a:r>
              <a:rPr lang="en-US" dirty="0" smtClean="0"/>
              <a:t>All civil cases (case type 2) except DV &amp;                anti-harassment protection orders</a:t>
            </a:r>
          </a:p>
          <a:p>
            <a:pPr marL="465138" indent="-465138">
              <a:spcBef>
                <a:spcPts val="1800"/>
              </a:spcBef>
              <a:spcAft>
                <a:spcPts val="1200"/>
              </a:spcAft>
            </a:pPr>
            <a:r>
              <a:rPr lang="en-US" dirty="0" smtClean="0"/>
              <a:t>All probate cases (case type 4) except guardianship cases</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41</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Local Court Rules</a:t>
            </a:r>
            <a:endParaRPr lang="en-US" sz="4000" b="1" dirty="0"/>
          </a:p>
        </p:txBody>
      </p:sp>
      <p:sp>
        <p:nvSpPr>
          <p:cNvPr id="15" name="Content Placeholder 14"/>
          <p:cNvSpPr>
            <a:spLocks noGrp="1"/>
          </p:cNvSpPr>
          <p:nvPr>
            <p:ph idx="1"/>
          </p:nvPr>
        </p:nvSpPr>
        <p:spPr>
          <a:xfrm>
            <a:off x="457200" y="1524000"/>
            <a:ext cx="8686800" cy="5105400"/>
          </a:xfrm>
        </p:spPr>
        <p:txBody>
          <a:bodyPr>
            <a:normAutofit/>
          </a:bodyPr>
          <a:lstStyle/>
          <a:p>
            <a:pPr marL="465138" indent="-465138">
              <a:lnSpc>
                <a:spcPct val="110000"/>
              </a:lnSpc>
              <a:spcBef>
                <a:spcPts val="1200"/>
              </a:spcBef>
              <a:spcAft>
                <a:spcPts val="600"/>
              </a:spcAft>
              <a:buNone/>
            </a:pPr>
            <a:r>
              <a:rPr lang="en-US" u="sng" dirty="0" smtClean="0"/>
              <a:t>LGR 30</a:t>
            </a:r>
            <a:r>
              <a:rPr lang="en-US" dirty="0" smtClean="0"/>
              <a:t>  Mandatory e-filing for attorneys</a:t>
            </a:r>
          </a:p>
          <a:p>
            <a:pPr marL="465138" indent="-465138">
              <a:lnSpc>
                <a:spcPct val="110000"/>
              </a:lnSpc>
              <a:spcBef>
                <a:spcPts val="1200"/>
              </a:spcBef>
              <a:spcAft>
                <a:spcPts val="600"/>
              </a:spcAft>
            </a:pPr>
            <a:r>
              <a:rPr lang="en-US" dirty="0" smtClean="0"/>
              <a:t>Documents that shall not be e-filed</a:t>
            </a:r>
          </a:p>
          <a:p>
            <a:pPr marL="457200" indent="-457200">
              <a:spcBef>
                <a:spcPts val="1200"/>
              </a:spcBef>
              <a:spcAft>
                <a:spcPts val="1200"/>
              </a:spcAft>
            </a:pPr>
            <a:r>
              <a:rPr lang="en-US" dirty="0" smtClean="0"/>
              <a:t>Documents that may be e-filed</a:t>
            </a:r>
          </a:p>
          <a:p>
            <a:pPr marL="457200" indent="-457200">
              <a:spcBef>
                <a:spcPts val="1200"/>
              </a:spcBef>
              <a:spcAft>
                <a:spcPts val="1200"/>
              </a:spcAft>
            </a:pPr>
            <a:r>
              <a:rPr lang="en-US" dirty="0" smtClean="0"/>
              <a:t>Waiver process</a:t>
            </a:r>
          </a:p>
          <a:p>
            <a:pPr marL="457200" indent="-457200">
              <a:spcBef>
                <a:spcPts val="1200"/>
              </a:spcBef>
              <a:spcAft>
                <a:spcPts val="1200"/>
              </a:spcAft>
            </a:pPr>
            <a:r>
              <a:rPr lang="en-US" i="1" dirty="0" smtClean="0"/>
              <a:t>e</a:t>
            </a:r>
            <a:r>
              <a:rPr lang="en-US" dirty="0" smtClean="0"/>
              <a:t>Working Copies service</a:t>
            </a:r>
          </a:p>
          <a:p>
            <a:pPr marL="457200" indent="-457200">
              <a:spcBef>
                <a:spcPts val="1200"/>
              </a:spcBef>
              <a:spcAft>
                <a:spcPts val="1200"/>
              </a:spcAft>
            </a:pPr>
            <a:r>
              <a:rPr lang="en-US" dirty="0" smtClean="0"/>
              <a:t>Non-compliance fee</a:t>
            </a:r>
          </a:p>
          <a:p>
            <a:pPr marL="457200" indent="-457200">
              <a:spcBef>
                <a:spcPts val="1200"/>
              </a:spcBef>
              <a:spcAft>
                <a:spcPts val="1200"/>
              </a:spcAft>
            </a:pPr>
            <a:endParaRPr lang="en-US" dirty="0" smtClean="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42</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pic>
        <p:nvPicPr>
          <p:cNvPr id="10" name="Picture 9" descr="ECR Library 117.jpg"/>
          <p:cNvPicPr>
            <a:picLocks noChangeAspect="1"/>
          </p:cNvPicPr>
          <p:nvPr/>
        </p:nvPicPr>
        <p:blipFill>
          <a:blip r:embed="rId4" cstate="print"/>
          <a:stretch>
            <a:fillRect/>
          </a:stretch>
        </p:blipFill>
        <p:spPr>
          <a:xfrm>
            <a:off x="5372100" y="4038600"/>
            <a:ext cx="3543300" cy="23622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04800" y="0"/>
            <a:ext cx="6705600" cy="1219200"/>
          </a:xfrm>
        </p:spPr>
        <p:txBody>
          <a:bodyPr anchor="b">
            <a:noAutofit/>
          </a:bodyPr>
          <a:lstStyle/>
          <a:p>
            <a:pPr algn="l"/>
            <a:r>
              <a:rPr lang="en-US" sz="4000" b="1" dirty="0" smtClean="0"/>
              <a:t>Communications</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a:spcBef>
                <a:spcPts val="1200"/>
              </a:spcBef>
              <a:spcAft>
                <a:spcPts val="1200"/>
              </a:spcAft>
              <a:buNone/>
            </a:pPr>
            <a:r>
              <a:rPr lang="en-US" dirty="0" smtClean="0"/>
              <a:t>Initial Internal Reaction to ECR:</a:t>
            </a:r>
          </a:p>
          <a:p>
            <a:pPr>
              <a:spcBef>
                <a:spcPts val="1200"/>
              </a:spcBef>
              <a:spcAft>
                <a:spcPts val="1200"/>
              </a:spcAft>
            </a:pPr>
            <a:r>
              <a:rPr lang="en-US" sz="2800" dirty="0" smtClean="0"/>
              <a:t>Fearful; Generally not on board</a:t>
            </a:r>
          </a:p>
          <a:p>
            <a:pPr>
              <a:spcBef>
                <a:spcPts val="1200"/>
              </a:spcBef>
              <a:spcAft>
                <a:spcPts val="1200"/>
              </a:spcAft>
            </a:pPr>
            <a:r>
              <a:rPr lang="en-US" sz="2800" dirty="0" smtClean="0"/>
              <a:t>Questioning what was happening; Feeling out of the loop</a:t>
            </a:r>
          </a:p>
          <a:p>
            <a:pPr>
              <a:spcBef>
                <a:spcPts val="1200"/>
              </a:spcBef>
              <a:spcAft>
                <a:spcPts val="1200"/>
              </a:spcAft>
              <a:buNone/>
            </a:pPr>
            <a:r>
              <a:rPr lang="en-US" dirty="0" smtClean="0"/>
              <a:t>Initial External Reaction to ECR:</a:t>
            </a:r>
          </a:p>
          <a:p>
            <a:pPr>
              <a:spcBef>
                <a:spcPts val="1200"/>
              </a:spcBef>
              <a:spcAft>
                <a:spcPts val="1200"/>
              </a:spcAft>
            </a:pPr>
            <a:r>
              <a:rPr lang="en-US" sz="2800" dirty="0" smtClean="0"/>
              <a:t>Not ready for change; Snap reactions to information</a:t>
            </a:r>
          </a:p>
          <a:p>
            <a:pPr>
              <a:spcBef>
                <a:spcPts val="1200"/>
              </a:spcBef>
              <a:spcAft>
                <a:spcPts val="1200"/>
              </a:spcAft>
            </a:pPr>
            <a:r>
              <a:rPr lang="en-US" sz="2800" dirty="0" smtClean="0"/>
              <a:t>Wanted to be heard; Wanted information &amp; training</a:t>
            </a:r>
          </a:p>
          <a:p>
            <a:pPr>
              <a:spcBef>
                <a:spcPts val="1200"/>
              </a:spcBef>
              <a:spcAft>
                <a:spcPts val="1200"/>
              </a:spcAft>
            </a:pP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43</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04800" y="0"/>
            <a:ext cx="6705600" cy="1219200"/>
          </a:xfrm>
        </p:spPr>
        <p:txBody>
          <a:bodyPr anchor="b">
            <a:noAutofit/>
          </a:bodyPr>
          <a:lstStyle/>
          <a:p>
            <a:pPr algn="l"/>
            <a:r>
              <a:rPr lang="en-US" sz="4000" b="1" dirty="0" smtClean="0"/>
              <a:t>Communication Strategy</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a:spcBef>
                <a:spcPts val="1800"/>
              </a:spcBef>
              <a:spcAft>
                <a:spcPts val="1800"/>
              </a:spcAft>
            </a:pPr>
            <a:r>
              <a:rPr lang="en-US" dirty="0" smtClean="0"/>
              <a:t>Market the vision</a:t>
            </a:r>
          </a:p>
          <a:p>
            <a:pPr>
              <a:spcBef>
                <a:spcPts val="1800"/>
              </a:spcBef>
              <a:spcAft>
                <a:spcPts val="1800"/>
              </a:spcAft>
            </a:pPr>
            <a:r>
              <a:rPr lang="en-US" dirty="0" smtClean="0"/>
              <a:t>Be ready to answer tough questions</a:t>
            </a:r>
          </a:p>
          <a:p>
            <a:pPr>
              <a:spcBef>
                <a:spcPts val="1800"/>
              </a:spcBef>
              <a:spcAft>
                <a:spcPts val="1800"/>
              </a:spcAft>
            </a:pPr>
            <a:r>
              <a:rPr lang="en-US" dirty="0" smtClean="0"/>
              <a:t>Talk about disaster recovery – be honest &amp; forthcoming</a:t>
            </a:r>
          </a:p>
          <a:p>
            <a:pPr>
              <a:spcBef>
                <a:spcPts val="1800"/>
              </a:spcBef>
              <a:spcAft>
                <a:spcPts val="1800"/>
              </a:spcAft>
            </a:pPr>
            <a:r>
              <a:rPr lang="en-US" dirty="0" smtClean="0"/>
              <a:t>Know that not everyone will embrace change</a:t>
            </a:r>
          </a:p>
          <a:p>
            <a:pPr>
              <a:spcBef>
                <a:spcPts val="1800"/>
              </a:spcBef>
              <a:spcAft>
                <a:spcPts val="1800"/>
              </a:spcAft>
            </a:pPr>
            <a:r>
              <a:rPr lang="en-US" dirty="0" smtClean="0"/>
              <a:t>Be open to ideas and suggestions</a:t>
            </a: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44</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Connectivity</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marL="457200" lvl="1" indent="-457200">
              <a:spcBef>
                <a:spcPts val="1800"/>
              </a:spcBef>
              <a:spcAft>
                <a:spcPts val="1800"/>
              </a:spcAft>
              <a:buNone/>
            </a:pPr>
            <a:r>
              <a:rPr lang="en-US" sz="3200" dirty="0" smtClean="0">
                <a:cs typeface="Arial" pitchFamily="34" charset="0"/>
              </a:rPr>
              <a:t>“Getting stakeholders to use                        electronic court records”</a:t>
            </a:r>
          </a:p>
          <a:p>
            <a:pPr marL="457200" lvl="1" indent="-457200">
              <a:spcBef>
                <a:spcPts val="1800"/>
              </a:spcBef>
              <a:spcAft>
                <a:spcPts val="1800"/>
              </a:spcAft>
              <a:buFont typeface="Arial" pitchFamily="34" charset="0"/>
              <a:buChar char="•"/>
            </a:pPr>
            <a:r>
              <a:rPr lang="en-US" sz="3200" dirty="0" smtClean="0">
                <a:cs typeface="Arial" pitchFamily="34" charset="0"/>
              </a:rPr>
              <a:t>Rooted in the Master Plan</a:t>
            </a:r>
          </a:p>
          <a:p>
            <a:pPr marL="457200" lvl="1" indent="-457200">
              <a:spcBef>
                <a:spcPts val="1800"/>
              </a:spcBef>
              <a:spcAft>
                <a:spcPts val="1800"/>
              </a:spcAft>
              <a:buFont typeface="Arial" pitchFamily="34" charset="0"/>
              <a:buChar char="•"/>
            </a:pPr>
            <a:r>
              <a:rPr lang="en-US" sz="3200" dirty="0" smtClean="0">
                <a:cs typeface="Arial" pitchFamily="34" charset="0"/>
              </a:rPr>
              <a:t>Elevate ‘Connectivity’ to a project</a:t>
            </a:r>
          </a:p>
          <a:p>
            <a:pPr marL="457200" lvl="1" indent="-457200">
              <a:spcBef>
                <a:spcPts val="1800"/>
              </a:spcBef>
              <a:spcAft>
                <a:spcPts val="1800"/>
              </a:spcAft>
              <a:buFont typeface="Arial" pitchFamily="34" charset="0"/>
              <a:buChar char="•"/>
            </a:pPr>
            <a:r>
              <a:rPr lang="en-US" sz="3200" dirty="0" smtClean="0">
                <a:cs typeface="Arial" pitchFamily="34" charset="0"/>
              </a:rPr>
              <a:t>Describe the scope of it to funders</a:t>
            </a:r>
          </a:p>
          <a:p>
            <a:pPr marL="457200" lvl="1" indent="-457200">
              <a:spcBef>
                <a:spcPts val="1800"/>
              </a:spcBef>
              <a:spcAft>
                <a:spcPts val="1800"/>
              </a:spcAft>
              <a:buFont typeface="Arial" pitchFamily="34" charset="0"/>
              <a:buChar char="•"/>
            </a:pPr>
            <a:r>
              <a:rPr lang="en-US" sz="3200" dirty="0" smtClean="0">
                <a:cs typeface="Arial" pitchFamily="34" charset="0"/>
              </a:rPr>
              <a:t>Describe it as critical to your success</a:t>
            </a:r>
          </a:p>
          <a:p>
            <a:pPr>
              <a:spcBef>
                <a:spcPts val="1200"/>
              </a:spcBef>
              <a:spcAft>
                <a:spcPts val="1200"/>
              </a:spcAft>
            </a:pP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45</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pic>
        <p:nvPicPr>
          <p:cNvPr id="10" name="Picture 9" descr="F.jpg"/>
          <p:cNvPicPr>
            <a:picLocks noChangeAspect="1"/>
          </p:cNvPicPr>
          <p:nvPr/>
        </p:nvPicPr>
        <p:blipFill>
          <a:blip r:embed="rId4" cstate="print"/>
          <a:stretch>
            <a:fillRect/>
          </a:stretch>
        </p:blipFill>
        <p:spPr>
          <a:xfrm>
            <a:off x="5791200" y="1600200"/>
            <a:ext cx="3048000" cy="2032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04800" y="0"/>
            <a:ext cx="6705600" cy="1219200"/>
          </a:xfrm>
        </p:spPr>
        <p:txBody>
          <a:bodyPr anchor="b">
            <a:noAutofit/>
          </a:bodyPr>
          <a:lstStyle/>
          <a:p>
            <a:pPr algn="l"/>
            <a:r>
              <a:rPr lang="en-US" sz="4000" b="1" dirty="0" smtClean="0"/>
              <a:t>Connectivity Concerns Known</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marL="457200" indent="-449263">
              <a:spcBef>
                <a:spcPts val="1800"/>
              </a:spcBef>
              <a:spcAft>
                <a:spcPts val="1800"/>
              </a:spcAft>
            </a:pPr>
            <a:r>
              <a:rPr lang="en-US" dirty="0" smtClean="0">
                <a:cs typeface="Arial" pitchFamily="34" charset="0"/>
              </a:rPr>
              <a:t>Taking away the paper file can be traumatic </a:t>
            </a:r>
          </a:p>
          <a:p>
            <a:pPr marL="457200" indent="-449263">
              <a:spcBef>
                <a:spcPts val="1800"/>
              </a:spcBef>
              <a:spcAft>
                <a:spcPts val="1800"/>
              </a:spcAft>
            </a:pPr>
            <a:r>
              <a:rPr lang="en-US" dirty="0" smtClean="0">
                <a:cs typeface="Arial" pitchFamily="34" charset="0"/>
              </a:rPr>
              <a:t>Stress, anxiety, appearance of competency</a:t>
            </a:r>
          </a:p>
          <a:p>
            <a:pPr marL="457200" indent="-449263">
              <a:spcBef>
                <a:spcPts val="1800"/>
              </a:spcBef>
              <a:spcAft>
                <a:spcPts val="1800"/>
              </a:spcAft>
            </a:pPr>
            <a:r>
              <a:rPr lang="en-US" dirty="0" smtClean="0">
                <a:cs typeface="Arial" pitchFamily="34" charset="0"/>
              </a:rPr>
              <a:t>Modifications to the bench -  view hindered</a:t>
            </a:r>
          </a:p>
          <a:p>
            <a:pPr marL="457200" indent="-449263">
              <a:spcBef>
                <a:spcPts val="1800"/>
              </a:spcBef>
              <a:spcAft>
                <a:spcPts val="1800"/>
              </a:spcAft>
            </a:pPr>
            <a:r>
              <a:rPr lang="en-US" dirty="0" smtClean="0">
                <a:cs typeface="Arial" pitchFamily="34" charset="0"/>
              </a:rPr>
              <a:t>Large impacts to calendars</a:t>
            </a:r>
          </a:p>
          <a:p>
            <a:pPr marL="457200" indent="-449263">
              <a:spcBef>
                <a:spcPts val="1800"/>
              </a:spcBef>
              <a:spcAft>
                <a:spcPts val="1800"/>
              </a:spcAft>
            </a:pPr>
            <a:r>
              <a:rPr lang="en-US" dirty="0" smtClean="0">
                <a:cs typeface="Arial" pitchFamily="34" charset="0"/>
              </a:rPr>
              <a:t>Requires changes in business processes </a:t>
            </a:r>
          </a:p>
          <a:p>
            <a:pPr>
              <a:spcBef>
                <a:spcPts val="1200"/>
              </a:spcBef>
              <a:spcAft>
                <a:spcPts val="1200"/>
              </a:spcAft>
            </a:pP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46</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Connectivity Success Tips</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marL="457200" lvl="1" indent="-457200">
              <a:spcBef>
                <a:spcPts val="1800"/>
              </a:spcBef>
              <a:spcAft>
                <a:spcPts val="1800"/>
              </a:spcAft>
              <a:buFont typeface="Arial" pitchFamily="34" charset="0"/>
              <a:buChar char="•"/>
            </a:pPr>
            <a:r>
              <a:rPr lang="en-US" sz="3300" dirty="0" smtClean="0">
                <a:cs typeface="Arial" pitchFamily="34" charset="0"/>
              </a:rPr>
              <a:t>Obtain buy-in for transition away from paper; Select a date</a:t>
            </a:r>
          </a:p>
          <a:p>
            <a:pPr marL="457200" indent="-457200">
              <a:spcBef>
                <a:spcPts val="1200"/>
              </a:spcBef>
              <a:spcAft>
                <a:spcPts val="1200"/>
              </a:spcAft>
            </a:pPr>
            <a:r>
              <a:rPr lang="en-US" dirty="0" smtClean="0"/>
              <a:t>Develop Service Level Agreements with partners</a:t>
            </a:r>
          </a:p>
          <a:p>
            <a:pPr marL="914400" lvl="1" indent="-514350">
              <a:spcBef>
                <a:spcPts val="1200"/>
              </a:spcBef>
              <a:spcAft>
                <a:spcPts val="1200"/>
              </a:spcAft>
              <a:buFont typeface="Wingdings" pitchFamily="2" charset="2"/>
              <a:buChar char="Ø"/>
            </a:pPr>
            <a:r>
              <a:rPr lang="en-US" dirty="0" smtClean="0"/>
              <a:t>Define what you will deliver; What is expected   from them</a:t>
            </a:r>
          </a:p>
          <a:p>
            <a:pPr marL="914400" lvl="1" indent="-514350">
              <a:spcBef>
                <a:spcPts val="1200"/>
              </a:spcBef>
              <a:spcAft>
                <a:spcPts val="1200"/>
              </a:spcAft>
              <a:buFont typeface="Wingdings" pitchFamily="2" charset="2"/>
              <a:buChar char="Ø"/>
            </a:pPr>
            <a:r>
              <a:rPr lang="en-US" dirty="0" smtClean="0"/>
              <a:t>Set dates; Obtain signatures</a:t>
            </a:r>
          </a:p>
          <a:p>
            <a:pPr marL="914400" lvl="1" indent="-514350">
              <a:spcBef>
                <a:spcPts val="1200"/>
              </a:spcBef>
              <a:spcAft>
                <a:spcPts val="1200"/>
              </a:spcAft>
              <a:buFont typeface="Wingdings" pitchFamily="2" charset="2"/>
              <a:buChar char="Ø"/>
            </a:pPr>
            <a:r>
              <a:rPr lang="en-US" dirty="0" smtClean="0"/>
              <a:t>Meet all expectations</a:t>
            </a: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47</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Connectivity Success Tips</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marL="457200" indent="-457200">
              <a:spcBef>
                <a:spcPts val="1800"/>
              </a:spcBef>
              <a:spcAft>
                <a:spcPts val="1800"/>
              </a:spcAft>
            </a:pPr>
            <a:r>
              <a:rPr lang="en-US" dirty="0" smtClean="0">
                <a:cs typeface="Arial" pitchFamily="34" charset="0"/>
              </a:rPr>
              <a:t>Maintain a commitment to customer service</a:t>
            </a:r>
          </a:p>
          <a:p>
            <a:pPr marL="914400" lvl="1" indent="-514350">
              <a:spcBef>
                <a:spcPts val="600"/>
              </a:spcBef>
              <a:spcAft>
                <a:spcPts val="1800"/>
              </a:spcAft>
              <a:buFont typeface="Wingdings" pitchFamily="2" charset="2"/>
              <a:buChar char="Ø"/>
            </a:pPr>
            <a:r>
              <a:rPr lang="en-US" dirty="0" smtClean="0">
                <a:cs typeface="Arial" pitchFamily="34" charset="0"/>
              </a:rPr>
              <a:t>Learn actual use of court file &amp; workflows</a:t>
            </a:r>
          </a:p>
          <a:p>
            <a:pPr marL="457200" indent="-457200">
              <a:spcBef>
                <a:spcPts val="1800"/>
              </a:spcBef>
              <a:spcAft>
                <a:spcPts val="1800"/>
              </a:spcAft>
            </a:pPr>
            <a:r>
              <a:rPr lang="en-US" dirty="0" smtClean="0">
                <a:cs typeface="Arial" pitchFamily="34" charset="0"/>
              </a:rPr>
              <a:t>Ease the burden with tools</a:t>
            </a:r>
          </a:p>
          <a:p>
            <a:pPr marL="914400" lvl="1" indent="-514350">
              <a:spcBef>
                <a:spcPts val="600"/>
              </a:spcBef>
              <a:spcAft>
                <a:spcPts val="1800"/>
              </a:spcAft>
              <a:buFont typeface="Wingdings" pitchFamily="2" charset="2"/>
              <a:buChar char="Ø"/>
            </a:pPr>
            <a:r>
              <a:rPr lang="en-US" dirty="0" smtClean="0">
                <a:cs typeface="Arial" pitchFamily="34" charset="0"/>
              </a:rPr>
              <a:t>Get input on screens &amp; specialized functionality</a:t>
            </a:r>
          </a:p>
          <a:p>
            <a:pPr marL="457200" indent="-457200">
              <a:spcBef>
                <a:spcPts val="1800"/>
              </a:spcBef>
              <a:spcAft>
                <a:spcPts val="1800"/>
              </a:spcAft>
            </a:pPr>
            <a:r>
              <a:rPr lang="en-US" dirty="0" smtClean="0">
                <a:cs typeface="Arial" pitchFamily="34" charset="0"/>
              </a:rPr>
              <a:t>Provide training &amp; help resources</a:t>
            </a:r>
          </a:p>
          <a:p>
            <a:pPr marL="914400" lvl="1" indent="-514350">
              <a:spcBef>
                <a:spcPts val="600"/>
              </a:spcBef>
              <a:spcAft>
                <a:spcPts val="1800"/>
              </a:spcAft>
              <a:buFont typeface="Wingdings" pitchFamily="2" charset="2"/>
              <a:buChar char="Ø"/>
            </a:pPr>
            <a:r>
              <a:rPr lang="en-US" dirty="0" smtClean="0">
                <a:cs typeface="Arial" pitchFamily="34" charset="0"/>
              </a:rPr>
              <a:t>Build a system easy to use</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48</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162800" y="838200"/>
            <a:ext cx="1143000" cy="229466"/>
          </a:xfrm>
          <a:prstGeom prst="rect">
            <a:avLst/>
          </a:prstGeom>
          <a:noFill/>
          <a:ln w="9525">
            <a:noFill/>
            <a:miter lim="800000"/>
            <a:headEnd/>
            <a:tailEnd/>
          </a:ln>
        </p:spPr>
      </p:pic>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Our Changed Operations  </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a:spcBef>
                <a:spcPts val="1800"/>
              </a:spcBef>
              <a:spcAft>
                <a:spcPts val="1800"/>
              </a:spcAft>
              <a:buNone/>
            </a:pPr>
            <a:r>
              <a:rPr lang="en-US" dirty="0" smtClean="0"/>
              <a:t>Receiving Documents: Approx 7,000 per day</a:t>
            </a:r>
          </a:p>
          <a:p>
            <a:pPr>
              <a:spcBef>
                <a:spcPts val="1800"/>
              </a:spcBef>
              <a:spcAft>
                <a:spcPts val="1800"/>
              </a:spcAft>
            </a:pPr>
            <a:r>
              <a:rPr lang="en-US" dirty="0" smtClean="0"/>
              <a:t>Prepping &amp; Scanning</a:t>
            </a:r>
          </a:p>
          <a:p>
            <a:pPr marL="914400" lvl="1" indent="-457200">
              <a:spcBef>
                <a:spcPts val="1800"/>
              </a:spcBef>
              <a:spcAft>
                <a:spcPts val="1800"/>
              </a:spcAft>
              <a:buFont typeface="Wingdings" pitchFamily="2" charset="2"/>
              <a:buChar char="Ø"/>
            </a:pPr>
            <a:r>
              <a:rPr lang="en-US" dirty="0" smtClean="0"/>
              <a:t>Retention period of the paper document</a:t>
            </a:r>
          </a:p>
          <a:p>
            <a:pPr>
              <a:spcBef>
                <a:spcPts val="1800"/>
              </a:spcBef>
              <a:spcAft>
                <a:spcPts val="1800"/>
              </a:spcAft>
            </a:pPr>
            <a:r>
              <a:rPr lang="en-US" dirty="0" smtClean="0"/>
              <a:t>E-Filed documents</a:t>
            </a:r>
          </a:p>
          <a:p>
            <a:pPr marL="914400" lvl="1" indent="-457200">
              <a:spcBef>
                <a:spcPts val="1800"/>
              </a:spcBef>
              <a:spcAft>
                <a:spcPts val="1800"/>
              </a:spcAft>
              <a:buFont typeface="Wingdings" pitchFamily="2" charset="2"/>
              <a:buChar char="Ø"/>
            </a:pPr>
            <a:r>
              <a:rPr lang="en-US" dirty="0" smtClean="0"/>
              <a:t>Direct to Indexing</a:t>
            </a:r>
          </a:p>
          <a:p>
            <a:pPr>
              <a:spcBef>
                <a:spcPts val="1800"/>
              </a:spcBef>
              <a:spcAft>
                <a:spcPts val="1800"/>
              </a:spcAft>
              <a:buNone/>
            </a:pPr>
            <a:endParaRPr lang="en-US" dirty="0" smtClean="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7467600" y="304800"/>
            <a:ext cx="533400" cy="508397"/>
          </a:xfrm>
          <a:prstGeom prst="rect">
            <a:avLst/>
          </a:prstGeom>
          <a:noFill/>
          <a:ln w="9525">
            <a:noFill/>
            <a:miter lim="800000"/>
            <a:headEnd/>
            <a:tailEnd/>
          </a:ln>
        </p:spPr>
      </p:pic>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33400" y="0"/>
            <a:ext cx="7086600" cy="1219200"/>
          </a:xfrm>
        </p:spPr>
        <p:txBody>
          <a:bodyPr anchor="b">
            <a:normAutofit fontScale="90000"/>
          </a:bodyPr>
          <a:lstStyle/>
          <a:p>
            <a:pPr algn="l"/>
            <a:r>
              <a:rPr lang="en-US" sz="4000" b="1" dirty="0" smtClean="0"/>
              <a:t>Considering an Electronic Court Records Program</a:t>
            </a:r>
            <a:endParaRPr lang="en-US" sz="4000" b="1" dirty="0"/>
          </a:p>
        </p:txBody>
      </p:sp>
      <p:sp>
        <p:nvSpPr>
          <p:cNvPr id="15" name="Content Placeholder 14"/>
          <p:cNvSpPr>
            <a:spLocks noGrp="1"/>
          </p:cNvSpPr>
          <p:nvPr>
            <p:ph idx="1"/>
          </p:nvPr>
        </p:nvSpPr>
        <p:spPr>
          <a:xfrm>
            <a:off x="457200" y="1447800"/>
            <a:ext cx="8686800" cy="5410200"/>
          </a:xfrm>
        </p:spPr>
        <p:txBody>
          <a:bodyPr>
            <a:normAutofit/>
          </a:bodyPr>
          <a:lstStyle/>
          <a:p>
            <a:pPr>
              <a:spcBef>
                <a:spcPts val="1200"/>
              </a:spcBef>
              <a:spcAft>
                <a:spcPts val="1800"/>
              </a:spcAft>
            </a:pPr>
            <a:r>
              <a:rPr lang="en-US" dirty="0" smtClean="0"/>
              <a:t>Why:  	We had problems: volume, access, 			space &amp; budget issues</a:t>
            </a:r>
          </a:p>
          <a:p>
            <a:pPr>
              <a:spcBef>
                <a:spcPts val="1200"/>
              </a:spcBef>
              <a:spcAft>
                <a:spcPts val="1800"/>
              </a:spcAft>
            </a:pPr>
            <a:r>
              <a:rPr lang="en-US" dirty="0" smtClean="0"/>
              <a:t>Who:  	We had visionaries &amp; leaders: 				supportive Court, Clerk &amp; community</a:t>
            </a:r>
          </a:p>
          <a:p>
            <a:pPr>
              <a:spcBef>
                <a:spcPts val="1200"/>
              </a:spcBef>
              <a:spcAft>
                <a:spcPts val="1800"/>
              </a:spcAft>
            </a:pPr>
            <a:r>
              <a:rPr lang="en-US" dirty="0" smtClean="0"/>
              <a:t>What:  	We wanted to serve customers better; 		recognized a technology solution</a:t>
            </a:r>
          </a:p>
          <a:p>
            <a:pPr>
              <a:spcBef>
                <a:spcPts val="1200"/>
              </a:spcBef>
              <a:spcAft>
                <a:spcPts val="1800"/>
              </a:spcAft>
            </a:pPr>
            <a:r>
              <a:rPr lang="en-US" dirty="0" smtClean="0"/>
              <a:t>How:  	We realized a phased approach &amp;           		funding opportunities</a:t>
            </a:r>
          </a:p>
          <a:p>
            <a:pPr>
              <a:spcBef>
                <a:spcPts val="1200"/>
              </a:spcBef>
              <a:spcAft>
                <a:spcPts val="1200"/>
              </a:spcAft>
            </a:pPr>
            <a:endParaRPr lang="en-US" dirty="0" smtClean="0"/>
          </a:p>
          <a:p>
            <a:pPr>
              <a:spcBef>
                <a:spcPts val="1200"/>
              </a:spcBef>
              <a:spcAft>
                <a:spcPts val="1200"/>
              </a:spcAft>
            </a:pPr>
            <a:endParaRPr lang="en-US" dirty="0" smtClean="0"/>
          </a:p>
          <a:p>
            <a:pPr>
              <a:spcBef>
                <a:spcPts val="1200"/>
              </a:spcBef>
              <a:spcAft>
                <a:spcPts val="1200"/>
              </a:spcAft>
            </a:pPr>
            <a:endParaRPr lang="en-US" dirty="0" smtClean="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5</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162800" y="838200"/>
            <a:ext cx="1143000" cy="229466"/>
          </a:xfrm>
          <a:prstGeom prst="rect">
            <a:avLst/>
          </a:prstGeom>
          <a:noFill/>
          <a:ln w="9525">
            <a:noFill/>
            <a:miter lim="800000"/>
            <a:headEnd/>
            <a:tailEnd/>
          </a:ln>
        </p:spPr>
      </p:pic>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Our Changed Operations  </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a:spcBef>
                <a:spcPts val="1800"/>
              </a:spcBef>
              <a:spcAft>
                <a:spcPts val="1800"/>
              </a:spcAft>
              <a:buNone/>
            </a:pPr>
            <a:r>
              <a:rPr lang="en-US" dirty="0" smtClean="0"/>
              <a:t>Indexing – Quality Control</a:t>
            </a:r>
          </a:p>
          <a:p>
            <a:pPr>
              <a:spcBef>
                <a:spcPts val="1800"/>
              </a:spcBef>
              <a:spcAft>
                <a:spcPts val="1800"/>
              </a:spcAft>
            </a:pPr>
            <a:r>
              <a:rPr lang="en-US" dirty="0" smtClean="0"/>
              <a:t>Connecting a document with a case number</a:t>
            </a:r>
          </a:p>
          <a:p>
            <a:pPr>
              <a:spcBef>
                <a:spcPts val="1800"/>
              </a:spcBef>
              <a:spcAft>
                <a:spcPts val="1800"/>
              </a:spcAft>
            </a:pPr>
            <a:r>
              <a:rPr lang="en-US" dirty="0" smtClean="0"/>
              <a:t>Quality control procedures</a:t>
            </a:r>
          </a:p>
          <a:p>
            <a:pPr>
              <a:spcBef>
                <a:spcPts val="1800"/>
              </a:spcBef>
              <a:spcAft>
                <a:spcPts val="1800"/>
              </a:spcAft>
            </a:pPr>
            <a:r>
              <a:rPr lang="en-US" dirty="0" smtClean="0"/>
              <a:t>Sending to a workflow</a:t>
            </a:r>
          </a:p>
          <a:p>
            <a:pPr marL="914400" lvl="1" indent="-457200">
              <a:spcBef>
                <a:spcPts val="1800"/>
              </a:spcBef>
              <a:spcAft>
                <a:spcPts val="1800"/>
              </a:spcAft>
              <a:buFont typeface="Wingdings" pitchFamily="2" charset="2"/>
              <a:buChar char="Ø"/>
            </a:pPr>
            <a:r>
              <a:rPr lang="en-US" dirty="0" smtClean="0"/>
              <a:t>Inherent efficiencies</a:t>
            </a:r>
          </a:p>
          <a:p>
            <a:pPr>
              <a:spcBef>
                <a:spcPts val="1800"/>
              </a:spcBef>
              <a:spcAft>
                <a:spcPts val="1800"/>
              </a:spcAft>
              <a:buNone/>
            </a:pPr>
            <a:endParaRPr lang="en-US" dirty="0" smtClean="0"/>
          </a:p>
          <a:p>
            <a:pPr>
              <a:spcBef>
                <a:spcPts val="1800"/>
              </a:spcBef>
              <a:spcAft>
                <a:spcPts val="1800"/>
              </a:spcAft>
              <a:buNone/>
            </a:pPr>
            <a:endParaRPr lang="en-US" dirty="0" smtClean="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7467600" y="304800"/>
            <a:ext cx="533400" cy="508397"/>
          </a:xfrm>
          <a:prstGeom prst="rect">
            <a:avLst/>
          </a:prstGeom>
          <a:noFill/>
          <a:ln w="9525">
            <a:noFill/>
            <a:miter lim="800000"/>
            <a:headEnd/>
            <a:tailEnd/>
          </a:ln>
        </p:spPr>
      </p:pic>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162800" y="838200"/>
            <a:ext cx="1143000" cy="229466"/>
          </a:xfrm>
          <a:prstGeom prst="rect">
            <a:avLst/>
          </a:prstGeom>
          <a:noFill/>
          <a:ln w="9525">
            <a:noFill/>
            <a:miter lim="800000"/>
            <a:headEnd/>
            <a:tailEnd/>
          </a:ln>
        </p:spPr>
      </p:pic>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Our Changed Operations</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a:spcBef>
                <a:spcPts val="1800"/>
              </a:spcBef>
              <a:spcAft>
                <a:spcPts val="1800"/>
              </a:spcAft>
              <a:buNone/>
            </a:pPr>
            <a:r>
              <a:rPr lang="en-US" dirty="0" smtClean="0"/>
              <a:t>Processing – Docketing</a:t>
            </a:r>
          </a:p>
          <a:p>
            <a:pPr marL="914400" lvl="1" indent="-457200">
              <a:spcBef>
                <a:spcPts val="1800"/>
              </a:spcBef>
              <a:spcAft>
                <a:spcPts val="1800"/>
              </a:spcAft>
              <a:buFont typeface="Wingdings" pitchFamily="2" charset="2"/>
              <a:buChar char="Ø"/>
            </a:pPr>
            <a:r>
              <a:rPr lang="en-US" dirty="0" smtClean="0"/>
              <a:t>Eliminated dual entry</a:t>
            </a:r>
          </a:p>
          <a:p>
            <a:pPr marL="914400" lvl="1" indent="-457200">
              <a:spcBef>
                <a:spcPts val="1800"/>
              </a:spcBef>
              <a:spcAft>
                <a:spcPts val="1800"/>
              </a:spcAft>
              <a:buFont typeface="Wingdings" pitchFamily="2" charset="2"/>
              <a:buChar char="Ø"/>
            </a:pPr>
            <a:r>
              <a:rPr lang="en-US" dirty="0" smtClean="0"/>
              <a:t>Automated some steps</a:t>
            </a:r>
          </a:p>
          <a:p>
            <a:pPr marL="514350" indent="-457200">
              <a:spcBef>
                <a:spcPts val="1800"/>
              </a:spcBef>
              <a:spcAft>
                <a:spcPts val="1800"/>
              </a:spcAft>
              <a:buNone/>
            </a:pPr>
            <a:r>
              <a:rPr lang="en-US" dirty="0" smtClean="0"/>
              <a:t>Activity Log – Tracking</a:t>
            </a:r>
          </a:p>
          <a:p>
            <a:pPr marL="914400" lvl="1" indent="-457200">
              <a:spcBef>
                <a:spcPts val="1800"/>
              </a:spcBef>
              <a:spcAft>
                <a:spcPts val="1800"/>
              </a:spcAft>
              <a:buFont typeface="Wingdings" pitchFamily="2" charset="2"/>
              <a:buChar char="Ø"/>
            </a:pPr>
            <a:r>
              <a:rPr lang="en-US" dirty="0" smtClean="0"/>
              <a:t>Replicate tracking of paper file</a:t>
            </a:r>
          </a:p>
          <a:p>
            <a:pPr marL="914400" lvl="1" indent="-457200">
              <a:spcBef>
                <a:spcPts val="1800"/>
              </a:spcBef>
              <a:spcAft>
                <a:spcPts val="1800"/>
              </a:spcAft>
              <a:buFont typeface="Wingdings" pitchFamily="2" charset="2"/>
              <a:buChar char="Ø"/>
            </a:pPr>
            <a:r>
              <a:rPr lang="en-US" dirty="0" smtClean="0"/>
              <a:t>Enhanced with automated entries</a:t>
            </a:r>
          </a:p>
          <a:p>
            <a:pPr>
              <a:spcBef>
                <a:spcPts val="1800"/>
              </a:spcBef>
              <a:spcAft>
                <a:spcPts val="1800"/>
              </a:spcAft>
              <a:buNone/>
            </a:pPr>
            <a:endParaRPr lang="en-US" dirty="0" smtClean="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7467600" y="304800"/>
            <a:ext cx="533400" cy="508397"/>
          </a:xfrm>
          <a:prstGeom prst="rect">
            <a:avLst/>
          </a:prstGeom>
          <a:noFill/>
          <a:ln w="9525">
            <a:noFill/>
            <a:miter lim="800000"/>
            <a:headEnd/>
            <a:tailEnd/>
          </a:ln>
        </p:spPr>
      </p:pic>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162800" y="838200"/>
            <a:ext cx="1143000" cy="229466"/>
          </a:xfrm>
          <a:prstGeom prst="rect">
            <a:avLst/>
          </a:prstGeom>
          <a:noFill/>
          <a:ln w="9525">
            <a:noFill/>
            <a:miter lim="800000"/>
            <a:headEnd/>
            <a:tailEnd/>
          </a:ln>
        </p:spPr>
      </p:pic>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Our Changed Operations</a:t>
            </a:r>
            <a:endParaRPr lang="en-US" sz="4000" b="1" dirty="0"/>
          </a:p>
        </p:txBody>
      </p:sp>
      <p:sp>
        <p:nvSpPr>
          <p:cNvPr id="15" name="Content Placeholder 14"/>
          <p:cNvSpPr>
            <a:spLocks noGrp="1"/>
          </p:cNvSpPr>
          <p:nvPr>
            <p:ph idx="1"/>
          </p:nvPr>
        </p:nvSpPr>
        <p:spPr>
          <a:xfrm>
            <a:off x="457200" y="1524000"/>
            <a:ext cx="8686800" cy="5334000"/>
          </a:xfrm>
        </p:spPr>
        <p:txBody>
          <a:bodyPr>
            <a:normAutofit lnSpcReduction="10000"/>
          </a:bodyPr>
          <a:lstStyle/>
          <a:p>
            <a:pPr>
              <a:spcBef>
                <a:spcPts val="1800"/>
              </a:spcBef>
              <a:spcAft>
                <a:spcPts val="1800"/>
              </a:spcAft>
              <a:buNone/>
            </a:pPr>
            <a:r>
              <a:rPr lang="en-US" dirty="0" smtClean="0"/>
              <a:t>Enhanced customer service</a:t>
            </a:r>
          </a:p>
          <a:p>
            <a:pPr>
              <a:spcBef>
                <a:spcPts val="1800"/>
              </a:spcBef>
              <a:spcAft>
                <a:spcPts val="1800"/>
              </a:spcAft>
            </a:pPr>
            <a:r>
              <a:rPr lang="en-US" dirty="0" smtClean="0"/>
              <a:t>‘e’ Help desk phone &amp; email communications</a:t>
            </a:r>
          </a:p>
          <a:p>
            <a:pPr>
              <a:spcBef>
                <a:spcPts val="1800"/>
              </a:spcBef>
              <a:spcAft>
                <a:spcPts val="1800"/>
              </a:spcAft>
            </a:pPr>
            <a:r>
              <a:rPr lang="en-US" dirty="0" smtClean="0"/>
              <a:t>Process specific help &amp; support phone numbers</a:t>
            </a:r>
          </a:p>
          <a:p>
            <a:pPr>
              <a:spcBef>
                <a:spcPts val="1800"/>
              </a:spcBef>
              <a:spcAft>
                <a:spcPts val="1800"/>
              </a:spcAft>
            </a:pPr>
            <a:r>
              <a:rPr lang="en-US" dirty="0" smtClean="0"/>
              <a:t>Expanded online self-help resources</a:t>
            </a:r>
          </a:p>
          <a:p>
            <a:pPr>
              <a:spcBef>
                <a:spcPts val="1800"/>
              </a:spcBef>
              <a:spcAft>
                <a:spcPts val="1800"/>
              </a:spcAft>
            </a:pPr>
            <a:r>
              <a:rPr lang="en-US" dirty="0" smtClean="0"/>
              <a:t>Process simple applications</a:t>
            </a:r>
          </a:p>
          <a:p>
            <a:pPr>
              <a:spcBef>
                <a:spcPts val="1800"/>
              </a:spcBef>
              <a:spcAft>
                <a:spcPts val="1800"/>
              </a:spcAft>
            </a:pPr>
            <a:r>
              <a:rPr lang="en-US" dirty="0" smtClean="0"/>
              <a:t>Training opportunities - CLEs</a:t>
            </a:r>
          </a:p>
          <a:p>
            <a:pPr>
              <a:spcBef>
                <a:spcPts val="1800"/>
              </a:spcBef>
              <a:spcAft>
                <a:spcPts val="1800"/>
              </a:spcAft>
              <a:buNone/>
            </a:pPr>
            <a:endParaRPr lang="en-US" dirty="0" smtClean="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7467600" y="304800"/>
            <a:ext cx="533400" cy="508397"/>
          </a:xfrm>
          <a:prstGeom prst="rect">
            <a:avLst/>
          </a:prstGeom>
          <a:noFill/>
          <a:ln w="9525">
            <a:noFill/>
            <a:miter lim="800000"/>
            <a:headEnd/>
            <a:tailEnd/>
          </a:ln>
        </p:spPr>
      </p:pic>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162800" y="838200"/>
            <a:ext cx="1143000" cy="229466"/>
          </a:xfrm>
          <a:prstGeom prst="rect">
            <a:avLst/>
          </a:prstGeom>
          <a:noFill/>
          <a:ln w="9525">
            <a:noFill/>
            <a:miter lim="800000"/>
            <a:headEnd/>
            <a:tailEnd/>
          </a:ln>
        </p:spPr>
      </p:pic>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Our Changed Operations</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a:spcBef>
                <a:spcPts val="1800"/>
              </a:spcBef>
              <a:spcAft>
                <a:spcPts val="1800"/>
              </a:spcAft>
              <a:buNone/>
            </a:pPr>
            <a:r>
              <a:rPr lang="en-US" dirty="0" smtClean="0"/>
              <a:t>Revenue Opportunities</a:t>
            </a:r>
          </a:p>
          <a:p>
            <a:pPr>
              <a:spcBef>
                <a:spcPts val="1800"/>
              </a:spcBef>
              <a:spcAft>
                <a:spcPts val="1800"/>
              </a:spcAft>
            </a:pPr>
            <a:r>
              <a:rPr lang="en-US" dirty="0" smtClean="0"/>
              <a:t>What are customers willing to pay for?</a:t>
            </a:r>
          </a:p>
          <a:p>
            <a:pPr marL="914400" lvl="1" indent="-457200">
              <a:spcBef>
                <a:spcPts val="1800"/>
              </a:spcBef>
              <a:spcAft>
                <a:spcPts val="1800"/>
              </a:spcAft>
              <a:buFont typeface="Wingdings" pitchFamily="2" charset="2"/>
              <a:buChar char="Ø"/>
            </a:pPr>
            <a:r>
              <a:rPr lang="en-US" dirty="0" smtClean="0"/>
              <a:t>e</a:t>
            </a:r>
            <a:r>
              <a:rPr lang="en-US" dirty="0" smtClean="0"/>
              <a:t>-Viewing</a:t>
            </a:r>
            <a:r>
              <a:rPr lang="en-US" dirty="0" smtClean="0"/>
              <a:t>, e-Working Copies; Expedited processes</a:t>
            </a:r>
          </a:p>
          <a:p>
            <a:pPr>
              <a:spcBef>
                <a:spcPts val="1800"/>
              </a:spcBef>
              <a:spcAft>
                <a:spcPts val="1800"/>
              </a:spcAft>
            </a:pPr>
            <a:r>
              <a:rPr lang="en-US" dirty="0" smtClean="0"/>
              <a:t>Use revenues to off set the project costs or to cover the cost of new staff</a:t>
            </a:r>
          </a:p>
          <a:p>
            <a:pPr>
              <a:spcBef>
                <a:spcPts val="1800"/>
              </a:spcBef>
              <a:spcAft>
                <a:spcPts val="1800"/>
              </a:spcAft>
              <a:buNone/>
            </a:pPr>
            <a:endParaRPr lang="en-US" dirty="0" smtClean="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7467600" y="304800"/>
            <a:ext cx="533400" cy="508397"/>
          </a:xfrm>
          <a:prstGeom prst="rect">
            <a:avLst/>
          </a:prstGeom>
          <a:noFill/>
          <a:ln w="9525">
            <a:noFill/>
            <a:miter lim="800000"/>
            <a:headEnd/>
            <a:tailEnd/>
          </a:ln>
        </p:spPr>
      </p:pic>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162800" y="838200"/>
            <a:ext cx="1143000" cy="229466"/>
          </a:xfrm>
          <a:prstGeom prst="rect">
            <a:avLst/>
          </a:prstGeom>
          <a:noFill/>
          <a:ln w="9525">
            <a:noFill/>
            <a:miter lim="800000"/>
            <a:headEnd/>
            <a:tailEnd/>
          </a:ln>
        </p:spPr>
      </p:pic>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Our Changed Operations</a:t>
            </a:r>
            <a:endParaRPr lang="en-US" sz="4000" b="1"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7467600" y="304800"/>
            <a:ext cx="533400" cy="508397"/>
          </a:xfrm>
          <a:prstGeom prst="rect">
            <a:avLst/>
          </a:prstGeom>
          <a:noFill/>
          <a:ln w="9525">
            <a:noFill/>
            <a:miter lim="800000"/>
            <a:headEnd/>
            <a:tailEnd/>
          </a:ln>
        </p:spPr>
      </p:pic>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54</a:t>
            </a:fld>
            <a:endParaRPr lang="en-US" dirty="0"/>
          </a:p>
        </p:txBody>
      </p:sp>
      <p:graphicFrame>
        <p:nvGraphicFramePr>
          <p:cNvPr id="10" name="Content Placeholder 9"/>
          <p:cNvGraphicFramePr>
            <a:graphicFrameLocks noGrp="1"/>
          </p:cNvGraphicFramePr>
          <p:nvPr>
            <p:ph idx="1"/>
          </p:nvPr>
        </p:nvGraphicFramePr>
        <p:xfrm>
          <a:off x="457200" y="1524000"/>
          <a:ext cx="8686800" cy="5334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162800" y="838200"/>
            <a:ext cx="1143000" cy="229466"/>
          </a:xfrm>
          <a:prstGeom prst="rect">
            <a:avLst/>
          </a:prstGeom>
          <a:noFill/>
          <a:ln w="9525">
            <a:noFill/>
            <a:miter lim="800000"/>
            <a:headEnd/>
            <a:tailEnd/>
          </a:ln>
        </p:spPr>
      </p:pic>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The ECR Program Today  </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a:spcBef>
                <a:spcPts val="1800"/>
              </a:spcBef>
              <a:spcAft>
                <a:spcPts val="1800"/>
              </a:spcAft>
            </a:pPr>
            <a:r>
              <a:rPr lang="en-US" dirty="0" smtClean="0"/>
              <a:t>No paper files*</a:t>
            </a:r>
          </a:p>
          <a:p>
            <a:pPr>
              <a:spcBef>
                <a:spcPts val="1800"/>
              </a:spcBef>
              <a:spcAft>
                <a:spcPts val="1800"/>
              </a:spcAft>
            </a:pPr>
            <a:r>
              <a:rPr lang="en-US" dirty="0" smtClean="0"/>
              <a:t>Roughly 15,000 view requests are logged daily  by the Court, Clerk’s staff, the public and King County agencies</a:t>
            </a:r>
          </a:p>
          <a:p>
            <a:pPr>
              <a:spcBef>
                <a:spcPts val="1800"/>
              </a:spcBef>
              <a:spcAft>
                <a:spcPts val="1800"/>
              </a:spcAft>
            </a:pPr>
            <a:r>
              <a:rPr lang="en-US" dirty="0" smtClean="0"/>
              <a:t>Core ECR currently houses over 18.7 million documents</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7467600" y="304800"/>
            <a:ext cx="533400" cy="508397"/>
          </a:xfrm>
          <a:prstGeom prst="rect">
            <a:avLst/>
          </a:prstGeom>
          <a:noFill/>
          <a:ln w="9525">
            <a:noFill/>
            <a:miter lim="800000"/>
            <a:headEnd/>
            <a:tailEnd/>
          </a:ln>
        </p:spPr>
      </p:pic>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162800" y="838200"/>
            <a:ext cx="1143000" cy="229466"/>
          </a:xfrm>
          <a:prstGeom prst="rect">
            <a:avLst/>
          </a:prstGeom>
          <a:noFill/>
          <a:ln w="9525">
            <a:noFill/>
            <a:miter lim="800000"/>
            <a:headEnd/>
            <a:tailEnd/>
          </a:ln>
        </p:spPr>
      </p:pic>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The ECR Program Today  </a:t>
            </a:r>
            <a:endParaRPr lang="en-US" sz="4000" b="1" dirty="0"/>
          </a:p>
        </p:txBody>
      </p:sp>
      <p:sp>
        <p:nvSpPr>
          <p:cNvPr id="15" name="Content Placeholder 14"/>
          <p:cNvSpPr>
            <a:spLocks noGrp="1"/>
          </p:cNvSpPr>
          <p:nvPr>
            <p:ph idx="1"/>
          </p:nvPr>
        </p:nvSpPr>
        <p:spPr>
          <a:xfrm>
            <a:off x="457200" y="1524000"/>
            <a:ext cx="8686800" cy="5334000"/>
          </a:xfrm>
        </p:spPr>
        <p:txBody>
          <a:bodyPr>
            <a:normAutofit lnSpcReduction="10000"/>
          </a:bodyPr>
          <a:lstStyle/>
          <a:p>
            <a:pPr>
              <a:spcBef>
                <a:spcPts val="1200"/>
              </a:spcBef>
              <a:spcAft>
                <a:spcPts val="1200"/>
              </a:spcAft>
            </a:pPr>
            <a:r>
              <a:rPr lang="en-US" dirty="0" smtClean="0"/>
              <a:t>Clerk’s new case filings processing time </a:t>
            </a:r>
            <a:r>
              <a:rPr lang="en-US" i="1" dirty="0" smtClean="0"/>
              <a:t>decreased</a:t>
            </a:r>
            <a:r>
              <a:rPr lang="en-US" dirty="0" smtClean="0"/>
              <a:t> 650% when received electronically</a:t>
            </a:r>
          </a:p>
          <a:p>
            <a:pPr lvl="1">
              <a:spcBef>
                <a:spcPts val="1200"/>
              </a:spcBef>
              <a:spcAft>
                <a:spcPts val="1200"/>
              </a:spcAft>
              <a:buFont typeface="Wingdings" pitchFamily="2" charset="2"/>
              <a:buChar char="Ø"/>
            </a:pPr>
            <a:r>
              <a:rPr lang="en-US" dirty="0" smtClean="0"/>
              <a:t>  Paper filed new cases: 8 transactions per hour</a:t>
            </a:r>
          </a:p>
          <a:p>
            <a:pPr lvl="1">
              <a:spcBef>
                <a:spcPts val="1200"/>
              </a:spcBef>
              <a:spcAft>
                <a:spcPts val="1200"/>
              </a:spcAft>
              <a:buFont typeface="Wingdings" pitchFamily="2" charset="2"/>
              <a:buChar char="Ø"/>
            </a:pPr>
            <a:r>
              <a:rPr lang="en-US" dirty="0" smtClean="0"/>
              <a:t>  e-Filed new cases: 60 transactions per hour</a:t>
            </a:r>
          </a:p>
          <a:p>
            <a:pPr>
              <a:spcBef>
                <a:spcPts val="1200"/>
              </a:spcBef>
              <a:spcAft>
                <a:spcPts val="1200"/>
              </a:spcAft>
            </a:pPr>
            <a:r>
              <a:rPr lang="en-US" dirty="0" smtClean="0"/>
              <a:t>Average turnaround time: doc filing to access</a:t>
            </a:r>
          </a:p>
          <a:p>
            <a:pPr lvl="1">
              <a:spcBef>
                <a:spcPts val="1200"/>
              </a:spcBef>
              <a:spcAft>
                <a:spcPts val="1200"/>
              </a:spcAft>
              <a:buFont typeface="Wingdings" pitchFamily="2" charset="2"/>
              <a:buChar char="Ø"/>
            </a:pPr>
            <a:r>
              <a:rPr lang="en-US" dirty="0" smtClean="0"/>
              <a:t>  Pre ECR (in 1999 &amp; earlier): 5 days</a:t>
            </a:r>
          </a:p>
          <a:p>
            <a:pPr lvl="1">
              <a:spcBef>
                <a:spcPts val="1200"/>
              </a:spcBef>
              <a:spcAft>
                <a:spcPts val="1200"/>
              </a:spcAft>
              <a:buFont typeface="Wingdings" pitchFamily="2" charset="2"/>
              <a:buChar char="Ø"/>
            </a:pPr>
            <a:r>
              <a:rPr lang="en-US" dirty="0" smtClean="0"/>
              <a:t>  Post ECR (2000):  2 days</a:t>
            </a:r>
          </a:p>
          <a:p>
            <a:pPr lvl="1">
              <a:spcBef>
                <a:spcPts val="1200"/>
              </a:spcBef>
              <a:spcAft>
                <a:spcPts val="1200"/>
              </a:spcAft>
              <a:buFont typeface="Wingdings" pitchFamily="2" charset="2"/>
              <a:buChar char="Ø"/>
            </a:pPr>
            <a:r>
              <a:rPr lang="en-US" dirty="0" smtClean="0"/>
              <a:t>  Mandatory e-Filing (2009): 1 day</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7467600" y="304800"/>
            <a:ext cx="533400" cy="508397"/>
          </a:xfrm>
          <a:prstGeom prst="rect">
            <a:avLst/>
          </a:prstGeom>
          <a:noFill/>
          <a:ln w="9525">
            <a:noFill/>
            <a:miter lim="800000"/>
            <a:headEnd/>
            <a:tailEnd/>
          </a:ln>
        </p:spPr>
      </p:pic>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162800" y="838200"/>
            <a:ext cx="1143000" cy="229466"/>
          </a:xfrm>
          <a:prstGeom prst="rect">
            <a:avLst/>
          </a:prstGeom>
          <a:noFill/>
          <a:ln w="9525">
            <a:noFill/>
            <a:miter lim="800000"/>
            <a:headEnd/>
            <a:tailEnd/>
          </a:ln>
        </p:spPr>
      </p:pic>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The ECR Program Today  </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a:lnSpc>
                <a:spcPct val="110000"/>
              </a:lnSpc>
              <a:spcBef>
                <a:spcPts val="1200"/>
              </a:spcBef>
              <a:spcAft>
                <a:spcPts val="600"/>
              </a:spcAft>
            </a:pPr>
            <a:r>
              <a:rPr lang="en-US" dirty="0" smtClean="0"/>
              <a:t>Clerk’s Office Savings</a:t>
            </a:r>
          </a:p>
          <a:p>
            <a:pPr lvl="1">
              <a:spcBef>
                <a:spcPts val="1800"/>
              </a:spcBef>
              <a:spcAft>
                <a:spcPts val="1800"/>
              </a:spcAft>
              <a:buFont typeface="Wingdings" pitchFamily="2" charset="2"/>
              <a:buChar char="Ø"/>
            </a:pPr>
            <a:r>
              <a:rPr lang="en-US" dirty="0" smtClean="0"/>
              <a:t>  </a:t>
            </a:r>
            <a:r>
              <a:rPr lang="en-US" sz="3200" dirty="0" smtClean="0"/>
              <a:t>Microfilming: $250,000 per year</a:t>
            </a:r>
          </a:p>
          <a:p>
            <a:pPr lvl="1">
              <a:spcBef>
                <a:spcPts val="1800"/>
              </a:spcBef>
              <a:spcAft>
                <a:spcPts val="1800"/>
              </a:spcAft>
              <a:buFont typeface="Wingdings" pitchFamily="2" charset="2"/>
              <a:buChar char="Ø"/>
            </a:pPr>
            <a:r>
              <a:rPr lang="en-US" sz="3200" dirty="0" smtClean="0"/>
              <a:t>  File Folders: $23,000 per year</a:t>
            </a:r>
          </a:p>
          <a:p>
            <a:pPr lvl="1">
              <a:spcBef>
                <a:spcPts val="1800"/>
              </a:spcBef>
              <a:spcAft>
                <a:spcPts val="1800"/>
              </a:spcAft>
              <a:buFont typeface="Wingdings" pitchFamily="2" charset="2"/>
              <a:buChar char="Ø"/>
            </a:pPr>
            <a:r>
              <a:rPr lang="en-US" sz="3200" dirty="0" smtClean="0"/>
              <a:t>  Staff Reductions:  27 positions</a:t>
            </a:r>
          </a:p>
          <a:p>
            <a:pPr lvl="1">
              <a:spcBef>
                <a:spcPts val="1800"/>
              </a:spcBef>
              <a:spcAft>
                <a:spcPts val="1800"/>
              </a:spcAft>
              <a:buFont typeface="Wingdings" pitchFamily="2" charset="2"/>
              <a:buChar char="Ø"/>
            </a:pPr>
            <a:r>
              <a:rPr lang="en-US" sz="3200" dirty="0" smtClean="0"/>
              <a:t>  Total Savings: over $8 million since 2000</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7467600" y="304800"/>
            <a:ext cx="533400" cy="508397"/>
          </a:xfrm>
          <a:prstGeom prst="rect">
            <a:avLst/>
          </a:prstGeom>
          <a:noFill/>
          <a:ln w="9525">
            <a:noFill/>
            <a:miter lim="800000"/>
            <a:headEnd/>
            <a:tailEnd/>
          </a:ln>
        </p:spPr>
      </p:pic>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E-Filing Today</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a:spcBef>
                <a:spcPts val="1200"/>
              </a:spcBef>
              <a:spcAft>
                <a:spcPts val="1200"/>
              </a:spcAft>
              <a:buNone/>
            </a:pPr>
            <a:r>
              <a:rPr lang="en-US" dirty="0" smtClean="0">
                <a:latin typeface="Calibri" pitchFamily="34" charset="0"/>
              </a:rPr>
              <a:t>Between January 2011 through June 2011:</a:t>
            </a:r>
          </a:p>
          <a:p>
            <a:pPr marL="463550" indent="-463550">
              <a:lnSpc>
                <a:spcPct val="110000"/>
              </a:lnSpc>
              <a:spcBef>
                <a:spcPts val="1800"/>
              </a:spcBef>
              <a:spcAft>
                <a:spcPts val="1800"/>
              </a:spcAft>
            </a:pPr>
            <a:r>
              <a:rPr lang="en-US" dirty="0" smtClean="0">
                <a:latin typeface="Calibri" pitchFamily="34" charset="0"/>
              </a:rPr>
              <a:t>45%</a:t>
            </a:r>
            <a:r>
              <a:rPr lang="en-US" b="1" dirty="0" smtClean="0">
                <a:latin typeface="Calibri" pitchFamily="34" charset="0"/>
              </a:rPr>
              <a:t> </a:t>
            </a:r>
            <a:r>
              <a:rPr lang="en-US" dirty="0" smtClean="0">
                <a:latin typeface="Calibri" pitchFamily="34" charset="0"/>
              </a:rPr>
              <a:t>of the 829,556 documents filed             </a:t>
            </a:r>
            <a:r>
              <a:rPr lang="en-US" baseline="0" dirty="0" smtClean="0">
                <a:latin typeface="Calibri" pitchFamily="34" charset="0"/>
              </a:rPr>
              <a:t> </a:t>
            </a:r>
            <a:r>
              <a:rPr lang="en-US" dirty="0" smtClean="0">
                <a:latin typeface="Calibri" pitchFamily="34" charset="0"/>
              </a:rPr>
              <a:t>were </a:t>
            </a:r>
            <a:r>
              <a:rPr lang="en-US" i="1" dirty="0" smtClean="0">
                <a:latin typeface="Calibri" pitchFamily="34" charset="0"/>
              </a:rPr>
              <a:t>e</a:t>
            </a:r>
            <a:r>
              <a:rPr lang="en-US" dirty="0" smtClean="0">
                <a:latin typeface="Calibri" pitchFamily="34" charset="0"/>
              </a:rPr>
              <a:t>-filed (371,987 documents)</a:t>
            </a:r>
          </a:p>
          <a:p>
            <a:pPr marL="463550" indent="-463550">
              <a:lnSpc>
                <a:spcPct val="110000"/>
              </a:lnSpc>
              <a:spcBef>
                <a:spcPts val="1800"/>
              </a:spcBef>
              <a:spcAft>
                <a:spcPts val="1800"/>
              </a:spcAft>
            </a:pPr>
            <a:r>
              <a:rPr lang="en-US" dirty="0" smtClean="0">
                <a:latin typeface="Calibri" pitchFamily="34" charset="0"/>
              </a:rPr>
              <a:t>9,939 eWorking Copies submissions received  ($198,780)</a:t>
            </a:r>
          </a:p>
          <a:p>
            <a:pPr marL="463550" indent="-463550">
              <a:lnSpc>
                <a:spcPct val="110000"/>
              </a:lnSpc>
              <a:spcBef>
                <a:spcPts val="1800"/>
              </a:spcBef>
              <a:spcAft>
                <a:spcPts val="1800"/>
              </a:spcAft>
            </a:pPr>
            <a:r>
              <a:rPr lang="en-US" dirty="0" smtClean="0"/>
              <a:t>$169,206 collected from ECR Online payments</a:t>
            </a:r>
            <a:endParaRPr lang="en-US" dirty="0" smtClean="0">
              <a:latin typeface="Webdings" pitchFamily="18" charset="2"/>
            </a:endParaRPr>
          </a:p>
          <a:p>
            <a:pPr marL="463550" indent="-463550">
              <a:spcBef>
                <a:spcPts val="3000"/>
              </a:spcBef>
              <a:spcAft>
                <a:spcPts val="3000"/>
              </a:spcAft>
            </a:pPr>
            <a:endParaRPr lang="en-US" dirty="0" smtClean="0">
              <a:latin typeface="Calibri" pitchFamily="34" charset="0"/>
            </a:endParaRPr>
          </a:p>
          <a:p>
            <a:pPr>
              <a:spcBef>
                <a:spcPts val="1200"/>
              </a:spcBef>
              <a:spcAft>
                <a:spcPts val="1200"/>
              </a:spcAft>
            </a:pP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58</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fontScale="90000"/>
          </a:bodyPr>
          <a:lstStyle/>
          <a:p>
            <a:pPr algn="l"/>
            <a:r>
              <a:rPr lang="en-US" b="1" dirty="0" smtClean="0"/>
              <a:t>King County ECR Experience</a:t>
            </a:r>
            <a:endParaRPr lang="en-US" b="1" dirty="0"/>
          </a:p>
        </p:txBody>
      </p:sp>
      <p:sp>
        <p:nvSpPr>
          <p:cNvPr id="15" name="Content Placeholder 14"/>
          <p:cNvSpPr>
            <a:spLocks noGrp="1"/>
          </p:cNvSpPr>
          <p:nvPr>
            <p:ph idx="1"/>
          </p:nvPr>
        </p:nvSpPr>
        <p:spPr>
          <a:xfrm>
            <a:off x="457200" y="1524000"/>
            <a:ext cx="8305800" cy="5334000"/>
          </a:xfrm>
        </p:spPr>
        <p:txBody>
          <a:bodyPr>
            <a:normAutofit/>
          </a:bodyPr>
          <a:lstStyle/>
          <a:p>
            <a:pPr marL="0" indent="0" algn="ctr">
              <a:spcBef>
                <a:spcPts val="1200"/>
              </a:spcBef>
              <a:spcAft>
                <a:spcPts val="600"/>
              </a:spcAft>
              <a:buNone/>
            </a:pPr>
            <a:r>
              <a:rPr lang="en-US" sz="4000" b="1" dirty="0" smtClean="0">
                <a:solidFill>
                  <a:schemeClr val="accent1">
                    <a:lumMod val="75000"/>
                  </a:schemeClr>
                </a:solidFill>
              </a:rPr>
              <a:t>A Change in Business:</a:t>
            </a:r>
          </a:p>
          <a:p>
            <a:pPr marL="0" indent="0" algn="ctr">
              <a:spcBef>
                <a:spcPts val="1200"/>
              </a:spcBef>
              <a:spcAft>
                <a:spcPts val="600"/>
              </a:spcAft>
              <a:buNone/>
            </a:pPr>
            <a:r>
              <a:rPr lang="en-US" sz="4000" b="1" dirty="0" smtClean="0">
                <a:solidFill>
                  <a:schemeClr val="accent1">
                    <a:lumMod val="75000"/>
                  </a:schemeClr>
                </a:solidFill>
              </a:rPr>
              <a:t>Change Management</a:t>
            </a:r>
          </a:p>
          <a:p>
            <a:pPr marL="0" indent="0" algn="ctr">
              <a:spcBef>
                <a:spcPts val="1200"/>
              </a:spcBef>
              <a:spcAft>
                <a:spcPts val="600"/>
              </a:spcAft>
              <a:buNone/>
            </a:pPr>
            <a:r>
              <a:rPr lang="en-US" sz="4000" b="1" dirty="0" smtClean="0">
                <a:solidFill>
                  <a:schemeClr val="accent1">
                    <a:lumMod val="75000"/>
                  </a:schemeClr>
                </a:solidFill>
              </a:rPr>
              <a:t>and</a:t>
            </a:r>
          </a:p>
          <a:p>
            <a:pPr marL="0" indent="0" algn="ctr">
              <a:spcBef>
                <a:spcPts val="1200"/>
              </a:spcBef>
              <a:spcAft>
                <a:spcPts val="600"/>
              </a:spcAft>
              <a:buNone/>
            </a:pPr>
            <a:r>
              <a:rPr lang="en-US" sz="4000" b="1" dirty="0" smtClean="0">
                <a:solidFill>
                  <a:schemeClr val="accent1">
                    <a:lumMod val="75000"/>
                  </a:schemeClr>
                </a:solidFill>
              </a:rPr>
              <a:t>Electronic Court Records Today</a:t>
            </a:r>
            <a:endParaRPr lang="en-US" b="1" dirty="0" smtClean="0"/>
          </a:p>
          <a:p>
            <a:pPr marL="0" indent="0" algn="ctr">
              <a:spcBef>
                <a:spcPts val="1200"/>
              </a:spcBef>
              <a:spcAft>
                <a:spcPts val="600"/>
              </a:spcAft>
              <a:buNone/>
            </a:pPr>
            <a:endParaRPr lang="en-US" sz="800" dirty="0" smtClean="0"/>
          </a:p>
          <a:p>
            <a:pPr marL="0" indent="0" algn="ctr">
              <a:spcBef>
                <a:spcPts val="1200"/>
              </a:spcBef>
              <a:spcAft>
                <a:spcPts val="600"/>
              </a:spcAft>
              <a:buNone/>
            </a:pPr>
            <a:r>
              <a:rPr lang="en-US" sz="6600" b="1" dirty="0" smtClean="0"/>
              <a:t>Questions?</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59</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ECR Program in King County</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a:spcBef>
                <a:spcPts val="1200"/>
              </a:spcBef>
              <a:spcAft>
                <a:spcPts val="1200"/>
              </a:spcAft>
              <a:buNone/>
            </a:pPr>
            <a:r>
              <a:rPr lang="en-US" dirty="0" smtClean="0"/>
              <a:t>2007 Innovations is American Government Award</a:t>
            </a:r>
          </a:p>
          <a:p>
            <a:pPr>
              <a:spcBef>
                <a:spcPts val="1200"/>
              </a:spcBef>
              <a:spcAft>
                <a:spcPts val="1200"/>
              </a:spcAft>
              <a:buNone/>
            </a:pPr>
            <a:r>
              <a:rPr lang="en-US" dirty="0" smtClean="0"/>
              <a:t>“ The King County Electronic Court Records Program demonstrates the power of collaboration to fundamentally improve the judicial process.”     </a:t>
            </a:r>
          </a:p>
          <a:p>
            <a:pPr>
              <a:spcBef>
                <a:spcPts val="0"/>
              </a:spcBef>
              <a:buNone/>
            </a:pPr>
            <a:r>
              <a:rPr lang="en-US" dirty="0" smtClean="0"/>
              <a:t>			Stephen Goldsmith, Director</a:t>
            </a:r>
          </a:p>
          <a:p>
            <a:pPr>
              <a:spcBef>
                <a:spcPts val="0"/>
              </a:spcBef>
              <a:buNone/>
            </a:pPr>
            <a:r>
              <a:rPr lang="en-US" dirty="0" smtClean="0"/>
              <a:t>			</a:t>
            </a:r>
            <a:r>
              <a:rPr lang="en-US" sz="2400" dirty="0" smtClean="0"/>
              <a:t>Innovations in American Government Program</a:t>
            </a:r>
          </a:p>
          <a:p>
            <a:pPr>
              <a:spcBef>
                <a:spcPts val="0"/>
              </a:spcBef>
              <a:buNone/>
            </a:pPr>
            <a:r>
              <a:rPr lang="en-US" sz="2400" dirty="0" smtClean="0"/>
              <a:t>			Ash Center for Democratic Governance &amp; Innovation</a:t>
            </a:r>
          </a:p>
          <a:p>
            <a:pPr>
              <a:spcBef>
                <a:spcPts val="0"/>
              </a:spcBef>
              <a:buNone/>
            </a:pPr>
            <a:r>
              <a:rPr lang="en-US" sz="2400" dirty="0" smtClean="0"/>
              <a:t>			Harvard’s Kennedy School of  Government</a:t>
            </a:r>
          </a:p>
          <a:p>
            <a:pPr>
              <a:spcBef>
                <a:spcPts val="0"/>
              </a:spcBef>
              <a:buNone/>
            </a:pPr>
            <a:r>
              <a:rPr lang="en-US" dirty="0" smtClean="0"/>
              <a:t>					</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p:txBody>
          <a:bodyPr/>
          <a:lstStyle/>
          <a:p>
            <a:fld id="{F1940B92-448D-4C2B-9574-6A6373F0E2FF}" type="slidenum">
              <a:rPr lang="en-US" smtClean="0"/>
              <a:pPr/>
              <a:t>6</a:t>
            </a:fld>
            <a:endParaRPr lang="en-US" dirty="0"/>
          </a:p>
        </p:txBody>
      </p:sp>
      <p:pic>
        <p:nvPicPr>
          <p:cNvPr id="10" name="Picture 9"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ormAutofit fontScale="90000"/>
          </a:bodyPr>
          <a:lstStyle/>
          <a:p>
            <a:pPr algn="l"/>
            <a:r>
              <a:rPr lang="en-US" b="1" dirty="0" smtClean="0"/>
              <a:t>King County ECR Experience</a:t>
            </a:r>
            <a:endParaRPr lang="en-US" b="1" dirty="0"/>
          </a:p>
        </p:txBody>
      </p:sp>
      <p:sp>
        <p:nvSpPr>
          <p:cNvPr id="15" name="Content Placeholder 14"/>
          <p:cNvSpPr>
            <a:spLocks noGrp="1"/>
          </p:cNvSpPr>
          <p:nvPr>
            <p:ph idx="1"/>
          </p:nvPr>
        </p:nvSpPr>
        <p:spPr>
          <a:xfrm>
            <a:off x="457200" y="1524000"/>
            <a:ext cx="8305800" cy="5334000"/>
          </a:xfrm>
        </p:spPr>
        <p:txBody>
          <a:bodyPr>
            <a:normAutofit/>
          </a:bodyPr>
          <a:lstStyle/>
          <a:p>
            <a:pPr marL="0" indent="0" algn="ctr">
              <a:spcBef>
                <a:spcPts val="1200"/>
              </a:spcBef>
              <a:spcAft>
                <a:spcPts val="600"/>
              </a:spcAft>
              <a:buNone/>
            </a:pPr>
            <a:r>
              <a:rPr lang="en-US" sz="4000" b="1" dirty="0" smtClean="0">
                <a:solidFill>
                  <a:schemeClr val="accent1">
                    <a:lumMod val="75000"/>
                  </a:schemeClr>
                </a:solidFill>
              </a:rPr>
              <a:t>The Move to Mandatory E-Filing:</a:t>
            </a:r>
          </a:p>
          <a:p>
            <a:pPr marL="0" indent="0" algn="ctr">
              <a:spcBef>
                <a:spcPts val="1200"/>
              </a:spcBef>
              <a:spcAft>
                <a:spcPts val="600"/>
              </a:spcAft>
              <a:buNone/>
            </a:pPr>
            <a:r>
              <a:rPr lang="en-US" sz="4000" b="1" dirty="0" smtClean="0">
                <a:solidFill>
                  <a:schemeClr val="accent1">
                    <a:lumMod val="75000"/>
                  </a:schemeClr>
                </a:solidFill>
              </a:rPr>
              <a:t>Meeting the Needs </a:t>
            </a:r>
          </a:p>
          <a:p>
            <a:pPr marL="0" indent="0" algn="ctr">
              <a:spcBef>
                <a:spcPts val="1200"/>
              </a:spcBef>
              <a:spcAft>
                <a:spcPts val="600"/>
              </a:spcAft>
              <a:buNone/>
            </a:pPr>
            <a:r>
              <a:rPr lang="en-US" sz="4000" b="1" dirty="0" smtClean="0">
                <a:solidFill>
                  <a:schemeClr val="accent1">
                    <a:lumMod val="75000"/>
                  </a:schemeClr>
                </a:solidFill>
              </a:rPr>
              <a:t>of the Bar</a:t>
            </a:r>
          </a:p>
          <a:p>
            <a:pPr marL="0" indent="0" algn="ctr">
              <a:spcBef>
                <a:spcPts val="1200"/>
              </a:spcBef>
              <a:spcAft>
                <a:spcPts val="600"/>
              </a:spcAft>
              <a:buNone/>
            </a:pPr>
            <a:endParaRPr lang="en-US" sz="4000" b="1" dirty="0" smtClean="0">
              <a:solidFill>
                <a:schemeClr val="accent1">
                  <a:lumMod val="75000"/>
                </a:schemeClr>
              </a:solidFill>
            </a:endParaRPr>
          </a:p>
          <a:p>
            <a:pPr marL="0" indent="0" algn="ctr">
              <a:spcBef>
                <a:spcPts val="1200"/>
              </a:spcBef>
              <a:spcAft>
                <a:spcPts val="600"/>
              </a:spcAft>
              <a:buNone/>
            </a:pPr>
            <a:r>
              <a:rPr lang="en-US" b="1" dirty="0" smtClean="0"/>
              <a:t>Teresa Bailey, Deputy Director</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60</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fontScale="90000"/>
          </a:bodyPr>
          <a:lstStyle/>
          <a:p>
            <a:pPr algn="l"/>
            <a:r>
              <a:rPr lang="en-US" b="1" dirty="0" smtClean="0"/>
              <a:t>E-Filing: Meeting the Needs</a:t>
            </a:r>
            <a:endParaRPr lang="en-US" b="1" dirty="0"/>
          </a:p>
        </p:txBody>
      </p:sp>
      <p:sp>
        <p:nvSpPr>
          <p:cNvPr id="15" name="Content Placeholder 14"/>
          <p:cNvSpPr>
            <a:spLocks noGrp="1"/>
          </p:cNvSpPr>
          <p:nvPr>
            <p:ph idx="1"/>
          </p:nvPr>
        </p:nvSpPr>
        <p:spPr>
          <a:xfrm>
            <a:off x="457200" y="1524000"/>
            <a:ext cx="8686800" cy="5334000"/>
          </a:xfrm>
        </p:spPr>
        <p:txBody>
          <a:bodyPr>
            <a:normAutofit/>
          </a:bodyPr>
          <a:lstStyle/>
          <a:p>
            <a:pPr marL="0" indent="0">
              <a:spcBef>
                <a:spcPts val="1200"/>
              </a:spcBef>
              <a:spcAft>
                <a:spcPts val="600"/>
              </a:spcAft>
              <a:buNone/>
            </a:pPr>
            <a:r>
              <a:rPr lang="en-US" dirty="0" smtClean="0"/>
              <a:t>Session Agenda</a:t>
            </a:r>
          </a:p>
          <a:p>
            <a:pPr marL="457200" indent="-457200">
              <a:spcBef>
                <a:spcPts val="1800"/>
              </a:spcBef>
              <a:spcAft>
                <a:spcPts val="1800"/>
              </a:spcAft>
            </a:pPr>
            <a:r>
              <a:rPr lang="en-US" dirty="0" smtClean="0"/>
              <a:t>E-Filing: The Project</a:t>
            </a:r>
          </a:p>
          <a:p>
            <a:pPr marL="457200" indent="-457200">
              <a:spcBef>
                <a:spcPts val="1800"/>
              </a:spcBef>
              <a:spcAft>
                <a:spcPts val="1800"/>
              </a:spcAft>
            </a:pPr>
            <a:r>
              <a:rPr lang="en-US" dirty="0" smtClean="0"/>
              <a:t>Move to Mandatory E-Filing</a:t>
            </a:r>
          </a:p>
          <a:p>
            <a:pPr marL="457200" indent="-457200">
              <a:spcBef>
                <a:spcPts val="1800"/>
              </a:spcBef>
              <a:spcAft>
                <a:spcPts val="1800"/>
              </a:spcAft>
            </a:pPr>
            <a:r>
              <a:rPr lang="en-US" dirty="0" smtClean="0"/>
              <a:t>The eFiling Application</a:t>
            </a:r>
          </a:p>
          <a:p>
            <a:pPr marL="457200" indent="-457200">
              <a:spcBef>
                <a:spcPts val="1200"/>
              </a:spcBef>
              <a:spcAft>
                <a:spcPts val="600"/>
              </a:spcAft>
              <a:buNone/>
            </a:pPr>
            <a:endParaRPr lang="en-US" dirty="0" smtClean="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61</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pic>
        <p:nvPicPr>
          <p:cNvPr id="10" name="Picture 9" descr="eFilingLogo2_color.gif"/>
          <p:cNvPicPr>
            <a:picLocks noChangeAspect="1"/>
          </p:cNvPicPr>
          <p:nvPr/>
        </p:nvPicPr>
        <p:blipFill>
          <a:blip r:embed="rId4" cstate="print"/>
          <a:stretch>
            <a:fillRect/>
          </a:stretch>
        </p:blipFill>
        <p:spPr>
          <a:xfrm>
            <a:off x="5334000" y="5029200"/>
            <a:ext cx="3220949" cy="814388"/>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Autofit/>
          </a:bodyPr>
          <a:lstStyle/>
          <a:p>
            <a:pPr algn="l"/>
            <a:r>
              <a:rPr lang="en-US" sz="4000" b="1" dirty="0" smtClean="0"/>
              <a:t>The E-Filing Project</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marL="463550" indent="-463550">
              <a:spcBef>
                <a:spcPts val="1200"/>
              </a:spcBef>
              <a:spcAft>
                <a:spcPts val="1200"/>
              </a:spcAft>
              <a:buNone/>
            </a:pPr>
            <a:r>
              <a:rPr lang="en-US" dirty="0" smtClean="0">
                <a:latin typeface="Calibri" pitchFamily="34" charset="0"/>
              </a:rPr>
              <a:t>Faster, Better, Cheaper</a:t>
            </a:r>
          </a:p>
          <a:p>
            <a:pPr marL="463550" indent="-463550">
              <a:spcBef>
                <a:spcPts val="1200"/>
              </a:spcBef>
              <a:spcAft>
                <a:spcPts val="1200"/>
              </a:spcAft>
            </a:pPr>
            <a:r>
              <a:rPr lang="en-US" dirty="0" smtClean="0">
                <a:latin typeface="Calibri" pitchFamily="34" charset="0"/>
              </a:rPr>
              <a:t>Convenient document filing via the internet</a:t>
            </a:r>
          </a:p>
          <a:p>
            <a:pPr marL="463550" indent="-463550">
              <a:spcBef>
                <a:spcPts val="1200"/>
              </a:spcBef>
              <a:spcAft>
                <a:spcPts val="1200"/>
              </a:spcAft>
            </a:pPr>
            <a:r>
              <a:rPr lang="en-US" dirty="0" smtClean="0">
                <a:latin typeface="Calibri" pitchFamily="34" charset="0"/>
              </a:rPr>
              <a:t>Decrease clerk’s document processing time</a:t>
            </a:r>
          </a:p>
          <a:p>
            <a:pPr marL="463550" indent="-463550">
              <a:spcBef>
                <a:spcPts val="1200"/>
              </a:spcBef>
              <a:spcAft>
                <a:spcPts val="1200"/>
              </a:spcAft>
            </a:pPr>
            <a:r>
              <a:rPr lang="en-US" dirty="0" smtClean="0">
                <a:latin typeface="Calibri" pitchFamily="34" charset="0"/>
              </a:rPr>
              <a:t>Increase record quality: color photos, clean text</a:t>
            </a:r>
          </a:p>
          <a:p>
            <a:pPr marL="463550" indent="-463550">
              <a:spcBef>
                <a:spcPts val="1200"/>
              </a:spcBef>
              <a:spcAft>
                <a:spcPts val="1200"/>
              </a:spcAft>
            </a:pPr>
            <a:r>
              <a:rPr lang="en-US" dirty="0" smtClean="0">
                <a:latin typeface="Calibri" pitchFamily="34" charset="0"/>
              </a:rPr>
              <a:t>Enable customer savings &amp; process efficiencies</a:t>
            </a:r>
          </a:p>
          <a:p>
            <a:pPr marL="463550" indent="-463550">
              <a:spcBef>
                <a:spcPts val="2400"/>
              </a:spcBef>
              <a:spcAft>
                <a:spcPts val="1200"/>
              </a:spcAft>
              <a:buNone/>
            </a:pPr>
            <a:r>
              <a:rPr lang="en-US" dirty="0" smtClean="0">
                <a:latin typeface="Calibri" pitchFamily="34" charset="0"/>
              </a:rPr>
              <a:t>Build It &amp; They Will Come…. </a:t>
            </a:r>
          </a:p>
          <a:p>
            <a:pPr marL="463550" indent="-463550">
              <a:spcBef>
                <a:spcPts val="1200"/>
              </a:spcBef>
              <a:spcAft>
                <a:spcPts val="1200"/>
              </a:spcAft>
            </a:pPr>
            <a:endParaRPr lang="en-US" dirty="0" smtClean="0">
              <a:latin typeface="Calibri" pitchFamily="34" charset="0"/>
            </a:endParaRPr>
          </a:p>
          <a:p>
            <a:pPr>
              <a:spcBef>
                <a:spcPts val="1200"/>
              </a:spcBef>
              <a:spcAft>
                <a:spcPts val="1200"/>
              </a:spcAft>
            </a:pP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62</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Autofit/>
          </a:bodyPr>
          <a:lstStyle/>
          <a:p>
            <a:pPr algn="l"/>
            <a:r>
              <a:rPr lang="en-US" sz="4000" b="1" dirty="0" smtClean="0"/>
              <a:t>The E-Filing Project</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marL="463550" indent="-463550">
              <a:spcBef>
                <a:spcPts val="1200"/>
              </a:spcBef>
              <a:spcAft>
                <a:spcPts val="1200"/>
              </a:spcAft>
              <a:buNone/>
            </a:pPr>
            <a:r>
              <a:rPr lang="en-US" dirty="0" smtClean="0">
                <a:latin typeface="Calibri" pitchFamily="34" charset="0"/>
              </a:rPr>
              <a:t>Build It &amp; They Will Come…. Not our experience</a:t>
            </a:r>
          </a:p>
          <a:p>
            <a:pPr marL="463550" indent="-463550">
              <a:spcBef>
                <a:spcPts val="1200"/>
              </a:spcBef>
              <a:spcAft>
                <a:spcPts val="1200"/>
              </a:spcAft>
            </a:pPr>
            <a:r>
              <a:rPr lang="en-US" dirty="0" smtClean="0">
                <a:latin typeface="Calibri" pitchFamily="34" charset="0"/>
              </a:rPr>
              <a:t>Attorneys supported idea, however:</a:t>
            </a:r>
          </a:p>
          <a:p>
            <a:pPr marL="463550" indent="-463550">
              <a:spcBef>
                <a:spcPts val="1200"/>
              </a:spcBef>
              <a:spcAft>
                <a:spcPts val="1200"/>
              </a:spcAft>
              <a:buNone/>
            </a:pPr>
            <a:endParaRPr lang="en-US" sz="800" dirty="0" smtClean="0">
              <a:latin typeface="Calibri" pitchFamily="34" charset="0"/>
            </a:endParaRPr>
          </a:p>
          <a:p>
            <a:pPr marL="463550" indent="-463550" algn="ctr">
              <a:spcBef>
                <a:spcPts val="1200"/>
              </a:spcBef>
              <a:spcAft>
                <a:spcPts val="1200"/>
              </a:spcAft>
              <a:buNone/>
            </a:pPr>
            <a:r>
              <a:rPr lang="en-US" dirty="0" smtClean="0">
                <a:latin typeface="Calibri" pitchFamily="34" charset="0"/>
              </a:rPr>
              <a:t>Requires business process change</a:t>
            </a:r>
          </a:p>
          <a:p>
            <a:pPr marL="463550" indent="-463550" algn="ctr">
              <a:spcBef>
                <a:spcPts val="1200"/>
              </a:spcBef>
              <a:spcAft>
                <a:spcPts val="1200"/>
              </a:spcAft>
              <a:buNone/>
            </a:pPr>
            <a:r>
              <a:rPr lang="en-US" dirty="0" smtClean="0">
                <a:latin typeface="Calibri" pitchFamily="34" charset="0"/>
              </a:rPr>
              <a:t>for firms, agencies and offices;</a:t>
            </a:r>
          </a:p>
          <a:p>
            <a:pPr marL="463550" indent="-463550" algn="ctr">
              <a:spcBef>
                <a:spcPts val="1200"/>
              </a:spcBef>
              <a:spcAft>
                <a:spcPts val="1200"/>
              </a:spcAft>
              <a:buNone/>
            </a:pPr>
            <a:r>
              <a:rPr lang="en-US" dirty="0" smtClean="0">
                <a:latin typeface="Calibri" pitchFamily="34" charset="0"/>
              </a:rPr>
              <a:t>Not required, Won’t do</a:t>
            </a:r>
          </a:p>
          <a:p>
            <a:pPr marL="463550" indent="-463550">
              <a:spcBef>
                <a:spcPts val="1200"/>
              </a:spcBef>
              <a:spcAft>
                <a:spcPts val="1200"/>
              </a:spcAft>
            </a:pPr>
            <a:endParaRPr lang="en-US" dirty="0" smtClean="0">
              <a:latin typeface="Calibri" pitchFamily="34" charset="0"/>
            </a:endParaRPr>
          </a:p>
          <a:p>
            <a:pPr marL="463550" indent="-463550">
              <a:spcBef>
                <a:spcPts val="1200"/>
              </a:spcBef>
              <a:spcAft>
                <a:spcPts val="1200"/>
              </a:spcAft>
            </a:pPr>
            <a:endParaRPr lang="en-US" dirty="0" smtClean="0">
              <a:latin typeface="Calibri" pitchFamily="34" charset="0"/>
            </a:endParaRPr>
          </a:p>
          <a:p>
            <a:pPr>
              <a:spcBef>
                <a:spcPts val="1200"/>
              </a:spcBef>
              <a:spcAft>
                <a:spcPts val="1200"/>
              </a:spcAft>
            </a:pP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63</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Autofit/>
          </a:bodyPr>
          <a:lstStyle/>
          <a:p>
            <a:pPr algn="l"/>
            <a:r>
              <a:rPr lang="en-US" sz="4000" b="1" dirty="0" smtClean="0"/>
              <a:t>E-Filing: The Next Step</a:t>
            </a:r>
            <a:endParaRPr lang="en-US" sz="4000" b="1" dirty="0"/>
          </a:p>
        </p:txBody>
      </p:sp>
      <p:sp>
        <p:nvSpPr>
          <p:cNvPr id="15" name="Content Placeholder 14"/>
          <p:cNvSpPr>
            <a:spLocks noGrp="1"/>
          </p:cNvSpPr>
          <p:nvPr>
            <p:ph idx="1"/>
          </p:nvPr>
        </p:nvSpPr>
        <p:spPr>
          <a:xfrm>
            <a:off x="457200" y="1524000"/>
            <a:ext cx="8229600" cy="5334000"/>
          </a:xfrm>
        </p:spPr>
        <p:txBody>
          <a:bodyPr>
            <a:normAutofit/>
          </a:bodyPr>
          <a:lstStyle/>
          <a:p>
            <a:pPr marL="463550" indent="-463550">
              <a:spcBef>
                <a:spcPts val="1800"/>
              </a:spcBef>
              <a:spcAft>
                <a:spcPts val="1200"/>
              </a:spcAft>
            </a:pPr>
            <a:r>
              <a:rPr lang="en-US" dirty="0" smtClean="0">
                <a:latin typeface="Calibri" pitchFamily="34" charset="0"/>
              </a:rPr>
              <a:t>In 2007, updates to State General Rule 30 enables local court’s authority to mandate   e-filing</a:t>
            </a:r>
          </a:p>
          <a:p>
            <a:pPr marL="463550" indent="-463550">
              <a:spcBef>
                <a:spcPts val="1800"/>
              </a:spcBef>
              <a:spcAft>
                <a:spcPts val="1200"/>
              </a:spcAft>
            </a:pPr>
            <a:r>
              <a:rPr lang="en-US" dirty="0" smtClean="0">
                <a:latin typeface="Calibri" pitchFamily="34" charset="0"/>
              </a:rPr>
              <a:t>DJA was facing huge budget cuts in 2008; many options were considered</a:t>
            </a:r>
          </a:p>
          <a:p>
            <a:pPr marL="463550" indent="-463550">
              <a:spcBef>
                <a:spcPts val="1800"/>
              </a:spcBef>
              <a:spcAft>
                <a:spcPts val="1200"/>
              </a:spcAft>
            </a:pPr>
            <a:r>
              <a:rPr lang="en-US" dirty="0" smtClean="0">
                <a:latin typeface="Calibri" pitchFamily="34" charset="0"/>
              </a:rPr>
              <a:t>Customer feedback encouraged us to mandate e-filing for attorneys</a:t>
            </a:r>
          </a:p>
          <a:p>
            <a:pPr marL="463550" indent="-463550">
              <a:spcBef>
                <a:spcPts val="1800"/>
              </a:spcBef>
              <a:spcAft>
                <a:spcPts val="1200"/>
              </a:spcAft>
            </a:pPr>
            <a:r>
              <a:rPr lang="en-US" dirty="0" smtClean="0">
                <a:latin typeface="Calibri" pitchFamily="34" charset="0"/>
              </a:rPr>
              <a:t>eWorking Copies Pilot project</a:t>
            </a:r>
          </a:p>
          <a:p>
            <a:pPr>
              <a:spcBef>
                <a:spcPts val="1200"/>
              </a:spcBef>
              <a:spcAft>
                <a:spcPts val="1200"/>
              </a:spcAft>
            </a:pP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64</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Autofit/>
          </a:bodyPr>
          <a:lstStyle/>
          <a:p>
            <a:pPr algn="l"/>
            <a:r>
              <a:rPr lang="en-US" sz="4000" b="1" dirty="0" smtClean="0"/>
              <a:t>Clerk’s  Efforts Support    Mandatory E</a:t>
            </a:r>
            <a:r>
              <a:rPr lang="en-US" sz="4000" b="1" i="1" dirty="0" smtClean="0"/>
              <a:t>-</a:t>
            </a:r>
            <a:r>
              <a:rPr lang="en-US" sz="4000" b="1" dirty="0" smtClean="0"/>
              <a:t>Filing Success</a:t>
            </a:r>
            <a:endParaRPr lang="en-US" sz="4000" b="1" dirty="0"/>
          </a:p>
        </p:txBody>
      </p:sp>
      <p:sp>
        <p:nvSpPr>
          <p:cNvPr id="15" name="Content Placeholder 14"/>
          <p:cNvSpPr>
            <a:spLocks noGrp="1"/>
          </p:cNvSpPr>
          <p:nvPr>
            <p:ph idx="1"/>
          </p:nvPr>
        </p:nvSpPr>
        <p:spPr>
          <a:xfrm>
            <a:off x="457200" y="1524000"/>
            <a:ext cx="8686800" cy="5334000"/>
          </a:xfrm>
        </p:spPr>
        <p:txBody>
          <a:bodyPr>
            <a:normAutofit fontScale="77500" lnSpcReduction="20000"/>
          </a:bodyPr>
          <a:lstStyle/>
          <a:p>
            <a:pPr marL="463550" indent="-463550">
              <a:lnSpc>
                <a:spcPct val="120000"/>
              </a:lnSpc>
              <a:spcBef>
                <a:spcPts val="1200"/>
              </a:spcBef>
              <a:spcAft>
                <a:spcPts val="1800"/>
              </a:spcAft>
            </a:pPr>
            <a:r>
              <a:rPr lang="en-US" sz="4600" dirty="0" smtClean="0">
                <a:latin typeface="Calibri" pitchFamily="34" charset="0"/>
              </a:rPr>
              <a:t>Creation of Local General Rule 30 to    guide the practice</a:t>
            </a:r>
          </a:p>
          <a:p>
            <a:pPr marL="463550" indent="-463550">
              <a:lnSpc>
                <a:spcPct val="120000"/>
              </a:lnSpc>
              <a:spcBef>
                <a:spcPts val="1200"/>
              </a:spcBef>
              <a:spcAft>
                <a:spcPts val="1200"/>
              </a:spcAft>
            </a:pPr>
            <a:r>
              <a:rPr lang="en-US" sz="4600" dirty="0" smtClean="0">
                <a:latin typeface="Calibri" pitchFamily="34" charset="0"/>
              </a:rPr>
              <a:t>Engaged in community outreach &amp; marketing</a:t>
            </a:r>
          </a:p>
          <a:p>
            <a:pPr marL="1371600" lvl="1" indent="-457200">
              <a:lnSpc>
                <a:spcPct val="120000"/>
              </a:lnSpc>
              <a:spcBef>
                <a:spcPts val="300"/>
              </a:spcBef>
              <a:spcAft>
                <a:spcPts val="300"/>
              </a:spcAft>
              <a:buFont typeface="Wingdings" pitchFamily="2" charset="2"/>
              <a:buChar char="Ø"/>
            </a:pPr>
            <a:r>
              <a:rPr lang="en-US" sz="3700" dirty="0" smtClean="0">
                <a:latin typeface="Calibri" pitchFamily="34" charset="0"/>
              </a:rPr>
              <a:t>Promoted: </a:t>
            </a:r>
            <a:r>
              <a:rPr lang="en-US" sz="3700" i="1" dirty="0" smtClean="0">
                <a:latin typeface="Calibri" pitchFamily="34" charset="0"/>
              </a:rPr>
              <a:t>Free, Easy, Convenient &amp; Green</a:t>
            </a:r>
          </a:p>
          <a:p>
            <a:pPr marL="1371600" lvl="1" indent="-457200">
              <a:lnSpc>
                <a:spcPct val="120000"/>
              </a:lnSpc>
              <a:spcBef>
                <a:spcPts val="300"/>
              </a:spcBef>
              <a:spcAft>
                <a:spcPts val="300"/>
              </a:spcAft>
              <a:buFont typeface="Wingdings" pitchFamily="2" charset="2"/>
              <a:buChar char="Ø"/>
            </a:pPr>
            <a:r>
              <a:rPr lang="en-US" sz="3700" dirty="0" smtClean="0">
                <a:latin typeface="Calibri" pitchFamily="34" charset="0"/>
              </a:rPr>
              <a:t>Provided </a:t>
            </a:r>
            <a:r>
              <a:rPr lang="en-US" sz="3700" i="1" dirty="0" smtClean="0">
                <a:latin typeface="Calibri" pitchFamily="34" charset="0"/>
              </a:rPr>
              <a:t>e</a:t>
            </a:r>
            <a:r>
              <a:rPr lang="en-US" sz="3700" dirty="0" smtClean="0">
                <a:latin typeface="Calibri" pitchFamily="34" charset="0"/>
              </a:rPr>
              <a:t>Filing CLE demo: over 2500 participants</a:t>
            </a:r>
          </a:p>
          <a:p>
            <a:pPr marL="1371600" lvl="1" indent="-457200">
              <a:lnSpc>
                <a:spcPct val="120000"/>
              </a:lnSpc>
              <a:spcBef>
                <a:spcPts val="300"/>
              </a:spcBef>
              <a:spcAft>
                <a:spcPts val="300"/>
              </a:spcAft>
              <a:buFont typeface="Wingdings" pitchFamily="2" charset="2"/>
              <a:buChar char="Ø"/>
            </a:pPr>
            <a:r>
              <a:rPr lang="en-US" sz="3700" dirty="0" smtClean="0">
                <a:latin typeface="Calibri" pitchFamily="34" charset="0"/>
              </a:rPr>
              <a:t>Assigned staff liaisons with agencies and departments</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65</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Autofit/>
          </a:bodyPr>
          <a:lstStyle/>
          <a:p>
            <a:pPr algn="l"/>
            <a:r>
              <a:rPr lang="en-US" sz="4000" b="1" dirty="0" smtClean="0"/>
              <a:t>Clerk’s  Efforts Support  Mandatory E</a:t>
            </a:r>
            <a:r>
              <a:rPr lang="en-US" sz="4000" b="1" i="1" dirty="0" smtClean="0"/>
              <a:t>-</a:t>
            </a:r>
            <a:r>
              <a:rPr lang="en-US" sz="4000" b="1" dirty="0" smtClean="0"/>
              <a:t>Filing Success</a:t>
            </a:r>
            <a:endParaRPr lang="en-US" sz="4000" b="1" dirty="0"/>
          </a:p>
        </p:txBody>
      </p:sp>
      <p:sp>
        <p:nvSpPr>
          <p:cNvPr id="15" name="Content Placeholder 14"/>
          <p:cNvSpPr>
            <a:spLocks noGrp="1"/>
          </p:cNvSpPr>
          <p:nvPr>
            <p:ph idx="1"/>
          </p:nvPr>
        </p:nvSpPr>
        <p:spPr>
          <a:xfrm>
            <a:off x="457200" y="1524000"/>
            <a:ext cx="8686800" cy="5334000"/>
          </a:xfrm>
        </p:spPr>
        <p:txBody>
          <a:bodyPr>
            <a:normAutofit lnSpcReduction="10000"/>
          </a:bodyPr>
          <a:lstStyle/>
          <a:p>
            <a:pPr marL="463550" indent="-463550">
              <a:lnSpc>
                <a:spcPct val="120000"/>
              </a:lnSpc>
              <a:spcBef>
                <a:spcPts val="1200"/>
              </a:spcBef>
              <a:spcAft>
                <a:spcPts val="1200"/>
              </a:spcAft>
            </a:pPr>
            <a:r>
              <a:rPr lang="en-US" dirty="0" smtClean="0">
                <a:latin typeface="Calibri" pitchFamily="34" charset="0"/>
              </a:rPr>
              <a:t>Implemented enhanced - streamlined </a:t>
            </a:r>
            <a:r>
              <a:rPr lang="en-US" i="1" dirty="0" smtClean="0">
                <a:latin typeface="Calibri" pitchFamily="34" charset="0"/>
              </a:rPr>
              <a:t>e</a:t>
            </a:r>
            <a:r>
              <a:rPr lang="en-US" dirty="0" smtClean="0">
                <a:latin typeface="Calibri" pitchFamily="34" charset="0"/>
              </a:rPr>
              <a:t>Filing application functionality</a:t>
            </a:r>
          </a:p>
          <a:p>
            <a:pPr marL="463550" indent="-463550">
              <a:lnSpc>
                <a:spcPct val="120000"/>
              </a:lnSpc>
              <a:spcBef>
                <a:spcPts val="1200"/>
              </a:spcBef>
              <a:spcAft>
                <a:spcPts val="1200"/>
              </a:spcAft>
            </a:pPr>
            <a:r>
              <a:rPr lang="en-US" dirty="0" smtClean="0">
                <a:latin typeface="Calibri" pitchFamily="34" charset="0"/>
              </a:rPr>
              <a:t>Expanded Customer Service Support</a:t>
            </a:r>
          </a:p>
          <a:p>
            <a:pPr marL="1371600" lvl="1" indent="-457200">
              <a:spcBef>
                <a:spcPts val="600"/>
              </a:spcBef>
              <a:spcAft>
                <a:spcPts val="600"/>
              </a:spcAft>
              <a:buFont typeface="Wingdings" pitchFamily="2" charset="2"/>
              <a:buChar char="Ø"/>
            </a:pPr>
            <a:r>
              <a:rPr lang="en-US" i="1" dirty="0" smtClean="0">
                <a:latin typeface="Calibri" pitchFamily="34" charset="0"/>
              </a:rPr>
              <a:t>e</a:t>
            </a:r>
            <a:r>
              <a:rPr lang="en-US" dirty="0" smtClean="0">
                <a:latin typeface="Calibri" pitchFamily="34" charset="0"/>
              </a:rPr>
              <a:t>Services help desk: phone &amp; e-mail</a:t>
            </a:r>
          </a:p>
          <a:p>
            <a:pPr marL="1371600" lvl="1" indent="-457200">
              <a:spcBef>
                <a:spcPts val="600"/>
              </a:spcBef>
              <a:spcAft>
                <a:spcPts val="1200"/>
              </a:spcAft>
              <a:buFont typeface="Wingdings" pitchFamily="2" charset="2"/>
              <a:buChar char="Ø"/>
            </a:pPr>
            <a:r>
              <a:rPr lang="en-US" i="1" dirty="0" smtClean="0">
                <a:latin typeface="Calibri" pitchFamily="34" charset="0"/>
              </a:rPr>
              <a:t>e</a:t>
            </a:r>
            <a:r>
              <a:rPr lang="en-US" dirty="0" smtClean="0">
                <a:latin typeface="Calibri" pitchFamily="34" charset="0"/>
              </a:rPr>
              <a:t>Filing webpage: FAQs, video tutorials, step-by-step guides, application demos, contact #s</a:t>
            </a:r>
          </a:p>
          <a:p>
            <a:pPr marL="463550" indent="-463550">
              <a:lnSpc>
                <a:spcPct val="120000"/>
              </a:lnSpc>
              <a:spcBef>
                <a:spcPts val="1200"/>
              </a:spcBef>
              <a:spcAft>
                <a:spcPts val="1200"/>
              </a:spcAft>
            </a:pPr>
            <a:r>
              <a:rPr lang="en-US" dirty="0" smtClean="0">
                <a:latin typeface="Calibri" pitchFamily="34" charset="0"/>
              </a:rPr>
              <a:t>Developed phased approach to waiver process</a:t>
            </a:r>
          </a:p>
          <a:p>
            <a:pPr marL="1371600" lvl="2" indent="-509588">
              <a:lnSpc>
                <a:spcPct val="120000"/>
              </a:lnSpc>
              <a:spcBef>
                <a:spcPts val="600"/>
              </a:spcBef>
              <a:spcAft>
                <a:spcPts val="1200"/>
              </a:spcAft>
              <a:buFont typeface="Wingdings" pitchFamily="2" charset="2"/>
              <a:buChar char="Ø"/>
            </a:pPr>
            <a:r>
              <a:rPr lang="en-US" sz="2800" dirty="0" smtClean="0">
                <a:latin typeface="Calibri" pitchFamily="34" charset="0"/>
              </a:rPr>
              <a:t>Supported learning processes</a:t>
            </a:r>
            <a:endParaRPr lang="en-US" sz="2800"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66</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The </a:t>
            </a:r>
            <a:r>
              <a:rPr lang="en-US" sz="4000" b="1" i="1" dirty="0" smtClean="0"/>
              <a:t>e</a:t>
            </a:r>
            <a:r>
              <a:rPr lang="en-US" sz="4000" b="1" dirty="0" smtClean="0"/>
              <a:t>Filing Application</a:t>
            </a:r>
            <a:endParaRPr lang="en-US" sz="4000" b="1"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67</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pic>
        <p:nvPicPr>
          <p:cNvPr id="1026" name="Picture 2"/>
          <p:cNvPicPr>
            <a:picLocks noGrp="1" noChangeAspect="1" noChangeArrowheads="1"/>
          </p:cNvPicPr>
          <p:nvPr>
            <p:ph idx="1"/>
          </p:nvPr>
        </p:nvPicPr>
        <p:blipFill>
          <a:blip r:embed="rId4" cstate="print"/>
          <a:srcRect/>
          <a:stretch>
            <a:fillRect/>
          </a:stretch>
        </p:blipFill>
        <p:spPr bwMode="auto">
          <a:xfrm>
            <a:off x="228600" y="1600200"/>
            <a:ext cx="8686800" cy="4614575"/>
          </a:xfrm>
          <a:prstGeom prst="rect">
            <a:avLst/>
          </a:prstGeom>
          <a:noFill/>
          <a:ln w="9525">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The </a:t>
            </a:r>
            <a:r>
              <a:rPr lang="en-US" sz="4000" b="1" i="1" dirty="0" smtClean="0"/>
              <a:t>e</a:t>
            </a:r>
            <a:r>
              <a:rPr lang="en-US" sz="4000" b="1" dirty="0" smtClean="0"/>
              <a:t>Filing Application</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marL="457200" indent="-457200">
              <a:spcBef>
                <a:spcPts val="1200"/>
              </a:spcBef>
              <a:spcAft>
                <a:spcPts val="1200"/>
              </a:spcAft>
              <a:buNone/>
            </a:pPr>
            <a:r>
              <a:rPr lang="en-US" dirty="0" smtClean="0">
                <a:latin typeface="Calibri" pitchFamily="34" charset="0"/>
              </a:rPr>
              <a:t>Four Distinct Electronic Processes</a:t>
            </a:r>
          </a:p>
          <a:p>
            <a:pPr>
              <a:spcBef>
                <a:spcPts val="1200"/>
              </a:spcBef>
              <a:spcAft>
                <a:spcPts val="1200"/>
              </a:spcAft>
            </a:pP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68</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304800" y="2209800"/>
            <a:ext cx="8620125" cy="4648200"/>
          </a:xfrm>
          <a:prstGeom prst="rect">
            <a:avLst/>
          </a:prstGeom>
          <a:noFill/>
          <a:ln w="9525">
            <a:solidFill>
              <a:schemeClr val="tx1">
                <a:lumMod val="50000"/>
                <a:lumOff val="50000"/>
              </a:schemeClr>
            </a:solidFill>
            <a:miter lim="800000"/>
            <a:headEnd/>
            <a:tailEnd/>
          </a:ln>
        </p:spPr>
      </p:pic>
      <p:sp>
        <p:nvSpPr>
          <p:cNvPr id="10" name="Rectangle 9"/>
          <p:cNvSpPr/>
          <p:nvPr/>
        </p:nvSpPr>
        <p:spPr>
          <a:xfrm>
            <a:off x="1066800" y="3505200"/>
            <a:ext cx="990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The</a:t>
            </a:r>
            <a:r>
              <a:rPr lang="en-US" sz="4000" b="1" i="1" dirty="0" smtClean="0"/>
              <a:t> e</a:t>
            </a:r>
            <a:r>
              <a:rPr lang="en-US" sz="4000" b="1" dirty="0" smtClean="0"/>
              <a:t>Filing Application</a:t>
            </a:r>
            <a:endParaRPr lang="en-US" sz="4000" b="1" dirty="0"/>
          </a:p>
        </p:txBody>
      </p:sp>
      <p:sp>
        <p:nvSpPr>
          <p:cNvPr id="15" name="Content Placeholder 14"/>
          <p:cNvSpPr>
            <a:spLocks noGrp="1"/>
          </p:cNvSpPr>
          <p:nvPr>
            <p:ph idx="1"/>
          </p:nvPr>
        </p:nvSpPr>
        <p:spPr>
          <a:xfrm>
            <a:off x="457200" y="1524000"/>
            <a:ext cx="8686800" cy="5334000"/>
          </a:xfrm>
        </p:spPr>
        <p:txBody>
          <a:bodyPr>
            <a:normAutofit lnSpcReduction="10000"/>
          </a:bodyPr>
          <a:lstStyle/>
          <a:p>
            <a:pPr>
              <a:lnSpc>
                <a:spcPct val="110000"/>
              </a:lnSpc>
              <a:spcBef>
                <a:spcPts val="600"/>
              </a:spcBef>
              <a:spcAft>
                <a:spcPts val="600"/>
              </a:spcAft>
              <a:buNone/>
            </a:pPr>
            <a:r>
              <a:rPr lang="en-US" dirty="0" smtClean="0"/>
              <a:t>Administration Functionality: Table Management </a:t>
            </a:r>
          </a:p>
          <a:p>
            <a:pPr marL="457200" lvl="1" indent="-457200">
              <a:spcBef>
                <a:spcPts val="1200"/>
              </a:spcBef>
              <a:spcAft>
                <a:spcPts val="600"/>
              </a:spcAft>
              <a:buFont typeface="Arial" pitchFamily="34" charset="0"/>
              <a:buChar char="•"/>
            </a:pPr>
            <a:r>
              <a:rPr lang="en-US" dirty="0" smtClean="0"/>
              <a:t>New Case Category &gt; Sub-category Options</a:t>
            </a:r>
          </a:p>
          <a:p>
            <a:pPr marL="457200" lvl="1" indent="-457200">
              <a:spcBef>
                <a:spcPts val="1200"/>
              </a:spcBef>
              <a:spcAft>
                <a:spcPts val="600"/>
              </a:spcAft>
              <a:buFont typeface="Arial" pitchFamily="34" charset="0"/>
              <a:buChar char="•"/>
            </a:pPr>
            <a:r>
              <a:rPr lang="en-US" dirty="0" smtClean="0"/>
              <a:t>Documents Type identification</a:t>
            </a:r>
          </a:p>
          <a:p>
            <a:pPr marL="1379538" lvl="2" indent="-465138">
              <a:spcBef>
                <a:spcPts val="0"/>
              </a:spcBef>
              <a:spcAft>
                <a:spcPts val="600"/>
              </a:spcAft>
              <a:buFont typeface="Wingdings" pitchFamily="2" charset="2"/>
              <a:buChar char="Ø"/>
            </a:pPr>
            <a:r>
              <a:rPr lang="en-US" dirty="0" smtClean="0"/>
              <a:t>Fee / No fee</a:t>
            </a:r>
          </a:p>
          <a:p>
            <a:pPr marL="1379538" lvl="2" indent="-465138">
              <a:spcBef>
                <a:spcPts val="0"/>
              </a:spcBef>
              <a:spcAft>
                <a:spcPts val="600"/>
              </a:spcAft>
              <a:buFont typeface="Wingdings" pitchFamily="2" charset="2"/>
              <a:buChar char="Ø"/>
            </a:pPr>
            <a:r>
              <a:rPr lang="en-US" dirty="0" smtClean="0"/>
              <a:t>SCOMIS codes</a:t>
            </a:r>
          </a:p>
          <a:p>
            <a:pPr marL="1379538" lvl="2" indent="-465138">
              <a:spcBef>
                <a:spcPts val="0"/>
              </a:spcBef>
              <a:spcAft>
                <a:spcPts val="600"/>
              </a:spcAft>
              <a:buFont typeface="Wingdings" pitchFamily="2" charset="2"/>
              <a:buChar char="Ø"/>
            </a:pPr>
            <a:r>
              <a:rPr lang="en-US" dirty="0" smtClean="0"/>
              <a:t>Minimum initiating documents required</a:t>
            </a:r>
          </a:p>
          <a:p>
            <a:pPr marL="457200" lvl="1" indent="-457200">
              <a:spcBef>
                <a:spcPts val="2400"/>
              </a:spcBef>
              <a:spcAft>
                <a:spcPts val="600"/>
              </a:spcAft>
              <a:buFont typeface="Arial" pitchFamily="34" charset="0"/>
              <a:buChar char="•"/>
            </a:pPr>
            <a:r>
              <a:rPr lang="en-US" dirty="0" smtClean="0"/>
              <a:t>Case Types requirements</a:t>
            </a:r>
          </a:p>
          <a:p>
            <a:pPr marL="1379538" lvl="1" indent="-465138" defTabSz="120650">
              <a:spcBef>
                <a:spcPts val="600"/>
              </a:spcBef>
              <a:buFont typeface="Wingdings" pitchFamily="2" charset="2"/>
              <a:buChar char="Ø"/>
            </a:pPr>
            <a:r>
              <a:rPr lang="en-US" sz="2400" dirty="0" smtClean="0"/>
              <a:t>Minimum required document(s)</a:t>
            </a:r>
          </a:p>
          <a:p>
            <a:pPr marL="1379538" lvl="1" indent="-465138" defTabSz="120650">
              <a:spcBef>
                <a:spcPts val="600"/>
              </a:spcBef>
              <a:buFont typeface="Wingdings" pitchFamily="2" charset="2"/>
              <a:buChar char="Ø"/>
            </a:pPr>
            <a:r>
              <a:rPr lang="en-US" sz="2400" dirty="0" smtClean="0"/>
              <a:t>Role based process flow: Criminal queue</a:t>
            </a:r>
          </a:p>
          <a:p>
            <a:pPr marL="1379538" lvl="1" indent="-465138" defTabSz="120650">
              <a:spcBef>
                <a:spcPts val="600"/>
              </a:spcBef>
              <a:buFont typeface="Wingdings" pitchFamily="2" charset="2"/>
              <a:buChar char="Ø"/>
            </a:pPr>
            <a:r>
              <a:rPr lang="en-US" sz="2400" dirty="0" smtClean="0"/>
              <a:t>Case Schedule / Case Information Cover Sheet</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69</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Harvard’s Award Grant</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a:spcBef>
                <a:spcPts val="1200"/>
              </a:spcBef>
              <a:spcAft>
                <a:spcPts val="1200"/>
              </a:spcAft>
              <a:buNone/>
            </a:pPr>
            <a:r>
              <a:rPr lang="en-US" dirty="0" smtClean="0"/>
              <a:t>Share the King County Experience</a:t>
            </a:r>
          </a:p>
          <a:p>
            <a:pPr>
              <a:spcBef>
                <a:spcPts val="1800"/>
              </a:spcBef>
              <a:spcAft>
                <a:spcPts val="1800"/>
              </a:spcAft>
            </a:pPr>
            <a:r>
              <a:rPr lang="en-US" dirty="0" smtClean="0"/>
              <a:t>Supported speaking engagements</a:t>
            </a:r>
          </a:p>
          <a:p>
            <a:pPr>
              <a:spcBef>
                <a:spcPts val="1800"/>
              </a:spcBef>
              <a:spcAft>
                <a:spcPts val="1800"/>
              </a:spcAft>
            </a:pPr>
            <a:r>
              <a:rPr lang="en-US" dirty="0" smtClean="0"/>
              <a:t>Online Library of program materials &amp; info</a:t>
            </a:r>
          </a:p>
          <a:p>
            <a:pPr indent="7938">
              <a:spcBef>
                <a:spcPts val="1800"/>
              </a:spcBef>
              <a:spcAft>
                <a:spcPts val="1800"/>
              </a:spcAft>
              <a:buNone/>
            </a:pPr>
            <a:r>
              <a:rPr lang="en-US" sz="2800" dirty="0" smtClean="0">
                <a:hlinkClick r:id="rId3"/>
              </a:rPr>
              <a:t>http://www.kingcounty.gov/courts/ECRlibrary.aspx</a:t>
            </a:r>
            <a:endParaRPr lang="en-US" sz="2800" dirty="0" smtClean="0"/>
          </a:p>
          <a:p>
            <a:pPr>
              <a:spcBef>
                <a:spcPts val="1800"/>
              </a:spcBef>
              <a:spcAft>
                <a:spcPts val="1800"/>
              </a:spcAft>
            </a:pPr>
            <a:r>
              <a:rPr lang="en-US" dirty="0" smtClean="0"/>
              <a:t>ECR Video highlighting program		</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p:txBody>
          <a:bodyPr/>
          <a:lstStyle/>
          <a:p>
            <a:fld id="{F1940B92-448D-4C2B-9574-6A6373F0E2FF}" type="slidenum">
              <a:rPr lang="en-US" smtClean="0"/>
              <a:pPr/>
              <a:t>7</a:t>
            </a:fld>
            <a:endParaRPr lang="en-US" dirty="0"/>
          </a:p>
        </p:txBody>
      </p:sp>
      <p:pic>
        <p:nvPicPr>
          <p:cNvPr id="10" name="Picture 9" descr="vert_transbg.gif"/>
          <p:cNvPicPr>
            <a:picLocks noChangeAspect="1"/>
          </p:cNvPicPr>
          <p:nvPr/>
        </p:nvPicPr>
        <p:blipFill>
          <a:blip r:embed="rId4"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The </a:t>
            </a:r>
            <a:r>
              <a:rPr lang="en-US" sz="4000" b="1" i="1" dirty="0" smtClean="0"/>
              <a:t>e</a:t>
            </a:r>
            <a:r>
              <a:rPr lang="en-US" sz="4000" b="1" dirty="0" smtClean="0"/>
              <a:t>Filing Application</a:t>
            </a:r>
            <a:endParaRPr lang="en-US" sz="4000" b="1" dirty="0"/>
          </a:p>
        </p:txBody>
      </p:sp>
      <p:sp>
        <p:nvSpPr>
          <p:cNvPr id="15" name="Content Placeholder 14"/>
          <p:cNvSpPr>
            <a:spLocks noGrp="1"/>
          </p:cNvSpPr>
          <p:nvPr>
            <p:ph idx="1"/>
          </p:nvPr>
        </p:nvSpPr>
        <p:spPr>
          <a:xfrm>
            <a:off x="457200" y="1524000"/>
            <a:ext cx="8686800" cy="5334000"/>
          </a:xfrm>
        </p:spPr>
        <p:txBody>
          <a:bodyPr>
            <a:normAutofit fontScale="92500" lnSpcReduction="10000"/>
          </a:bodyPr>
          <a:lstStyle/>
          <a:p>
            <a:pPr marL="109538" indent="-26988">
              <a:lnSpc>
                <a:spcPct val="110000"/>
              </a:lnSpc>
              <a:spcBef>
                <a:spcPts val="1800"/>
              </a:spcBef>
              <a:spcAft>
                <a:spcPts val="1800"/>
              </a:spcAft>
              <a:buNone/>
            </a:pPr>
            <a:r>
              <a:rPr lang="en-US" sz="3500" dirty="0" smtClean="0">
                <a:latin typeface="Calibri" pitchFamily="34" charset="0"/>
              </a:rPr>
              <a:t>User Role Based Functionality</a:t>
            </a:r>
          </a:p>
          <a:p>
            <a:pPr marL="457200" lvl="1" indent="-457200">
              <a:lnSpc>
                <a:spcPct val="120000"/>
              </a:lnSpc>
              <a:spcBef>
                <a:spcPts val="0"/>
              </a:spcBef>
              <a:spcAft>
                <a:spcPts val="1200"/>
              </a:spcAft>
              <a:buFont typeface="Arial" pitchFamily="34" charset="0"/>
              <a:buChar char="•"/>
            </a:pPr>
            <a:r>
              <a:rPr lang="en-US" sz="3000" u="sng" dirty="0" smtClean="0">
                <a:latin typeface="Calibri" pitchFamily="34" charset="0"/>
              </a:rPr>
              <a:t>Public</a:t>
            </a:r>
            <a:r>
              <a:rPr lang="en-US" sz="3000" dirty="0" smtClean="0">
                <a:latin typeface="Calibri" pitchFamily="34" charset="0"/>
              </a:rPr>
              <a:t>:  Free for non-fee filings, eCommerce for fee payments, Shopping Cart, </a:t>
            </a:r>
            <a:r>
              <a:rPr lang="en-US" sz="3000" i="1" dirty="0" smtClean="0">
                <a:latin typeface="Calibri" pitchFamily="34" charset="0"/>
              </a:rPr>
              <a:t>e</a:t>
            </a:r>
            <a:r>
              <a:rPr lang="en-US" sz="3000" dirty="0" smtClean="0">
                <a:latin typeface="Calibri" pitchFamily="34" charset="0"/>
              </a:rPr>
              <a:t>Service &amp; </a:t>
            </a:r>
            <a:r>
              <a:rPr lang="en-US" sz="3000" i="1" dirty="0" smtClean="0">
                <a:latin typeface="Calibri" pitchFamily="34" charset="0"/>
              </a:rPr>
              <a:t>e</a:t>
            </a:r>
            <a:r>
              <a:rPr lang="en-US" sz="3000" dirty="0" smtClean="0">
                <a:latin typeface="Calibri" pitchFamily="34" charset="0"/>
              </a:rPr>
              <a:t>Working Copies </a:t>
            </a:r>
          </a:p>
          <a:p>
            <a:pPr marL="457200" lvl="1" indent="-457200">
              <a:lnSpc>
                <a:spcPct val="120000"/>
              </a:lnSpc>
              <a:spcBef>
                <a:spcPts val="1200"/>
              </a:spcBef>
              <a:spcAft>
                <a:spcPts val="1200"/>
              </a:spcAft>
              <a:buFont typeface="Arial" pitchFamily="34" charset="0"/>
              <a:buChar char="•"/>
            </a:pPr>
            <a:r>
              <a:rPr lang="en-US" sz="3000" u="sng" dirty="0" smtClean="0">
                <a:latin typeface="Calibri" pitchFamily="34" charset="0"/>
              </a:rPr>
              <a:t>DPA</a:t>
            </a:r>
            <a:r>
              <a:rPr lang="en-US" sz="3000" dirty="0" smtClean="0">
                <a:latin typeface="Calibri" pitchFamily="34" charset="0"/>
              </a:rPr>
              <a:t>:  Pre-filing judicial review submission process, bypass eCommerce</a:t>
            </a:r>
          </a:p>
          <a:p>
            <a:pPr marL="457200" lvl="1" indent="-457200">
              <a:lnSpc>
                <a:spcPct val="120000"/>
              </a:lnSpc>
              <a:spcBef>
                <a:spcPts val="1200"/>
              </a:spcBef>
              <a:spcAft>
                <a:spcPts val="1200"/>
              </a:spcAft>
              <a:buFont typeface="Arial" pitchFamily="34" charset="0"/>
              <a:buChar char="•"/>
            </a:pPr>
            <a:r>
              <a:rPr lang="en-US" sz="3000" u="sng" dirty="0" smtClean="0">
                <a:latin typeface="Calibri" pitchFamily="34" charset="0"/>
              </a:rPr>
              <a:t>Judge</a:t>
            </a:r>
            <a:r>
              <a:rPr lang="en-US" sz="3000" dirty="0" smtClean="0">
                <a:latin typeface="Calibri" pitchFamily="34" charset="0"/>
              </a:rPr>
              <a:t>:  Electronically sign orders (digital signatures),    e-mail filed documents, MS Word orders</a:t>
            </a:r>
          </a:p>
          <a:p>
            <a:pPr marL="457200" lvl="1" indent="-457200">
              <a:lnSpc>
                <a:spcPct val="120000"/>
              </a:lnSpc>
              <a:spcBef>
                <a:spcPts val="1200"/>
              </a:spcBef>
              <a:spcAft>
                <a:spcPts val="1200"/>
              </a:spcAft>
              <a:buFont typeface="Arial" pitchFamily="34" charset="0"/>
              <a:buChar char="•"/>
            </a:pPr>
            <a:r>
              <a:rPr lang="en-US" sz="3000" u="sng" dirty="0" smtClean="0">
                <a:latin typeface="Calibri" pitchFamily="34" charset="0"/>
              </a:rPr>
              <a:t>Clerk / OPD</a:t>
            </a:r>
            <a:r>
              <a:rPr lang="en-US" sz="3000" dirty="0" smtClean="0">
                <a:latin typeface="Calibri" pitchFamily="34" charset="0"/>
              </a:rPr>
              <a:t>:  Batch submissions</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70</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The </a:t>
            </a:r>
            <a:r>
              <a:rPr lang="en-US" sz="4000" b="1" i="1" dirty="0" smtClean="0"/>
              <a:t>e</a:t>
            </a:r>
            <a:r>
              <a:rPr lang="en-US" sz="4000" b="1" dirty="0" smtClean="0"/>
              <a:t>Filing Application</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a:spcBef>
                <a:spcPts val="1200"/>
              </a:spcBef>
              <a:spcAft>
                <a:spcPts val="1200"/>
              </a:spcAft>
            </a:pPr>
            <a:r>
              <a:rPr lang="en-US" dirty="0" smtClean="0"/>
              <a:t>Case Number Validation</a:t>
            </a:r>
          </a:p>
          <a:p>
            <a:pPr>
              <a:spcBef>
                <a:spcPts val="1200"/>
              </a:spcBef>
              <a:spcAft>
                <a:spcPts val="1200"/>
              </a:spcAft>
            </a:pPr>
            <a:r>
              <a:rPr lang="en-US" dirty="0" smtClean="0"/>
              <a:t>File Format Validation</a:t>
            </a:r>
          </a:p>
          <a:p>
            <a:pPr marL="857250" lvl="2" indent="-457200">
              <a:spcBef>
                <a:spcPts val="1200"/>
              </a:spcBef>
              <a:spcAft>
                <a:spcPts val="1200"/>
              </a:spcAft>
              <a:buFont typeface="Wingdings" pitchFamily="2" charset="2"/>
              <a:buChar char="Ø"/>
            </a:pPr>
            <a:r>
              <a:rPr lang="en-US" sz="2800" dirty="0" smtClean="0"/>
              <a:t>PDF or TIF  (MS Word for specific roles &amp; process)</a:t>
            </a:r>
          </a:p>
          <a:p>
            <a:pPr marL="857250" lvl="2" indent="-457200">
              <a:spcBef>
                <a:spcPts val="1200"/>
              </a:spcBef>
              <a:spcAft>
                <a:spcPts val="1200"/>
              </a:spcAft>
              <a:buFont typeface="Wingdings" pitchFamily="2" charset="2"/>
              <a:buChar char="Ø"/>
            </a:pPr>
            <a:r>
              <a:rPr lang="en-US" sz="2800" dirty="0" smtClean="0"/>
              <a:t>Orientation: portrait (file stamp placement)</a:t>
            </a:r>
          </a:p>
          <a:p>
            <a:pPr marL="857250" lvl="2" indent="-457200">
              <a:spcBef>
                <a:spcPts val="1200"/>
              </a:spcBef>
              <a:spcAft>
                <a:spcPts val="1200"/>
              </a:spcAft>
              <a:buFont typeface="Wingdings" pitchFamily="2" charset="2"/>
              <a:buChar char="Ø"/>
            </a:pPr>
            <a:r>
              <a:rPr lang="en-US" sz="2800" dirty="0" smtClean="0"/>
              <a:t>Page size: 8.5”  x  11”</a:t>
            </a:r>
          </a:p>
          <a:p>
            <a:pPr marL="857250" lvl="2" indent="-457200">
              <a:spcBef>
                <a:spcPts val="1200"/>
              </a:spcBef>
              <a:spcAft>
                <a:spcPts val="1200"/>
              </a:spcAft>
              <a:buFont typeface="Wingdings" pitchFamily="2" charset="2"/>
              <a:buChar char="Ø"/>
            </a:pPr>
            <a:r>
              <a:rPr lang="en-US" sz="2800" dirty="0" smtClean="0"/>
              <a:t>Margins: 3” top on page one, 1” other pages</a:t>
            </a:r>
          </a:p>
          <a:p>
            <a:pPr marL="857250" lvl="2" indent="-457200">
              <a:spcBef>
                <a:spcPts val="1200"/>
              </a:spcBef>
              <a:spcAft>
                <a:spcPts val="1200"/>
              </a:spcAft>
              <a:buFont typeface="Wingdings" pitchFamily="2" charset="2"/>
              <a:buChar char="Ø"/>
            </a:pPr>
            <a:r>
              <a:rPr lang="en-US" sz="2800" dirty="0" smtClean="0"/>
              <a:t>File size limitation: 5 MB (50 MB per submission)</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71</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The </a:t>
            </a:r>
            <a:r>
              <a:rPr lang="en-US" sz="4000" b="1" i="1" dirty="0" smtClean="0"/>
              <a:t>e</a:t>
            </a:r>
            <a:r>
              <a:rPr lang="en-US" sz="4000" b="1" dirty="0" smtClean="0"/>
              <a:t>Filing Application</a:t>
            </a:r>
            <a:endParaRPr lang="en-US" sz="4000" b="1" dirty="0"/>
          </a:p>
        </p:txBody>
      </p:sp>
      <p:sp>
        <p:nvSpPr>
          <p:cNvPr id="15" name="Content Placeholder 14"/>
          <p:cNvSpPr>
            <a:spLocks noGrp="1"/>
          </p:cNvSpPr>
          <p:nvPr>
            <p:ph idx="1"/>
          </p:nvPr>
        </p:nvSpPr>
        <p:spPr>
          <a:xfrm>
            <a:off x="457200" y="1524000"/>
            <a:ext cx="8686800" cy="5334000"/>
          </a:xfrm>
        </p:spPr>
        <p:txBody>
          <a:bodyPr>
            <a:normAutofit fontScale="92500" lnSpcReduction="20000"/>
          </a:bodyPr>
          <a:lstStyle/>
          <a:p>
            <a:pPr>
              <a:spcBef>
                <a:spcPts val="1200"/>
              </a:spcBef>
              <a:spcAft>
                <a:spcPts val="1200"/>
              </a:spcAft>
              <a:buNone/>
            </a:pPr>
            <a:r>
              <a:rPr lang="en-US" dirty="0" smtClean="0"/>
              <a:t>User Benefits</a:t>
            </a:r>
          </a:p>
          <a:p>
            <a:pPr>
              <a:spcBef>
                <a:spcPts val="1200"/>
              </a:spcBef>
              <a:spcAft>
                <a:spcPts val="1200"/>
              </a:spcAft>
            </a:pPr>
            <a:r>
              <a:rPr lang="en-US" dirty="0" smtClean="0"/>
              <a:t>Review uploaded file(s) &amp; case info before filing</a:t>
            </a:r>
          </a:p>
          <a:p>
            <a:pPr>
              <a:spcBef>
                <a:spcPts val="1200"/>
              </a:spcBef>
              <a:spcAft>
                <a:spcPts val="1200"/>
              </a:spcAft>
            </a:pPr>
            <a:r>
              <a:rPr lang="en-US" dirty="0" smtClean="0"/>
              <a:t>Immediate access to filing confirmation </a:t>
            </a:r>
          </a:p>
          <a:p>
            <a:pPr>
              <a:spcBef>
                <a:spcPts val="1200"/>
              </a:spcBef>
              <a:spcAft>
                <a:spcPts val="1200"/>
              </a:spcAft>
            </a:pPr>
            <a:r>
              <a:rPr lang="en-US" dirty="0" smtClean="0"/>
              <a:t>Auto creation and access to case schedule</a:t>
            </a:r>
          </a:p>
          <a:p>
            <a:pPr>
              <a:spcBef>
                <a:spcPts val="1200"/>
              </a:spcBef>
              <a:spcAft>
                <a:spcPts val="1200"/>
              </a:spcAft>
            </a:pPr>
            <a:r>
              <a:rPr lang="en-US" dirty="0" smtClean="0"/>
              <a:t>Shopping Cart functionality</a:t>
            </a:r>
          </a:p>
          <a:p>
            <a:pPr>
              <a:spcBef>
                <a:spcPts val="1200"/>
              </a:spcBef>
              <a:spcAft>
                <a:spcPts val="1200"/>
              </a:spcAft>
            </a:pPr>
            <a:r>
              <a:rPr lang="en-US" dirty="0" smtClean="0"/>
              <a:t>eCommerce: Credit card or Internet check</a:t>
            </a:r>
          </a:p>
          <a:p>
            <a:pPr>
              <a:spcBef>
                <a:spcPts val="1200"/>
              </a:spcBef>
              <a:spcAft>
                <a:spcPts val="1200"/>
              </a:spcAft>
            </a:pPr>
            <a:r>
              <a:rPr lang="en-US" dirty="0" smtClean="0"/>
              <a:t>Supplemental processes:  eService, eWorking Copies, submission of proposed orders in Word</a:t>
            </a:r>
          </a:p>
          <a:p>
            <a:pPr>
              <a:spcBef>
                <a:spcPts val="1200"/>
              </a:spcBef>
              <a:spcAft>
                <a:spcPts val="1200"/>
              </a:spcAft>
            </a:pPr>
            <a:endParaRPr lang="en-US" dirty="0" smtClean="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72</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The </a:t>
            </a:r>
            <a:r>
              <a:rPr lang="en-US" sz="4000" b="1" i="1" dirty="0" smtClean="0"/>
              <a:t>e</a:t>
            </a:r>
            <a:r>
              <a:rPr lang="en-US" sz="4000" b="1" dirty="0" smtClean="0"/>
              <a:t>Filing Application</a:t>
            </a:r>
            <a:endParaRPr lang="en-US" sz="4000" b="1"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73</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pic>
        <p:nvPicPr>
          <p:cNvPr id="4098" name="Picture 2"/>
          <p:cNvPicPr>
            <a:picLocks noGrp="1" noChangeAspect="1" noChangeArrowheads="1"/>
          </p:cNvPicPr>
          <p:nvPr>
            <p:ph idx="1"/>
          </p:nvPr>
        </p:nvPicPr>
        <p:blipFill>
          <a:blip r:embed="rId4" cstate="print"/>
          <a:srcRect/>
          <a:stretch>
            <a:fillRect/>
          </a:stretch>
        </p:blipFill>
        <p:spPr bwMode="auto">
          <a:xfrm>
            <a:off x="1295400" y="1371601"/>
            <a:ext cx="6482104"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fontScale="90000"/>
          </a:bodyPr>
          <a:lstStyle/>
          <a:p>
            <a:pPr algn="l"/>
            <a:r>
              <a:rPr lang="en-US" b="1" dirty="0" smtClean="0"/>
              <a:t>King County ECR Experience</a:t>
            </a:r>
            <a:endParaRPr lang="en-US" b="1" dirty="0"/>
          </a:p>
        </p:txBody>
      </p:sp>
      <p:sp>
        <p:nvSpPr>
          <p:cNvPr id="15" name="Content Placeholder 14"/>
          <p:cNvSpPr>
            <a:spLocks noGrp="1"/>
          </p:cNvSpPr>
          <p:nvPr>
            <p:ph idx="1"/>
          </p:nvPr>
        </p:nvSpPr>
        <p:spPr>
          <a:xfrm>
            <a:off x="457200" y="1524000"/>
            <a:ext cx="8305800" cy="5334000"/>
          </a:xfrm>
        </p:spPr>
        <p:txBody>
          <a:bodyPr>
            <a:normAutofit/>
          </a:bodyPr>
          <a:lstStyle/>
          <a:p>
            <a:pPr marL="0" indent="0" algn="ctr">
              <a:spcBef>
                <a:spcPts val="1200"/>
              </a:spcBef>
              <a:spcAft>
                <a:spcPts val="600"/>
              </a:spcAft>
              <a:buNone/>
            </a:pPr>
            <a:r>
              <a:rPr lang="en-US" sz="4000" b="1" dirty="0" smtClean="0">
                <a:solidFill>
                  <a:schemeClr val="accent1">
                    <a:lumMod val="75000"/>
                  </a:schemeClr>
                </a:solidFill>
              </a:rPr>
              <a:t>The Move to Mandatory E-Filing:</a:t>
            </a:r>
          </a:p>
          <a:p>
            <a:pPr marL="0" indent="0" algn="ctr">
              <a:spcBef>
                <a:spcPts val="1200"/>
              </a:spcBef>
              <a:spcAft>
                <a:spcPts val="600"/>
              </a:spcAft>
              <a:buNone/>
            </a:pPr>
            <a:r>
              <a:rPr lang="en-US" sz="4000" b="1" dirty="0" smtClean="0">
                <a:solidFill>
                  <a:schemeClr val="accent1">
                    <a:lumMod val="75000"/>
                  </a:schemeClr>
                </a:solidFill>
              </a:rPr>
              <a:t>Meeting the Needs </a:t>
            </a:r>
          </a:p>
          <a:p>
            <a:pPr marL="0" indent="0" algn="ctr">
              <a:spcBef>
                <a:spcPts val="1200"/>
              </a:spcBef>
              <a:spcAft>
                <a:spcPts val="600"/>
              </a:spcAft>
              <a:buNone/>
            </a:pPr>
            <a:r>
              <a:rPr lang="en-US" sz="4000" b="1" dirty="0" smtClean="0">
                <a:solidFill>
                  <a:schemeClr val="accent1">
                    <a:lumMod val="75000"/>
                  </a:schemeClr>
                </a:solidFill>
              </a:rPr>
              <a:t>of the Bar</a:t>
            </a:r>
          </a:p>
          <a:p>
            <a:pPr marL="0" indent="0" algn="ctr">
              <a:spcBef>
                <a:spcPts val="1200"/>
              </a:spcBef>
              <a:spcAft>
                <a:spcPts val="600"/>
              </a:spcAft>
              <a:buNone/>
            </a:pPr>
            <a:endParaRPr lang="en-US" sz="4000" b="1" dirty="0" smtClean="0">
              <a:solidFill>
                <a:schemeClr val="accent1">
                  <a:lumMod val="75000"/>
                </a:schemeClr>
              </a:solidFill>
            </a:endParaRPr>
          </a:p>
          <a:p>
            <a:pPr marL="0" indent="0" algn="ctr">
              <a:spcBef>
                <a:spcPts val="1200"/>
              </a:spcBef>
              <a:spcAft>
                <a:spcPts val="600"/>
              </a:spcAft>
              <a:buNone/>
            </a:pPr>
            <a:r>
              <a:rPr lang="en-US" sz="6600" b="1" dirty="0" smtClean="0"/>
              <a:t>Questions?</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74</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fontScale="90000"/>
          </a:bodyPr>
          <a:lstStyle/>
          <a:p>
            <a:pPr algn="l"/>
            <a:r>
              <a:rPr lang="en-US" b="1" dirty="0" smtClean="0"/>
              <a:t>King County ECR Experience</a:t>
            </a:r>
            <a:endParaRPr lang="en-US" b="1" dirty="0"/>
          </a:p>
        </p:txBody>
      </p:sp>
      <p:sp>
        <p:nvSpPr>
          <p:cNvPr id="15" name="Content Placeholder 14"/>
          <p:cNvSpPr>
            <a:spLocks noGrp="1"/>
          </p:cNvSpPr>
          <p:nvPr>
            <p:ph idx="1"/>
          </p:nvPr>
        </p:nvSpPr>
        <p:spPr>
          <a:xfrm>
            <a:off x="457200" y="1524000"/>
            <a:ext cx="8305800" cy="5334000"/>
          </a:xfrm>
        </p:spPr>
        <p:txBody>
          <a:bodyPr>
            <a:normAutofit/>
          </a:bodyPr>
          <a:lstStyle/>
          <a:p>
            <a:pPr marL="0" indent="0" algn="ctr">
              <a:spcBef>
                <a:spcPts val="1200"/>
              </a:spcBef>
              <a:spcAft>
                <a:spcPts val="600"/>
              </a:spcAft>
              <a:buNone/>
            </a:pPr>
            <a:r>
              <a:rPr lang="en-US" sz="4000" b="1" dirty="0" smtClean="0">
                <a:solidFill>
                  <a:schemeClr val="accent1">
                    <a:lumMod val="75000"/>
                  </a:schemeClr>
                </a:solidFill>
              </a:rPr>
              <a:t>Technical Aspects of the</a:t>
            </a:r>
          </a:p>
          <a:p>
            <a:pPr marL="0" indent="0" algn="ctr">
              <a:spcBef>
                <a:spcPts val="1200"/>
              </a:spcBef>
              <a:spcAft>
                <a:spcPts val="600"/>
              </a:spcAft>
              <a:buNone/>
            </a:pPr>
            <a:r>
              <a:rPr lang="en-US" sz="4000" b="1" dirty="0" smtClean="0">
                <a:solidFill>
                  <a:schemeClr val="accent1">
                    <a:lumMod val="75000"/>
                  </a:schemeClr>
                </a:solidFill>
              </a:rPr>
              <a:t>King County </a:t>
            </a:r>
          </a:p>
          <a:p>
            <a:pPr marL="0" indent="0" algn="ctr">
              <a:spcBef>
                <a:spcPts val="1200"/>
              </a:spcBef>
              <a:spcAft>
                <a:spcPts val="600"/>
              </a:spcAft>
              <a:buNone/>
            </a:pPr>
            <a:r>
              <a:rPr lang="en-US" sz="4000" b="1" dirty="0" smtClean="0">
                <a:solidFill>
                  <a:schemeClr val="accent1">
                    <a:lumMod val="75000"/>
                  </a:schemeClr>
                </a:solidFill>
              </a:rPr>
              <a:t>Electronic Court Records Program</a:t>
            </a:r>
          </a:p>
          <a:p>
            <a:pPr marL="0" indent="0" algn="ctr">
              <a:spcBef>
                <a:spcPts val="1200"/>
              </a:spcBef>
              <a:spcAft>
                <a:spcPts val="600"/>
              </a:spcAft>
              <a:buNone/>
            </a:pPr>
            <a:endParaRPr lang="en-US" sz="4000" b="1" dirty="0" smtClean="0">
              <a:solidFill>
                <a:schemeClr val="accent1">
                  <a:lumMod val="75000"/>
                </a:schemeClr>
              </a:solidFill>
            </a:endParaRPr>
          </a:p>
          <a:p>
            <a:pPr marL="0" indent="0" algn="ctr">
              <a:spcBef>
                <a:spcPts val="1200"/>
              </a:spcBef>
              <a:spcAft>
                <a:spcPts val="600"/>
              </a:spcAft>
              <a:buNone/>
            </a:pPr>
            <a:r>
              <a:rPr lang="en-US" b="1" dirty="0" smtClean="0"/>
              <a:t>Teresa Bailey, Deputy Director</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75</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Technical Aspects of ECR</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marL="465138" indent="-465138">
              <a:spcBef>
                <a:spcPts val="1800"/>
              </a:spcBef>
              <a:spcAft>
                <a:spcPts val="1800"/>
              </a:spcAft>
              <a:buNone/>
            </a:pPr>
            <a:r>
              <a:rPr lang="en-US" dirty="0" smtClean="0"/>
              <a:t>Session Agenda</a:t>
            </a:r>
          </a:p>
          <a:p>
            <a:pPr marL="465138" indent="-465138">
              <a:spcBef>
                <a:spcPts val="1800"/>
              </a:spcBef>
              <a:spcAft>
                <a:spcPts val="1800"/>
              </a:spcAft>
            </a:pPr>
            <a:r>
              <a:rPr lang="en-US" dirty="0" smtClean="0"/>
              <a:t>Technology Standards</a:t>
            </a:r>
          </a:p>
          <a:p>
            <a:pPr marL="465138" indent="-465138">
              <a:spcBef>
                <a:spcPts val="1800"/>
              </a:spcBef>
              <a:spcAft>
                <a:spcPts val="1800"/>
              </a:spcAft>
            </a:pPr>
            <a:r>
              <a:rPr lang="en-US" dirty="0" smtClean="0"/>
              <a:t>ECR Technical Overview</a:t>
            </a:r>
          </a:p>
          <a:p>
            <a:pPr marL="465138" indent="-465138">
              <a:spcBef>
                <a:spcPts val="1800"/>
              </a:spcBef>
              <a:spcAft>
                <a:spcPts val="1800"/>
              </a:spcAft>
            </a:pPr>
            <a:r>
              <a:rPr lang="en-US" dirty="0" smtClean="0"/>
              <a:t>Technology Downtime</a:t>
            </a:r>
          </a:p>
          <a:p>
            <a:pPr marL="465138" indent="-465138">
              <a:spcBef>
                <a:spcPts val="1800"/>
              </a:spcBef>
              <a:spcAft>
                <a:spcPts val="1800"/>
              </a:spcAft>
            </a:pPr>
            <a:r>
              <a:rPr lang="en-US" dirty="0" smtClean="0"/>
              <a:t>Tech Lessons Learned</a:t>
            </a:r>
          </a:p>
          <a:p>
            <a:pPr marL="465138" indent="-465138">
              <a:spcBef>
                <a:spcPts val="1800"/>
              </a:spcBef>
              <a:spcAft>
                <a:spcPts val="1800"/>
              </a:spcAft>
            </a:pPr>
            <a:endParaRPr lang="en-US" dirty="0" smtClean="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76</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Technology Standards</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marL="465138" indent="-465138">
              <a:spcBef>
                <a:spcPts val="1800"/>
              </a:spcBef>
              <a:spcAft>
                <a:spcPts val="1800"/>
              </a:spcAft>
            </a:pPr>
            <a:r>
              <a:rPr lang="en-US" sz="3500" dirty="0" smtClean="0"/>
              <a:t>Washington State Technology Standards</a:t>
            </a:r>
          </a:p>
          <a:p>
            <a:pPr marL="465138" indent="-465138">
              <a:spcBef>
                <a:spcPts val="1800"/>
              </a:spcBef>
              <a:spcAft>
                <a:spcPts val="1800"/>
              </a:spcAft>
            </a:pPr>
            <a:r>
              <a:rPr lang="en-US" sz="3500" dirty="0" smtClean="0"/>
              <a:t>Be familiar with the other systems: Customers will compare</a:t>
            </a:r>
          </a:p>
          <a:p>
            <a:pPr marL="914400" lvl="1" indent="-514350">
              <a:spcBef>
                <a:spcPts val="1200"/>
              </a:spcBef>
              <a:spcAft>
                <a:spcPts val="1200"/>
              </a:spcAft>
              <a:buFont typeface="Wingdings" pitchFamily="2" charset="2"/>
              <a:buChar char="Ø"/>
            </a:pPr>
            <a:r>
              <a:rPr lang="en-US" sz="3100" dirty="0" smtClean="0"/>
              <a:t>Federal PACER application</a:t>
            </a:r>
          </a:p>
          <a:p>
            <a:pPr marL="914400" lvl="1" indent="-514350">
              <a:spcBef>
                <a:spcPts val="1200"/>
              </a:spcBef>
              <a:spcAft>
                <a:spcPts val="1200"/>
              </a:spcAft>
              <a:buFont typeface="Wingdings" pitchFamily="2" charset="2"/>
              <a:buChar char="Ø"/>
            </a:pPr>
            <a:r>
              <a:rPr lang="en-US" sz="3100" dirty="0" smtClean="0"/>
              <a:t>Pierce County LINK</a:t>
            </a:r>
          </a:p>
          <a:p>
            <a:pPr marL="914400" lvl="1" indent="-514350">
              <a:spcBef>
                <a:spcPts val="1200"/>
              </a:spcBef>
              <a:spcAft>
                <a:spcPts val="1200"/>
              </a:spcAft>
              <a:buFont typeface="Wingdings" pitchFamily="2" charset="2"/>
              <a:buChar char="Ø"/>
            </a:pPr>
            <a:r>
              <a:rPr lang="en-US" sz="3100" dirty="0" smtClean="0"/>
              <a:t>King County ECR Program</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77</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pic>
        <p:nvPicPr>
          <p:cNvPr id="3077" name="Picture 5"/>
          <p:cNvPicPr>
            <a:picLocks noChangeAspect="1" noChangeArrowheads="1"/>
          </p:cNvPicPr>
          <p:nvPr/>
        </p:nvPicPr>
        <p:blipFill>
          <a:blip r:embed="rId4" cstate="print"/>
          <a:srcRect/>
          <a:stretch>
            <a:fillRect/>
          </a:stretch>
        </p:blipFill>
        <p:spPr bwMode="auto">
          <a:xfrm>
            <a:off x="5973416" y="3810000"/>
            <a:ext cx="3170583" cy="722014"/>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5943600" y="4713264"/>
            <a:ext cx="3200400" cy="696935"/>
          </a:xfrm>
          <a:prstGeom prst="rect">
            <a:avLst/>
          </a:prstGeom>
          <a:noFill/>
          <a:ln w="9525">
            <a:noFill/>
            <a:miter lim="800000"/>
            <a:headEnd/>
            <a:tailEnd/>
          </a:ln>
        </p:spPr>
      </p:pic>
      <p:pic>
        <p:nvPicPr>
          <p:cNvPr id="17" name="Picture 16" descr="eFilingLogo2_color.gif"/>
          <p:cNvPicPr>
            <a:picLocks noChangeAspect="1"/>
          </p:cNvPicPr>
          <p:nvPr/>
        </p:nvPicPr>
        <p:blipFill>
          <a:blip r:embed="rId6" cstate="print"/>
          <a:stretch>
            <a:fillRect/>
          </a:stretch>
        </p:blipFill>
        <p:spPr>
          <a:xfrm>
            <a:off x="5943600" y="5486400"/>
            <a:ext cx="3200400" cy="774010"/>
          </a:xfrm>
          <a:prstGeom prst="rect">
            <a:avLst/>
          </a:prstGeom>
        </p:spPr>
      </p:pic>
      <p:pic>
        <p:nvPicPr>
          <p:cNvPr id="3079" name="Picture 7"/>
          <p:cNvPicPr>
            <a:picLocks noChangeAspect="1" noChangeArrowheads="1"/>
          </p:cNvPicPr>
          <p:nvPr/>
        </p:nvPicPr>
        <p:blipFill>
          <a:blip r:embed="rId7" cstate="print"/>
          <a:srcRect/>
          <a:stretch>
            <a:fillRect/>
          </a:stretch>
        </p:blipFill>
        <p:spPr bwMode="auto">
          <a:xfrm>
            <a:off x="5943600" y="6248400"/>
            <a:ext cx="3200400" cy="487017"/>
          </a:xfrm>
          <a:prstGeom prst="rect">
            <a:avLst/>
          </a:prstGeom>
          <a:noFill/>
          <a:ln w="9525">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629400" cy="1219200"/>
          </a:xfrm>
        </p:spPr>
        <p:txBody>
          <a:bodyPr anchor="b">
            <a:normAutofit/>
          </a:bodyPr>
          <a:lstStyle/>
          <a:p>
            <a:pPr algn="l"/>
            <a:r>
              <a:rPr lang="en-US" sz="4000" b="1" dirty="0" smtClean="0"/>
              <a:t>Technology Standards</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marL="465138" indent="-465138">
              <a:spcBef>
                <a:spcPts val="1800"/>
              </a:spcBef>
              <a:spcAft>
                <a:spcPts val="1800"/>
              </a:spcAft>
              <a:buNone/>
            </a:pPr>
            <a:r>
              <a:rPr lang="en-US" sz="3500" dirty="0" smtClean="0"/>
              <a:t>User Friendly Applications</a:t>
            </a:r>
          </a:p>
          <a:p>
            <a:pPr marL="465138" indent="-465138">
              <a:spcBef>
                <a:spcPts val="1800"/>
              </a:spcBef>
              <a:spcAft>
                <a:spcPts val="1800"/>
              </a:spcAft>
            </a:pPr>
            <a:r>
              <a:rPr lang="en-US" sz="3500" dirty="0" smtClean="0"/>
              <a:t>Training not required; provide training</a:t>
            </a:r>
          </a:p>
          <a:p>
            <a:pPr marL="465138" indent="-465138">
              <a:spcBef>
                <a:spcPts val="1800"/>
              </a:spcBef>
              <a:spcAft>
                <a:spcPts val="1800"/>
              </a:spcAft>
            </a:pPr>
            <a:r>
              <a:rPr lang="en-US" sz="3500" dirty="0" smtClean="0"/>
              <a:t>Limit process steps; keep it simple</a:t>
            </a:r>
          </a:p>
          <a:p>
            <a:pPr marL="465138" indent="-465138">
              <a:spcBef>
                <a:spcPts val="1800"/>
              </a:spcBef>
              <a:spcAft>
                <a:spcPts val="1800"/>
              </a:spcAft>
            </a:pPr>
            <a:r>
              <a:rPr lang="en-US" sz="3500" dirty="0" smtClean="0"/>
              <a:t>Develop specialized functionality</a:t>
            </a:r>
          </a:p>
          <a:p>
            <a:pPr marL="465138" indent="-465138">
              <a:spcBef>
                <a:spcPts val="1800"/>
              </a:spcBef>
              <a:spcAft>
                <a:spcPts val="1800"/>
              </a:spcAft>
            </a:pPr>
            <a:r>
              <a:rPr lang="en-US" sz="3500" dirty="0" smtClean="0"/>
              <a:t>Be mindful of the future; What’s next?</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78</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629400" cy="1219200"/>
          </a:xfrm>
        </p:spPr>
        <p:txBody>
          <a:bodyPr anchor="b">
            <a:normAutofit/>
          </a:bodyPr>
          <a:lstStyle/>
          <a:p>
            <a:pPr algn="l"/>
            <a:r>
              <a:rPr lang="en-US" sz="4000" b="1" dirty="0" smtClean="0"/>
              <a:t>Technology Standards</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marL="465138" indent="-465138">
              <a:spcBef>
                <a:spcPts val="1800"/>
              </a:spcBef>
              <a:spcAft>
                <a:spcPts val="1800"/>
              </a:spcAft>
            </a:pPr>
            <a:r>
              <a:rPr lang="en-US" sz="3500" dirty="0" smtClean="0"/>
              <a:t>Safety Nets: System redundancy and failover</a:t>
            </a:r>
          </a:p>
          <a:p>
            <a:pPr marL="465138" indent="-465138">
              <a:spcBef>
                <a:spcPts val="1800"/>
              </a:spcBef>
              <a:spcAft>
                <a:spcPts val="1800"/>
              </a:spcAft>
            </a:pPr>
            <a:r>
              <a:rPr lang="en-US" sz="3500" dirty="0" smtClean="0"/>
              <a:t>Duplicate platform:  Protect against data corruption &amp; software failure</a:t>
            </a:r>
          </a:p>
          <a:p>
            <a:pPr marL="465138" indent="-465138">
              <a:spcBef>
                <a:spcPts val="1800"/>
              </a:spcBef>
              <a:spcAft>
                <a:spcPts val="1800"/>
              </a:spcAft>
            </a:pPr>
            <a:r>
              <a:rPr lang="en-US" sz="3500" dirty="0" smtClean="0"/>
              <a:t>In-house development vs. Outside Vendor</a:t>
            </a:r>
          </a:p>
          <a:p>
            <a:pPr marL="465138" indent="-465138">
              <a:spcBef>
                <a:spcPts val="1800"/>
              </a:spcBef>
              <a:spcAft>
                <a:spcPts val="1800"/>
              </a:spcAft>
            </a:pPr>
            <a:r>
              <a:rPr lang="en-US" sz="3500" dirty="0" smtClean="0"/>
              <a:t>Build a system that can grow: modular &amp; scalable</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79</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ECR Program in King County</a:t>
            </a:r>
            <a:endParaRPr lang="en-US" sz="4000" b="1" dirty="0"/>
          </a:p>
        </p:txBody>
      </p:sp>
      <p:sp>
        <p:nvSpPr>
          <p:cNvPr id="15" name="Content Placeholder 14"/>
          <p:cNvSpPr>
            <a:spLocks noGrp="1"/>
          </p:cNvSpPr>
          <p:nvPr>
            <p:ph idx="1"/>
          </p:nvPr>
        </p:nvSpPr>
        <p:spPr>
          <a:xfrm>
            <a:off x="457200" y="1524000"/>
            <a:ext cx="8305800" cy="5334000"/>
          </a:xfrm>
        </p:spPr>
        <p:txBody>
          <a:bodyPr>
            <a:normAutofit/>
          </a:bodyPr>
          <a:lstStyle/>
          <a:p>
            <a:pPr>
              <a:buNone/>
            </a:pPr>
            <a:r>
              <a:rPr lang="en-US" dirty="0" smtClean="0"/>
              <a:t>“Justice Denied? Not in Seattle”</a:t>
            </a:r>
          </a:p>
          <a:p>
            <a:pPr>
              <a:buNone/>
            </a:pPr>
            <a:r>
              <a:rPr lang="en-US" dirty="0" smtClean="0"/>
              <a:t>	</a:t>
            </a:r>
          </a:p>
          <a:p>
            <a:pPr>
              <a:buNone/>
            </a:pPr>
            <a:r>
              <a:rPr lang="en-US" dirty="0" smtClean="0"/>
              <a:t>   Visionaries Series - </a:t>
            </a:r>
            <a:r>
              <a:rPr lang="en-US" i="1" dirty="0" smtClean="0"/>
              <a:t>Changing the World,       One Story at a Time                                  </a:t>
            </a:r>
          </a:p>
          <a:p>
            <a:pPr>
              <a:buNone/>
            </a:pPr>
            <a:r>
              <a:rPr lang="en-US" dirty="0" smtClean="0"/>
              <a:t>	</a:t>
            </a:r>
          </a:p>
          <a:p>
            <a:pPr>
              <a:buNone/>
            </a:pPr>
            <a:r>
              <a:rPr lang="en-US" dirty="0" smtClean="0"/>
              <a:t>	</a:t>
            </a:r>
          </a:p>
          <a:p>
            <a:pPr>
              <a:buNone/>
            </a:pPr>
            <a:endParaRPr lang="en-US" dirty="0" smtClean="0"/>
          </a:p>
          <a:p>
            <a:pPr>
              <a:buNone/>
            </a:pPr>
            <a:endParaRPr lang="en-US" dirty="0" smtClean="0"/>
          </a:p>
          <a:p>
            <a:pPr>
              <a:buNone/>
            </a:pPr>
            <a:r>
              <a:rPr lang="en-US" sz="2400" dirty="0" smtClean="0"/>
              <a:t>http://www.youtube.com/ashinstitute#p/search/1/SOjhpI3Jb10</a:t>
            </a:r>
            <a:endParaRPr lang="en-US" sz="2400"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3" cstate="print"/>
          <a:srcRect/>
          <a:stretch>
            <a:fillRect/>
          </a:stretch>
        </p:blipFill>
        <p:spPr bwMode="auto">
          <a:xfrm>
            <a:off x="3810000" y="3810000"/>
            <a:ext cx="4984173" cy="2068902"/>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F1940B92-448D-4C2B-9574-6A6373F0E2FF}" type="slidenum">
              <a:rPr lang="en-US" smtClean="0"/>
              <a:pPr/>
              <a:t>8</a:t>
            </a:fld>
            <a:endParaRPr lang="en-US" dirty="0"/>
          </a:p>
        </p:txBody>
      </p:sp>
      <p:pic>
        <p:nvPicPr>
          <p:cNvPr id="10" name="Picture 9" descr="vert_transbg.gif"/>
          <p:cNvPicPr>
            <a:picLocks noChangeAspect="1"/>
          </p:cNvPicPr>
          <p:nvPr/>
        </p:nvPicPr>
        <p:blipFill>
          <a:blip r:embed="rId4"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ECR Technical Overview</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marL="465138" indent="-465138">
              <a:spcBef>
                <a:spcPts val="1200"/>
              </a:spcBef>
              <a:spcAft>
                <a:spcPts val="600"/>
              </a:spcAft>
            </a:pPr>
            <a:r>
              <a:rPr lang="en-US" dirty="0" smtClean="0"/>
              <a:t>Functions Supported</a:t>
            </a:r>
          </a:p>
          <a:p>
            <a:pPr marL="1265238" lvl="2" indent="-465138">
              <a:spcBef>
                <a:spcPts val="1200"/>
              </a:spcBef>
              <a:spcAft>
                <a:spcPts val="600"/>
              </a:spcAft>
              <a:buNone/>
            </a:pPr>
            <a:r>
              <a:rPr lang="en-US" sz="2800" dirty="0" smtClean="0"/>
              <a:t>Clerk’s technology team: Manager &amp; 10 staff</a:t>
            </a:r>
          </a:p>
          <a:p>
            <a:pPr marL="465138" indent="-465138">
              <a:spcBef>
                <a:spcPts val="1200"/>
              </a:spcBef>
              <a:spcAft>
                <a:spcPts val="600"/>
              </a:spcAft>
            </a:pPr>
            <a:r>
              <a:rPr lang="en-US" dirty="0" smtClean="0"/>
              <a:t>Infrastructure</a:t>
            </a:r>
          </a:p>
          <a:p>
            <a:pPr marL="803275" lvl="2" indent="-3175">
              <a:spcBef>
                <a:spcPts val="1200"/>
              </a:spcBef>
              <a:spcAft>
                <a:spcPts val="600"/>
              </a:spcAft>
              <a:buNone/>
            </a:pPr>
            <a:r>
              <a:rPr lang="en-US" sz="2800" dirty="0" smtClean="0"/>
              <a:t>4 locations:  King County Courthouse,                Maleng Regional Justice Center, Juvenile Court      and the County’s data center</a:t>
            </a:r>
          </a:p>
          <a:p>
            <a:pPr marL="465138" indent="-465138">
              <a:spcBef>
                <a:spcPts val="1200"/>
              </a:spcBef>
              <a:spcAft>
                <a:spcPts val="600"/>
              </a:spcAft>
            </a:pPr>
            <a:r>
              <a:rPr lang="en-US" dirty="0" smtClean="0"/>
              <a:t>Data Storage</a:t>
            </a:r>
          </a:p>
          <a:p>
            <a:pPr marL="865188" lvl="1" indent="-465138">
              <a:spcBef>
                <a:spcPts val="1200"/>
              </a:spcBef>
              <a:spcAft>
                <a:spcPts val="600"/>
              </a:spcAft>
              <a:buNone/>
            </a:pPr>
            <a:r>
              <a:rPr lang="en-US" dirty="0" smtClean="0"/>
              <a:t>	FileNet system 5 TB for data</a:t>
            </a:r>
          </a:p>
          <a:p>
            <a:pPr marL="465138" indent="-465138">
              <a:lnSpc>
                <a:spcPct val="120000"/>
              </a:lnSpc>
              <a:spcBef>
                <a:spcPts val="1200"/>
              </a:spcBef>
              <a:spcAft>
                <a:spcPts val="1200"/>
              </a:spcAft>
              <a:buNone/>
            </a:pPr>
            <a:endParaRPr lang="en-US" sz="3500" dirty="0" smtClean="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80</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ECR Technical Overview</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marL="465138" indent="-465138">
              <a:lnSpc>
                <a:spcPct val="120000"/>
              </a:lnSpc>
              <a:spcBef>
                <a:spcPts val="1200"/>
              </a:spcBef>
              <a:spcAft>
                <a:spcPts val="1200"/>
              </a:spcAft>
              <a:buNone/>
            </a:pPr>
            <a:r>
              <a:rPr lang="en-US" sz="3500" dirty="0" smtClean="0"/>
              <a:t>Core ECR: Image management system</a:t>
            </a:r>
          </a:p>
          <a:p>
            <a:pPr marL="0" indent="0">
              <a:lnSpc>
                <a:spcPct val="120000"/>
              </a:lnSpc>
              <a:spcBef>
                <a:spcPts val="1200"/>
              </a:spcBef>
              <a:spcAft>
                <a:spcPts val="1200"/>
              </a:spcAft>
              <a:buNone/>
            </a:pPr>
            <a:r>
              <a:rPr lang="en-US" sz="3500" dirty="0" smtClean="0"/>
              <a:t>Document Management System (DMS): Read-only repository of case document images (.pdf)</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81</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609600" y="4267200"/>
            <a:ext cx="7782944" cy="2209800"/>
          </a:xfrm>
          <a:prstGeom prst="rect">
            <a:avLst/>
          </a:prstGeom>
          <a:noFill/>
          <a:ln w="9525">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ower"/>
          <p:cNvSpPr>
            <a:spLocks noEditPoints="1" noChangeArrowheads="1"/>
          </p:cNvSpPr>
          <p:nvPr/>
        </p:nvSpPr>
        <p:spPr bwMode="auto">
          <a:xfrm>
            <a:off x="838200" y="4800600"/>
            <a:ext cx="990600" cy="12192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accent6">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tower"/>
          <p:cNvSpPr>
            <a:spLocks noEditPoints="1" noChangeArrowheads="1"/>
          </p:cNvSpPr>
          <p:nvPr/>
        </p:nvSpPr>
        <p:spPr bwMode="auto">
          <a:xfrm>
            <a:off x="7315200" y="2133600"/>
            <a:ext cx="1066800" cy="12192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A7FFA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74" name="Straight Arrow Connector 73"/>
          <p:cNvCxnSpPr>
            <a:stCxn id="73" idx="7"/>
            <a:endCxn id="85" idx="2"/>
          </p:cNvCxnSpPr>
          <p:nvPr/>
        </p:nvCxnSpPr>
        <p:spPr>
          <a:xfrm flipH="1">
            <a:off x="7696200" y="3352800"/>
            <a:ext cx="141041" cy="1447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86" idx="1"/>
            <a:endCxn id="71" idx="4"/>
          </p:cNvCxnSpPr>
          <p:nvPr/>
        </p:nvCxnSpPr>
        <p:spPr>
          <a:xfrm rot="10800000">
            <a:off x="1828800" y="5458121"/>
            <a:ext cx="5334000" cy="1213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endCxn id="73" idx="9"/>
          </p:cNvCxnSpPr>
          <p:nvPr/>
        </p:nvCxnSpPr>
        <p:spPr>
          <a:xfrm flipV="1">
            <a:off x="4800600" y="2784292"/>
            <a:ext cx="2514600" cy="7209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80" idx="9"/>
          </p:cNvCxnSpPr>
          <p:nvPr/>
        </p:nvCxnSpPr>
        <p:spPr>
          <a:xfrm flipH="1">
            <a:off x="1828800" y="3774892"/>
            <a:ext cx="2133600" cy="12543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80" idx="4"/>
          </p:cNvCxnSpPr>
          <p:nvPr/>
        </p:nvCxnSpPr>
        <p:spPr>
          <a:xfrm>
            <a:off x="4800600" y="3781721"/>
            <a:ext cx="2286000" cy="1552279"/>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78"/>
          <p:cNvGrpSpPr/>
          <p:nvPr/>
        </p:nvGrpSpPr>
        <p:grpSpPr>
          <a:xfrm>
            <a:off x="3962400" y="3124200"/>
            <a:ext cx="838200" cy="1219200"/>
            <a:chOff x="838200" y="533400"/>
            <a:chExt cx="838200" cy="1219200"/>
          </a:xfrm>
        </p:grpSpPr>
        <p:sp>
          <p:nvSpPr>
            <p:cNvPr id="80" name="tower"/>
            <p:cNvSpPr>
              <a:spLocks noEditPoints="1" noChangeArrowheads="1"/>
            </p:cNvSpPr>
            <p:nvPr/>
          </p:nvSpPr>
          <p:spPr bwMode="auto">
            <a:xfrm>
              <a:off x="838200" y="533400"/>
              <a:ext cx="838200" cy="12192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BD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81" name="TextBox 80"/>
            <p:cNvSpPr txBox="1"/>
            <p:nvPr/>
          </p:nvSpPr>
          <p:spPr>
            <a:xfrm>
              <a:off x="838200" y="1066800"/>
              <a:ext cx="609600" cy="584775"/>
            </a:xfrm>
            <a:prstGeom prst="rect">
              <a:avLst/>
            </a:prstGeom>
            <a:noFill/>
          </p:spPr>
          <p:txBody>
            <a:bodyPr wrap="square" rtlCol="0">
              <a:spAutoFit/>
            </a:bodyPr>
            <a:lstStyle/>
            <a:p>
              <a:r>
                <a:rPr lang="en-US" sz="1600" b="1" dirty="0" smtClean="0"/>
                <a:t>ECR Core</a:t>
              </a:r>
              <a:endParaRPr lang="en-US" sz="1600" b="1" dirty="0"/>
            </a:p>
          </p:txBody>
        </p:sp>
      </p:grpSp>
      <p:sp>
        <p:nvSpPr>
          <p:cNvPr id="82" name="TextBox 81"/>
          <p:cNvSpPr txBox="1"/>
          <p:nvPr/>
        </p:nvSpPr>
        <p:spPr>
          <a:xfrm>
            <a:off x="7315200" y="2667000"/>
            <a:ext cx="762000" cy="584775"/>
          </a:xfrm>
          <a:prstGeom prst="rect">
            <a:avLst/>
          </a:prstGeom>
          <a:noFill/>
        </p:spPr>
        <p:txBody>
          <a:bodyPr wrap="square" rtlCol="0">
            <a:spAutoFit/>
          </a:bodyPr>
          <a:lstStyle/>
          <a:p>
            <a:r>
              <a:rPr lang="en-US" sz="1600" b="1" dirty="0" smtClean="0"/>
              <a:t>ECR Online</a:t>
            </a:r>
            <a:endParaRPr lang="en-US" sz="1600" b="1" dirty="0"/>
          </a:p>
        </p:txBody>
      </p:sp>
      <p:grpSp>
        <p:nvGrpSpPr>
          <p:cNvPr id="3" name="Group 134"/>
          <p:cNvGrpSpPr/>
          <p:nvPr/>
        </p:nvGrpSpPr>
        <p:grpSpPr>
          <a:xfrm>
            <a:off x="7162800" y="4800600"/>
            <a:ext cx="1066800" cy="1219200"/>
            <a:chOff x="5105400" y="4114800"/>
            <a:chExt cx="838200" cy="1219200"/>
          </a:xfrm>
        </p:grpSpPr>
        <p:sp>
          <p:nvSpPr>
            <p:cNvPr id="85" name="tower"/>
            <p:cNvSpPr>
              <a:spLocks noEditPoints="1" noChangeArrowheads="1"/>
            </p:cNvSpPr>
            <p:nvPr/>
          </p:nvSpPr>
          <p:spPr bwMode="auto">
            <a:xfrm>
              <a:off x="5105400" y="4114800"/>
              <a:ext cx="838200" cy="12192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2">
                <a:lumMod val="9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TextBox 85"/>
            <p:cNvSpPr txBox="1"/>
            <p:nvPr/>
          </p:nvSpPr>
          <p:spPr>
            <a:xfrm>
              <a:off x="5105400" y="4724400"/>
              <a:ext cx="533400" cy="338554"/>
            </a:xfrm>
            <a:prstGeom prst="rect">
              <a:avLst/>
            </a:prstGeom>
            <a:noFill/>
          </p:spPr>
          <p:txBody>
            <a:bodyPr wrap="square" rtlCol="0">
              <a:spAutoFit/>
            </a:bodyPr>
            <a:lstStyle/>
            <a:p>
              <a:r>
                <a:rPr lang="en-US" sz="1600" b="1" dirty="0" smtClean="0"/>
                <a:t>DMS</a:t>
              </a:r>
            </a:p>
          </p:txBody>
        </p:sp>
      </p:grpSp>
      <p:sp>
        <p:nvSpPr>
          <p:cNvPr id="88" name="TextBox 87"/>
          <p:cNvSpPr txBox="1"/>
          <p:nvPr/>
        </p:nvSpPr>
        <p:spPr>
          <a:xfrm>
            <a:off x="914400" y="5334000"/>
            <a:ext cx="609600" cy="523220"/>
          </a:xfrm>
          <a:prstGeom prst="rect">
            <a:avLst/>
          </a:prstGeom>
          <a:noFill/>
        </p:spPr>
        <p:txBody>
          <a:bodyPr wrap="square" rtlCol="0">
            <a:spAutoFit/>
          </a:bodyPr>
          <a:lstStyle/>
          <a:p>
            <a:r>
              <a:rPr lang="en-US" sz="1400" b="1" dirty="0" smtClean="0"/>
              <a:t>ECR Web</a:t>
            </a:r>
            <a:endParaRPr lang="en-US" sz="1400" b="1" dirty="0"/>
          </a:p>
        </p:txBody>
      </p:sp>
      <p:sp>
        <p:nvSpPr>
          <p:cNvPr id="89" name="TextBox 88"/>
          <p:cNvSpPr txBox="1"/>
          <p:nvPr/>
        </p:nvSpPr>
        <p:spPr>
          <a:xfrm>
            <a:off x="762000" y="6172200"/>
            <a:ext cx="3753335" cy="707886"/>
          </a:xfrm>
          <a:prstGeom prst="rect">
            <a:avLst/>
          </a:prstGeom>
          <a:noFill/>
        </p:spPr>
        <p:txBody>
          <a:bodyPr wrap="none" rtlCol="0">
            <a:spAutoFit/>
          </a:bodyPr>
          <a:lstStyle/>
          <a:p>
            <a:r>
              <a:rPr lang="en-US" sz="2000" dirty="0" smtClean="0"/>
              <a:t>Delta Viewer and Intranet Public - </a:t>
            </a:r>
          </a:p>
          <a:p>
            <a:r>
              <a:rPr lang="en-US" sz="2000" dirty="0" smtClean="0"/>
              <a:t>SC document image requests</a:t>
            </a:r>
            <a:endParaRPr lang="en-US" sz="2000" dirty="0"/>
          </a:p>
        </p:txBody>
      </p:sp>
      <p:sp>
        <p:nvSpPr>
          <p:cNvPr id="90" name="TextBox 89"/>
          <p:cNvSpPr txBox="1"/>
          <p:nvPr/>
        </p:nvSpPr>
        <p:spPr>
          <a:xfrm>
            <a:off x="381000" y="3124200"/>
            <a:ext cx="2540183" cy="707886"/>
          </a:xfrm>
          <a:prstGeom prst="rect">
            <a:avLst/>
          </a:prstGeom>
          <a:noFill/>
        </p:spPr>
        <p:txBody>
          <a:bodyPr wrap="none" rtlCol="0">
            <a:spAutoFit/>
          </a:bodyPr>
          <a:lstStyle/>
          <a:p>
            <a:r>
              <a:rPr lang="en-US" sz="2000" dirty="0" smtClean="0"/>
              <a:t>File stamped </a:t>
            </a:r>
          </a:p>
          <a:p>
            <a:r>
              <a:rPr lang="en-US" sz="2000" dirty="0" smtClean="0"/>
              <a:t>Electronic submissions</a:t>
            </a:r>
            <a:endParaRPr lang="en-US" sz="2000" dirty="0"/>
          </a:p>
        </p:txBody>
      </p:sp>
      <p:sp>
        <p:nvSpPr>
          <p:cNvPr id="91" name="tower"/>
          <p:cNvSpPr>
            <a:spLocks noEditPoints="1" noChangeArrowheads="1"/>
          </p:cNvSpPr>
          <p:nvPr/>
        </p:nvSpPr>
        <p:spPr bwMode="auto">
          <a:xfrm>
            <a:off x="914400" y="1828800"/>
            <a:ext cx="990600" cy="12192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tx2">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TextBox 92"/>
          <p:cNvSpPr txBox="1"/>
          <p:nvPr/>
        </p:nvSpPr>
        <p:spPr>
          <a:xfrm>
            <a:off x="914400" y="2438400"/>
            <a:ext cx="685800" cy="307777"/>
          </a:xfrm>
          <a:prstGeom prst="rect">
            <a:avLst/>
          </a:prstGeom>
          <a:noFill/>
        </p:spPr>
        <p:txBody>
          <a:bodyPr wrap="square" rtlCol="0">
            <a:spAutoFit/>
          </a:bodyPr>
          <a:lstStyle/>
          <a:p>
            <a:r>
              <a:rPr lang="en-US" sz="1400" b="1" dirty="0" smtClean="0"/>
              <a:t>efiling</a:t>
            </a:r>
            <a:endParaRPr lang="en-US" sz="1400" b="1" dirty="0"/>
          </a:p>
        </p:txBody>
      </p:sp>
      <p:cxnSp>
        <p:nvCxnSpPr>
          <p:cNvPr id="94" name="Straight Arrow Connector 93"/>
          <p:cNvCxnSpPr>
            <a:stCxn id="91" idx="4"/>
          </p:cNvCxnSpPr>
          <p:nvPr/>
        </p:nvCxnSpPr>
        <p:spPr>
          <a:xfrm>
            <a:off x="1905000" y="2486321"/>
            <a:ext cx="1981200" cy="101887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4" name="Group 94"/>
          <p:cNvGrpSpPr/>
          <p:nvPr/>
        </p:nvGrpSpPr>
        <p:grpSpPr>
          <a:xfrm>
            <a:off x="4038600" y="1752600"/>
            <a:ext cx="1094927" cy="567153"/>
            <a:chOff x="4038600" y="304801"/>
            <a:chExt cx="1094927" cy="567153"/>
          </a:xfrm>
        </p:grpSpPr>
        <p:sp>
          <p:nvSpPr>
            <p:cNvPr id="96" name="scanner2"/>
            <p:cNvSpPr>
              <a:spLocks noEditPoints="1" noChangeArrowheads="1"/>
            </p:cNvSpPr>
            <p:nvPr/>
          </p:nvSpPr>
          <p:spPr bwMode="auto">
            <a:xfrm>
              <a:off x="4038600" y="304801"/>
              <a:ext cx="1066800" cy="533400"/>
            </a:xfrm>
            <a:custGeom>
              <a:avLst/>
              <a:gdLst>
                <a:gd name="T0" fmla="*/ 20454 w 21600"/>
                <a:gd name="T1" fmla="*/ 0 h 21600"/>
                <a:gd name="T2" fmla="*/ 10800 w 21600"/>
                <a:gd name="T3" fmla="*/ 21600 h 21600"/>
                <a:gd name="T4" fmla="*/ 0 w 21600"/>
                <a:gd name="T5" fmla="*/ 14936 h 21600"/>
                <a:gd name="T6" fmla="*/ 21600 w 21600"/>
                <a:gd name="T7" fmla="*/ 14936 h 21600"/>
                <a:gd name="T8" fmla="*/ 21600 w 21600"/>
                <a:gd name="T9" fmla="*/ 21600 h 21600"/>
                <a:gd name="T10" fmla="*/ 21600 w 21600"/>
                <a:gd name="T11" fmla="*/ 11183 h 21600"/>
                <a:gd name="T12" fmla="*/ 2353 w 21600"/>
                <a:gd name="T13" fmla="*/ 21600 h 21600"/>
                <a:gd name="T14" fmla="*/ 701 w 21600"/>
                <a:gd name="T15" fmla="*/ 22432 h 21600"/>
                <a:gd name="T16" fmla="*/ 20997 w 21600"/>
                <a:gd name="T17" fmla="*/ 29834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21600" y="11183"/>
                  </a:moveTo>
                  <a:lnTo>
                    <a:pt x="21600" y="14017"/>
                  </a:lnTo>
                  <a:lnTo>
                    <a:pt x="21600" y="21600"/>
                  </a:lnTo>
                  <a:lnTo>
                    <a:pt x="10800" y="21600"/>
                  </a:lnTo>
                  <a:lnTo>
                    <a:pt x="2353" y="21600"/>
                  </a:lnTo>
                  <a:lnTo>
                    <a:pt x="2353" y="18996"/>
                  </a:lnTo>
                  <a:lnTo>
                    <a:pt x="1991" y="18919"/>
                  </a:lnTo>
                  <a:lnTo>
                    <a:pt x="1689" y="18766"/>
                  </a:lnTo>
                  <a:lnTo>
                    <a:pt x="1388" y="18536"/>
                  </a:lnTo>
                  <a:lnTo>
                    <a:pt x="1086" y="18230"/>
                  </a:lnTo>
                  <a:lnTo>
                    <a:pt x="905" y="18000"/>
                  </a:lnTo>
                  <a:lnTo>
                    <a:pt x="664" y="17617"/>
                  </a:lnTo>
                  <a:lnTo>
                    <a:pt x="483" y="17387"/>
                  </a:lnTo>
                  <a:lnTo>
                    <a:pt x="362" y="17004"/>
                  </a:lnTo>
                  <a:lnTo>
                    <a:pt x="302" y="16621"/>
                  </a:lnTo>
                  <a:lnTo>
                    <a:pt x="181" y="16315"/>
                  </a:lnTo>
                  <a:lnTo>
                    <a:pt x="121" y="15932"/>
                  </a:lnTo>
                  <a:lnTo>
                    <a:pt x="60" y="15626"/>
                  </a:lnTo>
                  <a:lnTo>
                    <a:pt x="0" y="15243"/>
                  </a:lnTo>
                  <a:lnTo>
                    <a:pt x="0" y="14936"/>
                  </a:lnTo>
                  <a:lnTo>
                    <a:pt x="0" y="14630"/>
                  </a:lnTo>
                  <a:lnTo>
                    <a:pt x="60" y="14323"/>
                  </a:lnTo>
                  <a:lnTo>
                    <a:pt x="121" y="13787"/>
                  </a:lnTo>
                  <a:lnTo>
                    <a:pt x="302" y="13251"/>
                  </a:lnTo>
                  <a:lnTo>
                    <a:pt x="483" y="12715"/>
                  </a:lnTo>
                  <a:lnTo>
                    <a:pt x="724" y="12255"/>
                  </a:lnTo>
                  <a:lnTo>
                    <a:pt x="1026" y="11719"/>
                  </a:lnTo>
                  <a:lnTo>
                    <a:pt x="1327" y="11336"/>
                  </a:lnTo>
                  <a:lnTo>
                    <a:pt x="1508" y="11183"/>
                  </a:lnTo>
                  <a:lnTo>
                    <a:pt x="1750" y="11030"/>
                  </a:lnTo>
                  <a:lnTo>
                    <a:pt x="1931" y="10877"/>
                  </a:lnTo>
                  <a:lnTo>
                    <a:pt x="2172" y="10800"/>
                  </a:lnTo>
                  <a:lnTo>
                    <a:pt x="4646" y="10800"/>
                  </a:lnTo>
                  <a:lnTo>
                    <a:pt x="10800" y="6587"/>
                  </a:lnTo>
                  <a:lnTo>
                    <a:pt x="20454" y="0"/>
                  </a:lnTo>
                  <a:lnTo>
                    <a:pt x="20755" y="1226"/>
                  </a:lnTo>
                  <a:lnTo>
                    <a:pt x="6034" y="11183"/>
                  </a:lnTo>
                  <a:lnTo>
                    <a:pt x="21600" y="11183"/>
                  </a:lnTo>
                  <a:close/>
                </a:path>
                <a:path w="21600" h="21600" extrusionOk="0">
                  <a:moveTo>
                    <a:pt x="2353" y="18996"/>
                  </a:moveTo>
                  <a:lnTo>
                    <a:pt x="5551" y="18996"/>
                  </a:lnTo>
                  <a:lnTo>
                    <a:pt x="17618" y="18996"/>
                  </a:lnTo>
                  <a:lnTo>
                    <a:pt x="21600" y="18996"/>
                  </a:lnTo>
                  <a:lnTo>
                    <a:pt x="2353" y="18996"/>
                  </a:lnTo>
                  <a:moveTo>
                    <a:pt x="3017" y="18996"/>
                  </a:moveTo>
                  <a:lnTo>
                    <a:pt x="3017" y="19455"/>
                  </a:lnTo>
                  <a:lnTo>
                    <a:pt x="3017" y="21064"/>
                  </a:lnTo>
                  <a:lnTo>
                    <a:pt x="3017" y="21600"/>
                  </a:lnTo>
                  <a:lnTo>
                    <a:pt x="3017" y="18996"/>
                  </a:lnTo>
                  <a:moveTo>
                    <a:pt x="3861" y="18996"/>
                  </a:moveTo>
                  <a:lnTo>
                    <a:pt x="3861" y="19455"/>
                  </a:lnTo>
                  <a:lnTo>
                    <a:pt x="3861" y="21064"/>
                  </a:lnTo>
                  <a:lnTo>
                    <a:pt x="3861" y="21600"/>
                  </a:lnTo>
                  <a:lnTo>
                    <a:pt x="3861" y="18996"/>
                  </a:lnTo>
                  <a:moveTo>
                    <a:pt x="4646" y="18996"/>
                  </a:moveTo>
                  <a:lnTo>
                    <a:pt x="4646" y="19455"/>
                  </a:lnTo>
                  <a:lnTo>
                    <a:pt x="4646" y="21064"/>
                  </a:lnTo>
                  <a:lnTo>
                    <a:pt x="4646" y="21600"/>
                  </a:lnTo>
                  <a:lnTo>
                    <a:pt x="4646" y="18996"/>
                  </a:lnTo>
                  <a:moveTo>
                    <a:pt x="5430" y="18996"/>
                  </a:moveTo>
                  <a:lnTo>
                    <a:pt x="5430" y="19455"/>
                  </a:lnTo>
                  <a:lnTo>
                    <a:pt x="5430" y="21064"/>
                  </a:lnTo>
                  <a:lnTo>
                    <a:pt x="5430" y="21600"/>
                  </a:lnTo>
                  <a:lnTo>
                    <a:pt x="5430" y="18996"/>
                  </a:lnTo>
                  <a:moveTo>
                    <a:pt x="6275" y="18996"/>
                  </a:moveTo>
                  <a:lnTo>
                    <a:pt x="6275" y="19455"/>
                  </a:lnTo>
                  <a:lnTo>
                    <a:pt x="6275" y="21064"/>
                  </a:lnTo>
                  <a:lnTo>
                    <a:pt x="6275" y="21600"/>
                  </a:lnTo>
                  <a:lnTo>
                    <a:pt x="6275" y="18996"/>
                  </a:lnTo>
                  <a:moveTo>
                    <a:pt x="7059" y="19455"/>
                  </a:moveTo>
                  <a:lnTo>
                    <a:pt x="7059" y="21064"/>
                  </a:lnTo>
                  <a:lnTo>
                    <a:pt x="7059" y="21600"/>
                  </a:lnTo>
                  <a:lnTo>
                    <a:pt x="7059" y="18996"/>
                  </a:lnTo>
                  <a:lnTo>
                    <a:pt x="7844" y="18996"/>
                  </a:lnTo>
                  <a:moveTo>
                    <a:pt x="7844" y="19455"/>
                  </a:moveTo>
                  <a:lnTo>
                    <a:pt x="7844" y="21064"/>
                  </a:lnTo>
                  <a:lnTo>
                    <a:pt x="7844" y="21600"/>
                  </a:lnTo>
                  <a:lnTo>
                    <a:pt x="7844" y="18996"/>
                  </a:lnTo>
                  <a:lnTo>
                    <a:pt x="8688" y="18996"/>
                  </a:lnTo>
                  <a:moveTo>
                    <a:pt x="8688" y="19455"/>
                  </a:moveTo>
                  <a:lnTo>
                    <a:pt x="8688" y="21064"/>
                  </a:lnTo>
                  <a:lnTo>
                    <a:pt x="8688" y="21600"/>
                  </a:lnTo>
                  <a:lnTo>
                    <a:pt x="8688" y="18996"/>
                  </a:lnTo>
                  <a:lnTo>
                    <a:pt x="9473" y="18996"/>
                  </a:lnTo>
                  <a:moveTo>
                    <a:pt x="9473" y="19455"/>
                  </a:moveTo>
                  <a:lnTo>
                    <a:pt x="9473" y="21064"/>
                  </a:lnTo>
                  <a:lnTo>
                    <a:pt x="9473" y="21600"/>
                  </a:lnTo>
                  <a:lnTo>
                    <a:pt x="9473" y="18996"/>
                  </a:lnTo>
                  <a:lnTo>
                    <a:pt x="10317" y="18996"/>
                  </a:lnTo>
                  <a:moveTo>
                    <a:pt x="10317" y="19455"/>
                  </a:moveTo>
                  <a:lnTo>
                    <a:pt x="10317" y="21064"/>
                  </a:lnTo>
                  <a:lnTo>
                    <a:pt x="10317" y="21600"/>
                  </a:lnTo>
                  <a:lnTo>
                    <a:pt x="10317" y="18996"/>
                  </a:lnTo>
                  <a:lnTo>
                    <a:pt x="11102" y="18996"/>
                  </a:lnTo>
                  <a:moveTo>
                    <a:pt x="11102" y="19455"/>
                  </a:moveTo>
                  <a:lnTo>
                    <a:pt x="11102" y="21064"/>
                  </a:lnTo>
                  <a:lnTo>
                    <a:pt x="11102" y="21600"/>
                  </a:lnTo>
                  <a:lnTo>
                    <a:pt x="11102" y="18996"/>
                  </a:lnTo>
                  <a:lnTo>
                    <a:pt x="11946" y="18996"/>
                  </a:lnTo>
                  <a:moveTo>
                    <a:pt x="11946" y="21064"/>
                  </a:moveTo>
                  <a:lnTo>
                    <a:pt x="11946" y="21600"/>
                  </a:lnTo>
                  <a:lnTo>
                    <a:pt x="11946" y="18996"/>
                  </a:lnTo>
                  <a:lnTo>
                    <a:pt x="12731" y="18996"/>
                  </a:lnTo>
                  <a:lnTo>
                    <a:pt x="12731" y="19455"/>
                  </a:lnTo>
                  <a:moveTo>
                    <a:pt x="12731" y="21064"/>
                  </a:moveTo>
                  <a:lnTo>
                    <a:pt x="12731" y="21600"/>
                  </a:lnTo>
                  <a:lnTo>
                    <a:pt x="12731" y="18996"/>
                  </a:lnTo>
                  <a:lnTo>
                    <a:pt x="13515" y="18996"/>
                  </a:lnTo>
                  <a:lnTo>
                    <a:pt x="13515" y="19455"/>
                  </a:lnTo>
                  <a:moveTo>
                    <a:pt x="13515" y="21064"/>
                  </a:moveTo>
                  <a:lnTo>
                    <a:pt x="13515" y="21600"/>
                  </a:lnTo>
                  <a:lnTo>
                    <a:pt x="13515" y="18996"/>
                  </a:lnTo>
                  <a:lnTo>
                    <a:pt x="14360" y="18996"/>
                  </a:lnTo>
                  <a:lnTo>
                    <a:pt x="14360" y="19455"/>
                  </a:lnTo>
                  <a:moveTo>
                    <a:pt x="14360" y="21064"/>
                  </a:moveTo>
                  <a:lnTo>
                    <a:pt x="14360" y="21600"/>
                  </a:lnTo>
                  <a:lnTo>
                    <a:pt x="14360" y="18996"/>
                  </a:lnTo>
                  <a:lnTo>
                    <a:pt x="15144" y="18996"/>
                  </a:lnTo>
                  <a:lnTo>
                    <a:pt x="15144" y="19455"/>
                  </a:lnTo>
                  <a:moveTo>
                    <a:pt x="15144" y="21064"/>
                  </a:moveTo>
                  <a:lnTo>
                    <a:pt x="15144" y="21600"/>
                  </a:lnTo>
                  <a:lnTo>
                    <a:pt x="15144" y="18996"/>
                  </a:lnTo>
                  <a:lnTo>
                    <a:pt x="15989" y="18996"/>
                  </a:lnTo>
                  <a:lnTo>
                    <a:pt x="15989" y="19455"/>
                  </a:lnTo>
                  <a:moveTo>
                    <a:pt x="15989" y="21064"/>
                  </a:moveTo>
                  <a:lnTo>
                    <a:pt x="15989" y="21600"/>
                  </a:lnTo>
                  <a:lnTo>
                    <a:pt x="15989" y="18996"/>
                  </a:lnTo>
                  <a:lnTo>
                    <a:pt x="16773" y="18996"/>
                  </a:lnTo>
                  <a:lnTo>
                    <a:pt x="16773" y="19455"/>
                  </a:lnTo>
                  <a:moveTo>
                    <a:pt x="16773" y="21600"/>
                  </a:moveTo>
                  <a:lnTo>
                    <a:pt x="16773" y="18996"/>
                  </a:lnTo>
                  <a:lnTo>
                    <a:pt x="17558" y="18996"/>
                  </a:lnTo>
                  <a:lnTo>
                    <a:pt x="17558" y="19455"/>
                  </a:lnTo>
                  <a:lnTo>
                    <a:pt x="17558" y="21064"/>
                  </a:lnTo>
                  <a:moveTo>
                    <a:pt x="17558" y="21600"/>
                  </a:moveTo>
                  <a:lnTo>
                    <a:pt x="17558" y="18996"/>
                  </a:lnTo>
                  <a:lnTo>
                    <a:pt x="18402" y="18996"/>
                  </a:lnTo>
                  <a:lnTo>
                    <a:pt x="18402" y="19455"/>
                  </a:lnTo>
                  <a:lnTo>
                    <a:pt x="18402" y="21064"/>
                  </a:lnTo>
                  <a:moveTo>
                    <a:pt x="18402" y="21600"/>
                  </a:moveTo>
                  <a:lnTo>
                    <a:pt x="18402" y="18996"/>
                  </a:lnTo>
                  <a:lnTo>
                    <a:pt x="19187" y="18996"/>
                  </a:lnTo>
                  <a:lnTo>
                    <a:pt x="19187" y="19455"/>
                  </a:lnTo>
                  <a:lnTo>
                    <a:pt x="19187" y="21064"/>
                  </a:lnTo>
                  <a:moveTo>
                    <a:pt x="19187" y="21600"/>
                  </a:moveTo>
                  <a:lnTo>
                    <a:pt x="19187" y="18996"/>
                  </a:lnTo>
                  <a:lnTo>
                    <a:pt x="20031" y="18996"/>
                  </a:lnTo>
                  <a:lnTo>
                    <a:pt x="20031" y="19455"/>
                  </a:lnTo>
                  <a:lnTo>
                    <a:pt x="20031" y="21064"/>
                  </a:lnTo>
                  <a:moveTo>
                    <a:pt x="20031" y="21600"/>
                  </a:moveTo>
                  <a:lnTo>
                    <a:pt x="20031" y="18996"/>
                  </a:lnTo>
                  <a:lnTo>
                    <a:pt x="20816" y="18996"/>
                  </a:lnTo>
                  <a:lnTo>
                    <a:pt x="20816" y="19455"/>
                  </a:lnTo>
                  <a:lnTo>
                    <a:pt x="20816" y="21064"/>
                  </a:lnTo>
                  <a:lnTo>
                    <a:pt x="20816" y="21600"/>
                  </a:lnTo>
                  <a:moveTo>
                    <a:pt x="19488" y="11872"/>
                  </a:moveTo>
                  <a:lnTo>
                    <a:pt x="20031" y="11872"/>
                  </a:lnTo>
                  <a:lnTo>
                    <a:pt x="20031" y="12332"/>
                  </a:lnTo>
                  <a:lnTo>
                    <a:pt x="19488" y="12332"/>
                  </a:lnTo>
                  <a:lnTo>
                    <a:pt x="19488" y="11872"/>
                  </a:lnTo>
                  <a:moveTo>
                    <a:pt x="20454" y="11872"/>
                  </a:moveTo>
                  <a:lnTo>
                    <a:pt x="21057" y="11872"/>
                  </a:lnTo>
                  <a:lnTo>
                    <a:pt x="21057" y="12332"/>
                  </a:lnTo>
                  <a:lnTo>
                    <a:pt x="20454" y="12332"/>
                  </a:lnTo>
                  <a:lnTo>
                    <a:pt x="20454" y="11872"/>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TextBox 96"/>
            <p:cNvSpPr txBox="1"/>
            <p:nvPr/>
          </p:nvSpPr>
          <p:spPr>
            <a:xfrm>
              <a:off x="4267200" y="533400"/>
              <a:ext cx="866327" cy="338554"/>
            </a:xfrm>
            <a:prstGeom prst="rect">
              <a:avLst/>
            </a:prstGeom>
            <a:noFill/>
          </p:spPr>
          <p:txBody>
            <a:bodyPr wrap="none" rtlCol="0">
              <a:spAutoFit/>
            </a:bodyPr>
            <a:lstStyle/>
            <a:p>
              <a:r>
                <a:rPr lang="en-US" sz="1600" b="1" dirty="0" smtClean="0"/>
                <a:t>Scanner</a:t>
              </a:r>
              <a:endParaRPr lang="en-US" sz="1600" b="1" dirty="0"/>
            </a:p>
          </p:txBody>
        </p:sp>
      </p:grpSp>
      <p:cxnSp>
        <p:nvCxnSpPr>
          <p:cNvPr id="98" name="Straight Arrow Connector 97"/>
          <p:cNvCxnSpPr>
            <a:stCxn id="96" idx="1"/>
            <a:endCxn id="80" idx="2"/>
          </p:cNvCxnSpPr>
          <p:nvPr/>
        </p:nvCxnSpPr>
        <p:spPr>
          <a:xfrm flipH="1">
            <a:off x="4381500" y="2286000"/>
            <a:ext cx="190500"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3886200" y="1447800"/>
            <a:ext cx="2053960" cy="400110"/>
          </a:xfrm>
          <a:prstGeom prst="rect">
            <a:avLst/>
          </a:prstGeom>
          <a:noFill/>
        </p:spPr>
        <p:txBody>
          <a:bodyPr wrap="none" rtlCol="0">
            <a:spAutoFit/>
          </a:bodyPr>
          <a:lstStyle/>
          <a:p>
            <a:r>
              <a:rPr lang="en-US" sz="2000" dirty="0" smtClean="0"/>
              <a:t>Image from paper</a:t>
            </a:r>
            <a:endParaRPr lang="en-US" sz="2000" dirty="0"/>
          </a:p>
        </p:txBody>
      </p:sp>
      <p:sp>
        <p:nvSpPr>
          <p:cNvPr id="102" name="TextBox 101"/>
          <p:cNvSpPr txBox="1"/>
          <p:nvPr/>
        </p:nvSpPr>
        <p:spPr>
          <a:xfrm>
            <a:off x="3886200" y="4495800"/>
            <a:ext cx="958917" cy="338554"/>
          </a:xfrm>
          <a:prstGeom prst="rect">
            <a:avLst/>
          </a:prstGeom>
          <a:noFill/>
        </p:spPr>
        <p:txBody>
          <a:bodyPr wrap="none" rtlCol="0">
            <a:spAutoFit/>
          </a:bodyPr>
          <a:lstStyle/>
          <a:p>
            <a:r>
              <a:rPr lang="en-US" sz="1600" dirty="0" smtClean="0"/>
              <a:t>Case files</a:t>
            </a:r>
            <a:endParaRPr lang="en-US" sz="1600" dirty="0"/>
          </a:p>
        </p:txBody>
      </p:sp>
      <p:sp>
        <p:nvSpPr>
          <p:cNvPr id="104" name="TextBox 103"/>
          <p:cNvSpPr txBox="1"/>
          <p:nvPr/>
        </p:nvSpPr>
        <p:spPr>
          <a:xfrm>
            <a:off x="7239000" y="6172200"/>
            <a:ext cx="1157689" cy="400110"/>
          </a:xfrm>
          <a:prstGeom prst="rect">
            <a:avLst/>
          </a:prstGeom>
          <a:noFill/>
        </p:spPr>
        <p:txBody>
          <a:bodyPr wrap="none" rtlCol="0">
            <a:spAutoFit/>
          </a:bodyPr>
          <a:lstStyle/>
          <a:p>
            <a:r>
              <a:rPr lang="en-US" sz="2000" dirty="0" smtClean="0"/>
              <a:t>Case files</a:t>
            </a:r>
            <a:endParaRPr lang="en-US" sz="2000" dirty="0"/>
          </a:p>
        </p:txBody>
      </p:sp>
      <p:sp>
        <p:nvSpPr>
          <p:cNvPr id="105" name="Oval 104"/>
          <p:cNvSpPr/>
          <p:nvPr/>
        </p:nvSpPr>
        <p:spPr>
          <a:xfrm>
            <a:off x="3200400" y="2590800"/>
            <a:ext cx="2438400" cy="2362200"/>
          </a:xfrm>
          <a:prstGeom prst="ellipse">
            <a:avLst/>
          </a:prstGeom>
          <a:solidFill>
            <a:srgbClr val="A711FB">
              <a:alpha val="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descr="vert_transbg.gif"/>
          <p:cNvPicPr>
            <a:picLocks noChangeAspect="1"/>
          </p:cNvPicPr>
          <p:nvPr/>
        </p:nvPicPr>
        <p:blipFill>
          <a:blip r:embed="rId3" cstate="print"/>
          <a:stretch>
            <a:fillRect/>
          </a:stretch>
        </p:blipFill>
        <p:spPr>
          <a:xfrm>
            <a:off x="7162800" y="304800"/>
            <a:ext cx="1066800" cy="747713"/>
          </a:xfrm>
          <a:prstGeom prst="rect">
            <a:avLst/>
          </a:prstGeom>
        </p:spPr>
      </p:pic>
      <p:sp>
        <p:nvSpPr>
          <p:cNvPr id="39" name="TextBox 38"/>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40" name="Title 13"/>
          <p:cNvSpPr txBox="1">
            <a:spLocks/>
          </p:cNvSpPr>
          <p:nvPr/>
        </p:nvSpPr>
        <p:spPr>
          <a:xfrm>
            <a:off x="457200" y="0"/>
            <a:ext cx="6248400" cy="12192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ECR Technical</a:t>
            </a:r>
            <a:r>
              <a:rPr kumimoji="0" lang="en-US" sz="4000" b="1" i="0" u="none" strike="noStrike" kern="1200" cap="none" spc="0" normalizeH="0" noProof="0" dirty="0" smtClean="0">
                <a:ln>
                  <a:noFill/>
                </a:ln>
                <a:solidFill>
                  <a:schemeClr val="tx1"/>
                </a:solidFill>
                <a:effectLst/>
                <a:uLnTx/>
                <a:uFillTx/>
                <a:latin typeface="+mj-lt"/>
                <a:ea typeface="+mj-ea"/>
                <a:cs typeface="+mj-cs"/>
              </a:rPr>
              <a:t> Overview</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Technology Downtime </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marL="465138" indent="-465138">
              <a:lnSpc>
                <a:spcPct val="120000"/>
              </a:lnSpc>
              <a:spcBef>
                <a:spcPts val="1200"/>
              </a:spcBef>
              <a:spcAft>
                <a:spcPts val="1200"/>
              </a:spcAft>
              <a:buNone/>
            </a:pPr>
            <a:r>
              <a:rPr lang="en-US" sz="3100" dirty="0" smtClean="0"/>
              <a:t>Hardware / Software Issues Will Occur: Be Prepared</a:t>
            </a:r>
          </a:p>
          <a:p>
            <a:pPr marL="465138" indent="-465138">
              <a:lnSpc>
                <a:spcPct val="120000"/>
              </a:lnSpc>
              <a:spcBef>
                <a:spcPts val="1200"/>
              </a:spcBef>
              <a:spcAft>
                <a:spcPts val="1200"/>
              </a:spcAft>
            </a:pPr>
            <a:r>
              <a:rPr lang="en-US" sz="3100" dirty="0" smtClean="0"/>
              <a:t>Develop a plan:</a:t>
            </a:r>
          </a:p>
          <a:p>
            <a:pPr marL="1371600" lvl="1" indent="-457200">
              <a:lnSpc>
                <a:spcPct val="120000"/>
              </a:lnSpc>
              <a:spcBef>
                <a:spcPts val="1200"/>
              </a:spcBef>
              <a:spcAft>
                <a:spcPts val="1200"/>
              </a:spcAft>
              <a:buFont typeface="Wingdings" pitchFamily="2" charset="2"/>
              <a:buChar char="Ø"/>
            </a:pPr>
            <a:r>
              <a:rPr lang="en-US" sz="2700" dirty="0" smtClean="0"/>
              <a:t>Notification mechanism: internal &amp; external</a:t>
            </a:r>
          </a:p>
          <a:p>
            <a:pPr marL="1371600" lvl="1" indent="-457200">
              <a:lnSpc>
                <a:spcPct val="120000"/>
              </a:lnSpc>
              <a:spcBef>
                <a:spcPts val="1200"/>
              </a:spcBef>
              <a:spcAft>
                <a:spcPts val="1200"/>
              </a:spcAft>
              <a:buFont typeface="Wingdings" pitchFamily="2" charset="2"/>
              <a:buChar char="Ø"/>
            </a:pPr>
            <a:r>
              <a:rPr lang="en-US" sz="2700" dirty="0" smtClean="0"/>
              <a:t>Create &amp; document application down filing process</a:t>
            </a:r>
          </a:p>
          <a:p>
            <a:pPr marL="1371600" lvl="1" indent="-457200">
              <a:lnSpc>
                <a:spcPct val="120000"/>
              </a:lnSpc>
              <a:spcBef>
                <a:spcPts val="1200"/>
              </a:spcBef>
              <a:spcAft>
                <a:spcPts val="1200"/>
              </a:spcAft>
              <a:buFont typeface="Wingdings" pitchFamily="2" charset="2"/>
              <a:buChar char="Ø"/>
            </a:pPr>
            <a:r>
              <a:rPr lang="en-US" sz="2700" dirty="0" smtClean="0"/>
              <a:t>Document and test process plan</a:t>
            </a:r>
          </a:p>
          <a:p>
            <a:pPr marL="457200" indent="-455613">
              <a:lnSpc>
                <a:spcPct val="120000"/>
              </a:lnSpc>
              <a:spcBef>
                <a:spcPts val="1200"/>
              </a:spcBef>
              <a:spcAft>
                <a:spcPts val="1200"/>
              </a:spcAft>
            </a:pPr>
            <a:r>
              <a:rPr lang="en-US" sz="3100" dirty="0" smtClean="0"/>
              <a:t>Be ready for the publicity </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83</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28600" y="0"/>
            <a:ext cx="6705600" cy="1219200"/>
          </a:xfrm>
        </p:spPr>
        <p:txBody>
          <a:bodyPr anchor="b">
            <a:normAutofit/>
          </a:bodyPr>
          <a:lstStyle/>
          <a:p>
            <a:pPr algn="l"/>
            <a:r>
              <a:rPr lang="en-US" sz="4000" b="1" i="1" dirty="0" smtClean="0"/>
              <a:t>e</a:t>
            </a:r>
            <a:r>
              <a:rPr lang="en-US" sz="4000" b="1" dirty="0" smtClean="0"/>
              <a:t>Filing Application Status Page</a:t>
            </a:r>
            <a:endParaRPr lang="en-US" sz="4000" b="1"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84</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pic>
        <p:nvPicPr>
          <p:cNvPr id="2050" name="Picture 2"/>
          <p:cNvPicPr>
            <a:picLocks noGrp="1" noChangeAspect="1" noChangeArrowheads="1"/>
          </p:cNvPicPr>
          <p:nvPr>
            <p:ph idx="1"/>
          </p:nvPr>
        </p:nvPicPr>
        <p:blipFill>
          <a:blip r:embed="rId4" cstate="print"/>
          <a:srcRect/>
          <a:stretch>
            <a:fillRect/>
          </a:stretch>
        </p:blipFill>
        <p:spPr bwMode="auto">
          <a:xfrm>
            <a:off x="457199" y="1981201"/>
            <a:ext cx="8334647" cy="3717114"/>
          </a:xfrm>
          <a:prstGeom prst="rect">
            <a:avLst/>
          </a:prstGeom>
          <a:noFill/>
          <a:ln w="9525">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28600" y="0"/>
            <a:ext cx="6781800" cy="1219200"/>
          </a:xfrm>
        </p:spPr>
        <p:txBody>
          <a:bodyPr anchor="b">
            <a:noAutofit/>
          </a:bodyPr>
          <a:lstStyle/>
          <a:p>
            <a:pPr algn="l"/>
            <a:r>
              <a:rPr lang="en-US" sz="4000" b="1" i="1" dirty="0" smtClean="0"/>
              <a:t>e</a:t>
            </a:r>
            <a:r>
              <a:rPr lang="en-US" sz="4000" b="1" dirty="0" smtClean="0"/>
              <a:t>Filing Application Status Page</a:t>
            </a:r>
            <a:endParaRPr lang="en-US" sz="4000" b="1"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2286000" y="1524000"/>
            <a:ext cx="4800600" cy="5334000"/>
          </a:xfrm>
          <a:prstGeom prst="rect">
            <a:avLst/>
          </a:prstGeom>
          <a:noFill/>
          <a:ln w="9525">
            <a:solidFill>
              <a:schemeClr val="tx1">
                <a:lumMod val="50000"/>
                <a:lumOff val="50000"/>
              </a:schemeClr>
            </a:solidFill>
            <a:miter lim="800000"/>
            <a:headEnd/>
            <a:tailEnd/>
          </a:ln>
        </p:spPr>
      </p:pic>
      <p:sp>
        <p:nvSpPr>
          <p:cNvPr id="8" name="Slide Number Placeholder 7"/>
          <p:cNvSpPr>
            <a:spLocks noGrp="1"/>
          </p:cNvSpPr>
          <p:nvPr>
            <p:ph type="sldNum" sz="quarter" idx="12"/>
          </p:nvPr>
        </p:nvSpPr>
        <p:spPr/>
        <p:txBody>
          <a:bodyPr/>
          <a:lstStyle/>
          <a:p>
            <a:fld id="{F1940B92-448D-4C2B-9574-6A6373F0E2FF}" type="slidenum">
              <a:rPr lang="en-US" smtClean="0"/>
              <a:pPr/>
              <a:t>85</a:t>
            </a:fld>
            <a:endParaRPr lang="en-US" dirty="0"/>
          </a:p>
        </p:txBody>
      </p:sp>
      <p:pic>
        <p:nvPicPr>
          <p:cNvPr id="9" name="Picture 8" descr="vert_transbg.gif"/>
          <p:cNvPicPr>
            <a:picLocks noChangeAspect="1"/>
          </p:cNvPicPr>
          <p:nvPr/>
        </p:nvPicPr>
        <p:blipFill>
          <a:blip r:embed="rId4"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28600" y="0"/>
            <a:ext cx="6705600" cy="1219200"/>
          </a:xfrm>
        </p:spPr>
        <p:txBody>
          <a:bodyPr anchor="b">
            <a:noAutofit/>
          </a:bodyPr>
          <a:lstStyle/>
          <a:p>
            <a:pPr algn="l"/>
            <a:r>
              <a:rPr lang="en-US" sz="4000" b="1" i="1" dirty="0" smtClean="0"/>
              <a:t>e</a:t>
            </a:r>
            <a:r>
              <a:rPr lang="en-US" sz="4000" b="1" dirty="0" smtClean="0"/>
              <a:t>Filing Application Status Page</a:t>
            </a:r>
            <a:endParaRPr lang="en-US" sz="4000" b="1"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idx="1"/>
          </p:nvPr>
        </p:nvSpPr>
        <p:spPr>
          <a:xfrm>
            <a:off x="457200" y="1600200"/>
            <a:ext cx="8686800" cy="5257800"/>
          </a:xfrm>
        </p:spPr>
        <p:txBody>
          <a:bodyPr>
            <a:normAutofit fontScale="85000" lnSpcReduction="20000"/>
          </a:bodyPr>
          <a:lstStyle/>
          <a:p>
            <a:pPr marL="0" indent="0">
              <a:buNone/>
            </a:pPr>
            <a:r>
              <a:rPr lang="en-US" sz="3800" dirty="0" smtClean="0"/>
              <a:t>If </a:t>
            </a:r>
            <a:r>
              <a:rPr lang="en-US" sz="3800" i="1" dirty="0" smtClean="0"/>
              <a:t>e</a:t>
            </a:r>
            <a:r>
              <a:rPr lang="en-US" sz="3800" dirty="0" smtClean="0"/>
              <a:t>Filing application or a component is unavailable customers:</a:t>
            </a:r>
          </a:p>
          <a:p>
            <a:pPr marL="457200" indent="-457200">
              <a:spcBef>
                <a:spcPts val="1800"/>
              </a:spcBef>
              <a:spcAft>
                <a:spcPts val="1200"/>
              </a:spcAft>
            </a:pPr>
            <a:r>
              <a:rPr lang="en-US" sz="3300" dirty="0" smtClean="0"/>
              <a:t>Access status page via internet – outside KC network</a:t>
            </a:r>
          </a:p>
          <a:p>
            <a:pPr marL="457200" indent="-457200">
              <a:spcBef>
                <a:spcPts val="1800"/>
              </a:spcBef>
              <a:spcAft>
                <a:spcPts val="1200"/>
              </a:spcAft>
            </a:pPr>
            <a:r>
              <a:rPr lang="en-US" sz="3300" dirty="0" smtClean="0"/>
              <a:t>Select process link and print coversheet provided</a:t>
            </a:r>
          </a:p>
          <a:p>
            <a:pPr marL="457200" indent="-457200">
              <a:spcBef>
                <a:spcPts val="1800"/>
              </a:spcBef>
              <a:spcAft>
                <a:spcPts val="1200"/>
              </a:spcAft>
            </a:pPr>
            <a:r>
              <a:rPr lang="en-US" sz="3300" dirty="0" smtClean="0"/>
              <a:t>Input submitter’s contact &amp; process specific information</a:t>
            </a:r>
          </a:p>
          <a:p>
            <a:pPr marL="457200" indent="-457200">
              <a:spcBef>
                <a:spcPts val="1800"/>
              </a:spcBef>
              <a:spcAft>
                <a:spcPts val="1200"/>
              </a:spcAft>
            </a:pPr>
            <a:r>
              <a:rPr lang="en-US" sz="3300" dirty="0" smtClean="0"/>
              <a:t>Comply with an alternative filing option:</a:t>
            </a:r>
          </a:p>
          <a:p>
            <a:pPr marL="1371600" lvl="1" indent="-457200">
              <a:lnSpc>
                <a:spcPct val="120000"/>
              </a:lnSpc>
              <a:spcBef>
                <a:spcPts val="600"/>
              </a:spcBef>
              <a:buFont typeface="Wingdings" pitchFamily="2" charset="2"/>
              <a:buChar char="Ø"/>
            </a:pPr>
            <a:r>
              <a:rPr lang="en-US" dirty="0" smtClean="0"/>
              <a:t>File in hard copy at any Clerk’s Office location, or</a:t>
            </a:r>
          </a:p>
          <a:p>
            <a:pPr marL="1371600" lvl="1" indent="-457200">
              <a:lnSpc>
                <a:spcPct val="120000"/>
              </a:lnSpc>
              <a:spcBef>
                <a:spcPts val="600"/>
              </a:spcBef>
              <a:buFont typeface="Wingdings" pitchFamily="2" charset="2"/>
              <a:buChar char="Ø"/>
            </a:pPr>
            <a:r>
              <a:rPr lang="en-US" dirty="0" smtClean="0"/>
              <a:t>Fax file during normal business hours</a:t>
            </a:r>
          </a:p>
          <a:p>
            <a:pPr marL="914400" lvl="1" indent="0">
              <a:buNone/>
            </a:pPr>
            <a:endParaRPr lang="en-US" dirty="0" smtClean="0"/>
          </a:p>
          <a:p>
            <a:pPr marL="457200" indent="-457200"/>
            <a:endParaRPr lang="en-US" dirty="0" smtClean="0"/>
          </a:p>
          <a:p>
            <a:pPr marL="457200" indent="-457200"/>
            <a:endParaRPr lang="en-US" dirty="0"/>
          </a:p>
        </p:txBody>
      </p:sp>
      <p:sp>
        <p:nvSpPr>
          <p:cNvPr id="9" name="Slide Number Placeholder 8"/>
          <p:cNvSpPr>
            <a:spLocks noGrp="1"/>
          </p:cNvSpPr>
          <p:nvPr>
            <p:ph type="sldNum" sz="quarter" idx="12"/>
          </p:nvPr>
        </p:nvSpPr>
        <p:spPr/>
        <p:txBody>
          <a:bodyPr/>
          <a:lstStyle/>
          <a:p>
            <a:fld id="{F1940B92-448D-4C2B-9574-6A6373F0E2FF}" type="slidenum">
              <a:rPr lang="en-US" smtClean="0"/>
              <a:pPr/>
              <a:t>86</a:t>
            </a:fld>
            <a:endParaRPr lang="en-US" dirty="0"/>
          </a:p>
        </p:txBody>
      </p:sp>
      <p:pic>
        <p:nvPicPr>
          <p:cNvPr id="10" name="Picture 9"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33400" y="0"/>
            <a:ext cx="6400800" cy="1219200"/>
          </a:xfrm>
        </p:spPr>
        <p:txBody>
          <a:bodyPr anchor="b">
            <a:noAutofit/>
          </a:bodyPr>
          <a:lstStyle/>
          <a:p>
            <a:pPr algn="l"/>
            <a:r>
              <a:rPr lang="en-US" sz="4000" b="1" dirty="0" smtClean="0"/>
              <a:t>Technology Lessons Learned</a:t>
            </a:r>
            <a:endParaRPr lang="en-US" sz="4000" b="1"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idx="1"/>
          </p:nvPr>
        </p:nvSpPr>
        <p:spPr>
          <a:xfrm>
            <a:off x="457200" y="1600200"/>
            <a:ext cx="8686800" cy="5257800"/>
          </a:xfrm>
        </p:spPr>
        <p:txBody>
          <a:bodyPr>
            <a:normAutofit/>
          </a:bodyPr>
          <a:lstStyle/>
          <a:p>
            <a:pPr marL="914400" lvl="1" indent="0">
              <a:buNone/>
            </a:pPr>
            <a:endParaRPr lang="en-US" dirty="0" smtClean="0"/>
          </a:p>
          <a:p>
            <a:pPr marL="457200" indent="-457200"/>
            <a:endParaRPr lang="en-US" dirty="0" smtClean="0"/>
          </a:p>
          <a:p>
            <a:pPr marL="457200" indent="-457200"/>
            <a:endParaRPr lang="en-US" dirty="0"/>
          </a:p>
        </p:txBody>
      </p:sp>
      <p:sp>
        <p:nvSpPr>
          <p:cNvPr id="9" name="Slide Number Placeholder 8"/>
          <p:cNvSpPr>
            <a:spLocks noGrp="1"/>
          </p:cNvSpPr>
          <p:nvPr>
            <p:ph type="sldNum" sz="quarter" idx="12"/>
          </p:nvPr>
        </p:nvSpPr>
        <p:spPr>
          <a:xfrm>
            <a:off x="6629400" y="6324600"/>
            <a:ext cx="2133600" cy="365125"/>
          </a:xfrm>
        </p:spPr>
        <p:txBody>
          <a:bodyPr/>
          <a:lstStyle/>
          <a:p>
            <a:fld id="{F1940B92-448D-4C2B-9574-6A6373F0E2FF}" type="slidenum">
              <a:rPr lang="en-US" smtClean="0"/>
              <a:pPr/>
              <a:t>87</a:t>
            </a:fld>
            <a:endParaRPr lang="en-US" dirty="0"/>
          </a:p>
        </p:txBody>
      </p:sp>
      <p:pic>
        <p:nvPicPr>
          <p:cNvPr id="10" name="Picture 9" descr="vert_transbg.gif"/>
          <p:cNvPicPr>
            <a:picLocks noChangeAspect="1"/>
          </p:cNvPicPr>
          <p:nvPr/>
        </p:nvPicPr>
        <p:blipFill>
          <a:blip r:embed="rId3" cstate="print"/>
          <a:stretch>
            <a:fillRect/>
          </a:stretch>
        </p:blipFill>
        <p:spPr>
          <a:xfrm>
            <a:off x="7162800" y="304800"/>
            <a:ext cx="1066800" cy="747713"/>
          </a:xfrm>
          <a:prstGeom prst="rect">
            <a:avLst/>
          </a:prstGeom>
        </p:spPr>
      </p:pic>
      <p:sp>
        <p:nvSpPr>
          <p:cNvPr id="11" name="Content Placeholder 7"/>
          <p:cNvSpPr txBox="1">
            <a:spLocks/>
          </p:cNvSpPr>
          <p:nvPr/>
        </p:nvSpPr>
        <p:spPr>
          <a:xfrm>
            <a:off x="457200" y="1600200"/>
            <a:ext cx="8382000" cy="5257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ts val="1800"/>
              </a:spcBef>
              <a:spcAft>
                <a:spcPts val="1800"/>
              </a:spcAft>
              <a:buClrTx/>
              <a:buSzTx/>
              <a:buFont typeface="Arial" pitchFamily="34" charset="0"/>
              <a:buChar char="•"/>
              <a:tabLst/>
              <a:defRPr/>
            </a:pPr>
            <a:r>
              <a:rPr lang="en-US" sz="3200" dirty="0" smtClean="0"/>
              <a:t>Once your constituency is on board &amp; using ECR, users will expect the next best thing to be added</a:t>
            </a:r>
          </a:p>
          <a:p>
            <a:pPr marL="457200" marR="0" lvl="0" indent="-457200" algn="l" defTabSz="914400" rtl="0" eaLnBrk="1" fontAlgn="auto" latinLnBrk="0" hangingPunct="1">
              <a:lnSpc>
                <a:spcPct val="100000"/>
              </a:lnSpc>
              <a:spcBef>
                <a:spcPts val="1800"/>
              </a:spcBef>
              <a:spcAft>
                <a:spcPts val="1800"/>
              </a:spcAft>
              <a:buClrTx/>
              <a:buSzTx/>
              <a:buFont typeface="Arial" pitchFamily="34" charset="0"/>
              <a:buChar char="•"/>
              <a:tabLst/>
              <a:defRPr/>
            </a:pPr>
            <a:r>
              <a:rPr lang="en-US" sz="3200" dirty="0" smtClean="0"/>
              <a:t>Do not underestimate how dependent you &amp; your constituency will become on electronic court records, electronic processing &amp; e-filing</a:t>
            </a:r>
          </a:p>
          <a:p>
            <a:pPr marL="457200" marR="0" lvl="0" indent="-457200" algn="l" defTabSz="914400" rtl="0" eaLnBrk="1" fontAlgn="auto" latinLnBrk="0" hangingPunct="1">
              <a:lnSpc>
                <a:spcPct val="100000"/>
              </a:lnSpc>
              <a:spcBef>
                <a:spcPts val="1800"/>
              </a:spcBef>
              <a:spcAft>
                <a:spcPts val="1800"/>
              </a:spcAft>
              <a:buClrTx/>
              <a:buSzTx/>
              <a:buFont typeface="Arial" pitchFamily="34" charset="0"/>
              <a:buChar char="•"/>
              <a:tabLst/>
              <a:defRPr/>
            </a:pPr>
            <a:r>
              <a:rPr lang="en-US" sz="3200" dirty="0" smtClean="0"/>
              <a:t>Invest in tech staff or a contract for maintenance and support</a:t>
            </a: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33400" y="0"/>
            <a:ext cx="6400800" cy="1219200"/>
          </a:xfrm>
        </p:spPr>
        <p:txBody>
          <a:bodyPr anchor="b">
            <a:noAutofit/>
          </a:bodyPr>
          <a:lstStyle/>
          <a:p>
            <a:pPr algn="l"/>
            <a:r>
              <a:rPr lang="en-US" sz="4000" b="1" dirty="0" smtClean="0"/>
              <a:t>Technology Lessons Learned</a:t>
            </a:r>
            <a:endParaRPr lang="en-US" sz="4000" b="1"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idx="1"/>
          </p:nvPr>
        </p:nvSpPr>
        <p:spPr>
          <a:xfrm>
            <a:off x="457200" y="1600200"/>
            <a:ext cx="8686800" cy="5257800"/>
          </a:xfrm>
        </p:spPr>
        <p:txBody>
          <a:bodyPr>
            <a:normAutofit/>
          </a:bodyPr>
          <a:lstStyle/>
          <a:p>
            <a:pPr marL="914400" lvl="1" indent="0">
              <a:buNone/>
            </a:pPr>
            <a:endParaRPr lang="en-US" dirty="0" smtClean="0"/>
          </a:p>
          <a:p>
            <a:pPr marL="457200" indent="-457200"/>
            <a:endParaRPr lang="en-US" dirty="0" smtClean="0"/>
          </a:p>
          <a:p>
            <a:pPr marL="457200" indent="-457200"/>
            <a:endParaRPr lang="en-US" dirty="0"/>
          </a:p>
        </p:txBody>
      </p:sp>
      <p:sp>
        <p:nvSpPr>
          <p:cNvPr id="9" name="Slide Number Placeholder 8"/>
          <p:cNvSpPr>
            <a:spLocks noGrp="1"/>
          </p:cNvSpPr>
          <p:nvPr>
            <p:ph type="sldNum" sz="quarter" idx="12"/>
          </p:nvPr>
        </p:nvSpPr>
        <p:spPr>
          <a:xfrm>
            <a:off x="6629400" y="6324600"/>
            <a:ext cx="2133600" cy="365125"/>
          </a:xfrm>
        </p:spPr>
        <p:txBody>
          <a:bodyPr/>
          <a:lstStyle/>
          <a:p>
            <a:fld id="{F1940B92-448D-4C2B-9574-6A6373F0E2FF}" type="slidenum">
              <a:rPr lang="en-US" smtClean="0"/>
              <a:pPr/>
              <a:t>88</a:t>
            </a:fld>
            <a:endParaRPr lang="en-US" dirty="0"/>
          </a:p>
        </p:txBody>
      </p:sp>
      <p:pic>
        <p:nvPicPr>
          <p:cNvPr id="10" name="Picture 9" descr="vert_transbg.gif"/>
          <p:cNvPicPr>
            <a:picLocks noChangeAspect="1"/>
          </p:cNvPicPr>
          <p:nvPr/>
        </p:nvPicPr>
        <p:blipFill>
          <a:blip r:embed="rId3" cstate="print"/>
          <a:stretch>
            <a:fillRect/>
          </a:stretch>
        </p:blipFill>
        <p:spPr>
          <a:xfrm>
            <a:off x="7162800" y="304800"/>
            <a:ext cx="1066800" cy="747713"/>
          </a:xfrm>
          <a:prstGeom prst="rect">
            <a:avLst/>
          </a:prstGeom>
        </p:spPr>
      </p:pic>
      <p:sp>
        <p:nvSpPr>
          <p:cNvPr id="11" name="Content Placeholder 7"/>
          <p:cNvSpPr txBox="1">
            <a:spLocks/>
          </p:cNvSpPr>
          <p:nvPr/>
        </p:nvSpPr>
        <p:spPr>
          <a:xfrm>
            <a:off x="457200" y="1600200"/>
            <a:ext cx="8382000" cy="5257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ts val="1800"/>
              </a:spcBef>
              <a:spcAft>
                <a:spcPts val="1800"/>
              </a:spcAft>
              <a:buClrTx/>
              <a:buSzTx/>
              <a:buFont typeface="Arial" pitchFamily="34" charset="0"/>
              <a:buChar char="•"/>
              <a:tabLst/>
              <a:defRPr/>
            </a:pPr>
            <a:r>
              <a:rPr lang="en-US" sz="3200" noProof="0" dirty="0" smtClean="0"/>
              <a:t>Acknowledge that what you are building is an Enterprise System – much bigger and brings much more responsibility than a system used only by your employees</a:t>
            </a:r>
          </a:p>
          <a:p>
            <a:pPr marL="457200" marR="0" lvl="0" indent="-457200" algn="l" defTabSz="914400" rtl="0" eaLnBrk="1" fontAlgn="auto" latinLnBrk="0" hangingPunct="1">
              <a:lnSpc>
                <a:spcPct val="100000"/>
              </a:lnSpc>
              <a:spcBef>
                <a:spcPts val="1800"/>
              </a:spcBef>
              <a:spcAft>
                <a:spcPts val="1800"/>
              </a:spcAft>
              <a:buClrTx/>
              <a:buSzTx/>
              <a:buFont typeface="Arial" pitchFamily="34" charset="0"/>
              <a:buChar char="•"/>
              <a:tabLst/>
              <a:defRPr/>
            </a:pPr>
            <a:r>
              <a:rPr kumimoji="0" lang="en-US" sz="3200" b="0" i="0" u="none" strike="noStrike" kern="1200" cap="none" spc="0" normalizeH="0" baseline="0" dirty="0" smtClean="0">
                <a:ln>
                  <a:noFill/>
                </a:ln>
                <a:solidFill>
                  <a:schemeClr val="tx1"/>
                </a:solidFill>
                <a:effectLst/>
                <a:uLnTx/>
                <a:uFillTx/>
                <a:latin typeface="+mn-lt"/>
                <a:ea typeface="+mn-ea"/>
                <a:cs typeface="+mn-cs"/>
              </a:rPr>
              <a:t>Staff</a:t>
            </a:r>
            <a:r>
              <a:rPr kumimoji="0" lang="en-US" sz="3200" b="0" i="0" u="none" strike="noStrike" kern="1200" cap="none" spc="0" normalizeH="0" dirty="0" smtClean="0">
                <a:ln>
                  <a:noFill/>
                </a:ln>
                <a:solidFill>
                  <a:schemeClr val="tx1"/>
                </a:solidFill>
                <a:effectLst/>
                <a:uLnTx/>
                <a:uFillTx/>
                <a:latin typeface="+mn-lt"/>
                <a:ea typeface="+mn-ea"/>
                <a:cs typeface="+mn-cs"/>
              </a:rPr>
              <a:t> up to make sure you have enough tech support for an enterprise system</a:t>
            </a:r>
          </a:p>
          <a:p>
            <a:pPr marL="457200" marR="0" lvl="0" indent="-457200" algn="l" defTabSz="914400" rtl="0" eaLnBrk="1" fontAlgn="auto" latinLnBrk="0" hangingPunct="1">
              <a:lnSpc>
                <a:spcPct val="100000"/>
              </a:lnSpc>
              <a:spcBef>
                <a:spcPts val="1800"/>
              </a:spcBef>
              <a:spcAft>
                <a:spcPts val="1800"/>
              </a:spcAft>
              <a:buClrTx/>
              <a:buSzTx/>
              <a:buFont typeface="Arial" pitchFamily="34" charset="0"/>
              <a:buChar char="•"/>
              <a:tabLst/>
              <a:defRPr/>
            </a:pPr>
            <a:r>
              <a:rPr lang="en-US" sz="3200" baseline="0" noProof="0" dirty="0" smtClean="0"/>
              <a:t>Technology breaks</a:t>
            </a:r>
            <a:r>
              <a:rPr lang="en-US" sz="3200" noProof="0" dirty="0" smtClean="0"/>
              <a:t> – have failover and standby systems;   test &amp; document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ormAutofit fontScale="90000"/>
          </a:bodyPr>
          <a:lstStyle/>
          <a:p>
            <a:pPr algn="l"/>
            <a:r>
              <a:rPr lang="en-US" b="1" dirty="0" smtClean="0"/>
              <a:t>King County ECR Experience</a:t>
            </a:r>
            <a:endParaRPr lang="en-US" b="1" dirty="0"/>
          </a:p>
        </p:txBody>
      </p:sp>
      <p:sp>
        <p:nvSpPr>
          <p:cNvPr id="15" name="Content Placeholder 14"/>
          <p:cNvSpPr>
            <a:spLocks noGrp="1"/>
          </p:cNvSpPr>
          <p:nvPr>
            <p:ph idx="1"/>
          </p:nvPr>
        </p:nvSpPr>
        <p:spPr>
          <a:xfrm>
            <a:off x="457200" y="1524000"/>
            <a:ext cx="8305800" cy="5334000"/>
          </a:xfrm>
        </p:spPr>
        <p:txBody>
          <a:bodyPr>
            <a:normAutofit/>
          </a:bodyPr>
          <a:lstStyle/>
          <a:p>
            <a:pPr marL="0" indent="0" algn="ctr">
              <a:spcBef>
                <a:spcPts val="1200"/>
              </a:spcBef>
              <a:spcAft>
                <a:spcPts val="600"/>
              </a:spcAft>
              <a:buNone/>
            </a:pPr>
            <a:r>
              <a:rPr lang="en-US" sz="4000" b="1" dirty="0" smtClean="0">
                <a:solidFill>
                  <a:schemeClr val="accent1">
                    <a:lumMod val="75000"/>
                  </a:schemeClr>
                </a:solidFill>
              </a:rPr>
              <a:t>Technical Aspects of the</a:t>
            </a:r>
          </a:p>
          <a:p>
            <a:pPr marL="0" indent="0" algn="ctr">
              <a:spcBef>
                <a:spcPts val="1200"/>
              </a:spcBef>
              <a:spcAft>
                <a:spcPts val="600"/>
              </a:spcAft>
              <a:buNone/>
            </a:pPr>
            <a:r>
              <a:rPr lang="en-US" sz="4000" b="1" dirty="0" smtClean="0">
                <a:solidFill>
                  <a:schemeClr val="accent1">
                    <a:lumMod val="75000"/>
                  </a:schemeClr>
                </a:solidFill>
              </a:rPr>
              <a:t>King County </a:t>
            </a:r>
          </a:p>
          <a:p>
            <a:pPr marL="0" indent="0" algn="ctr">
              <a:spcBef>
                <a:spcPts val="1200"/>
              </a:spcBef>
              <a:spcAft>
                <a:spcPts val="600"/>
              </a:spcAft>
              <a:buNone/>
            </a:pPr>
            <a:r>
              <a:rPr lang="en-US" sz="4000" b="1" dirty="0" smtClean="0">
                <a:solidFill>
                  <a:schemeClr val="accent1">
                    <a:lumMod val="75000"/>
                  </a:schemeClr>
                </a:solidFill>
              </a:rPr>
              <a:t>Electronic Court Records Program</a:t>
            </a:r>
          </a:p>
          <a:p>
            <a:pPr marL="0" indent="0" algn="ctr">
              <a:spcBef>
                <a:spcPts val="1200"/>
              </a:spcBef>
              <a:spcAft>
                <a:spcPts val="600"/>
              </a:spcAft>
              <a:buNone/>
            </a:pPr>
            <a:endParaRPr lang="en-US" sz="4000" b="1" dirty="0" smtClean="0">
              <a:solidFill>
                <a:schemeClr val="accent1">
                  <a:lumMod val="75000"/>
                </a:schemeClr>
              </a:solidFill>
            </a:endParaRPr>
          </a:p>
          <a:p>
            <a:pPr marL="0" indent="0" algn="ctr">
              <a:spcBef>
                <a:spcPts val="1200"/>
              </a:spcBef>
              <a:spcAft>
                <a:spcPts val="600"/>
              </a:spcAft>
              <a:buNone/>
            </a:pPr>
            <a:r>
              <a:rPr lang="en-US" sz="6600" b="1" dirty="0" smtClean="0"/>
              <a:t>Questions?</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89</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162800" y="838200"/>
            <a:ext cx="1143000" cy="229466"/>
          </a:xfrm>
          <a:prstGeom prst="rect">
            <a:avLst/>
          </a:prstGeom>
          <a:noFill/>
          <a:ln w="9525">
            <a:noFill/>
            <a:miter lim="800000"/>
            <a:headEnd/>
            <a:tailEnd/>
          </a:ln>
        </p:spPr>
      </p:pic>
      <p:sp>
        <p:nvSpPr>
          <p:cNvPr id="14" name="Title 13"/>
          <p:cNvSpPr>
            <a:spLocks noGrp="1"/>
          </p:cNvSpPr>
          <p:nvPr>
            <p:ph type="title"/>
          </p:nvPr>
        </p:nvSpPr>
        <p:spPr>
          <a:xfrm>
            <a:off x="457200" y="0"/>
            <a:ext cx="6629400" cy="1219200"/>
          </a:xfrm>
        </p:spPr>
        <p:txBody>
          <a:bodyPr anchor="b">
            <a:normAutofit/>
          </a:bodyPr>
          <a:lstStyle/>
          <a:p>
            <a:pPr algn="l"/>
            <a:r>
              <a:rPr lang="en-US" sz="4000" b="1" dirty="0" smtClean="0"/>
              <a:t>ECR Program: How KC Built It</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a:spcBef>
                <a:spcPts val="1200"/>
              </a:spcBef>
              <a:spcAft>
                <a:spcPts val="1200"/>
              </a:spcAft>
            </a:pPr>
            <a:r>
              <a:rPr lang="en-US" dirty="0" smtClean="0"/>
              <a:t>Local government funding, ownership, control</a:t>
            </a:r>
          </a:p>
          <a:p>
            <a:pPr>
              <a:spcBef>
                <a:spcPts val="1200"/>
              </a:spcBef>
              <a:spcAft>
                <a:spcPts val="1200"/>
              </a:spcAft>
            </a:pPr>
            <a:r>
              <a:rPr lang="en-US" dirty="0" smtClean="0"/>
              <a:t>Local ownership of the record</a:t>
            </a:r>
          </a:p>
          <a:p>
            <a:pPr>
              <a:spcBef>
                <a:spcPts val="1200"/>
              </a:spcBef>
              <a:spcAft>
                <a:spcPts val="1200"/>
              </a:spcAft>
            </a:pPr>
            <a:r>
              <a:rPr lang="en-US" dirty="0" smtClean="0"/>
              <a:t>Custom built by one vendor</a:t>
            </a:r>
          </a:p>
          <a:p>
            <a:pPr marL="1082675" lvl="1" indent="-625475">
              <a:spcBef>
                <a:spcPts val="1200"/>
              </a:spcBef>
              <a:spcAft>
                <a:spcPts val="1200"/>
              </a:spcAft>
              <a:buFont typeface="Wingdings" pitchFamily="2" charset="2"/>
              <a:buChar char="Ø"/>
            </a:pPr>
            <a:r>
              <a:rPr lang="en-US" dirty="0" smtClean="0"/>
              <a:t>Extensive involvement by those who use it most    &amp; stakeholders</a:t>
            </a:r>
          </a:p>
          <a:p>
            <a:pPr marL="457200" indent="-400050">
              <a:spcBef>
                <a:spcPts val="1200"/>
              </a:spcBef>
              <a:spcAft>
                <a:spcPts val="1200"/>
              </a:spcAft>
            </a:pPr>
            <a:r>
              <a:rPr lang="en-US" dirty="0" smtClean="0"/>
              <a:t>Local Project based </a:t>
            </a:r>
            <a:r>
              <a:rPr lang="en-US" dirty="0" smtClean="0"/>
              <a:t>on </a:t>
            </a:r>
            <a:r>
              <a:rPr lang="en-US" dirty="0" smtClean="0"/>
              <a:t>State/National standards</a:t>
            </a:r>
          </a:p>
          <a:p>
            <a:pPr marL="457200" indent="-400050">
              <a:spcBef>
                <a:spcPts val="1200"/>
              </a:spcBef>
              <a:spcAft>
                <a:spcPts val="1200"/>
              </a:spcAft>
            </a:pPr>
            <a:r>
              <a:rPr lang="en-US" dirty="0" smtClean="0"/>
              <a:t>The Master Plan guided the way</a:t>
            </a:r>
          </a:p>
          <a:p>
            <a:pPr>
              <a:spcBef>
                <a:spcPts val="1200"/>
              </a:spcBef>
              <a:spcAft>
                <a:spcPts val="1200"/>
              </a:spcAft>
            </a:pPr>
            <a:endParaRPr lang="en-US" dirty="0" smtClean="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7467600" y="304800"/>
            <a:ext cx="533400" cy="508397"/>
          </a:xfrm>
          <a:prstGeom prst="rect">
            <a:avLst/>
          </a:prstGeom>
          <a:noFill/>
          <a:ln w="9525">
            <a:noFill/>
            <a:miter lim="800000"/>
            <a:headEnd/>
            <a:tailEnd/>
          </a:ln>
        </p:spPr>
      </p:pic>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fontScale="90000"/>
          </a:bodyPr>
          <a:lstStyle/>
          <a:p>
            <a:pPr algn="l"/>
            <a:r>
              <a:rPr lang="en-US" b="1" dirty="0" smtClean="0"/>
              <a:t>King County ECR Experience</a:t>
            </a:r>
            <a:endParaRPr lang="en-US" b="1" dirty="0"/>
          </a:p>
        </p:txBody>
      </p:sp>
      <p:sp>
        <p:nvSpPr>
          <p:cNvPr id="15" name="Content Placeholder 14"/>
          <p:cNvSpPr>
            <a:spLocks noGrp="1"/>
          </p:cNvSpPr>
          <p:nvPr>
            <p:ph idx="1"/>
          </p:nvPr>
        </p:nvSpPr>
        <p:spPr>
          <a:xfrm>
            <a:off x="457200" y="1524000"/>
            <a:ext cx="8305800" cy="5334000"/>
          </a:xfrm>
        </p:spPr>
        <p:txBody>
          <a:bodyPr>
            <a:normAutofit/>
          </a:bodyPr>
          <a:lstStyle/>
          <a:p>
            <a:pPr marL="0" indent="0" algn="ctr">
              <a:spcBef>
                <a:spcPts val="1200"/>
              </a:spcBef>
              <a:spcAft>
                <a:spcPts val="600"/>
              </a:spcAft>
              <a:buNone/>
            </a:pPr>
            <a:endParaRPr lang="en-US" sz="4000" b="1" dirty="0" smtClean="0">
              <a:solidFill>
                <a:schemeClr val="accent1">
                  <a:lumMod val="75000"/>
                </a:schemeClr>
              </a:solidFill>
            </a:endParaRPr>
          </a:p>
          <a:p>
            <a:pPr marL="0" indent="0" algn="ctr">
              <a:spcBef>
                <a:spcPts val="1200"/>
              </a:spcBef>
              <a:spcAft>
                <a:spcPts val="600"/>
              </a:spcAft>
              <a:buNone/>
            </a:pPr>
            <a:r>
              <a:rPr lang="en-US" sz="4000" b="1" dirty="0" smtClean="0">
                <a:solidFill>
                  <a:schemeClr val="accent1">
                    <a:lumMod val="75000"/>
                  </a:schemeClr>
                </a:solidFill>
              </a:rPr>
              <a:t>Key Lessons Learned</a:t>
            </a:r>
          </a:p>
          <a:p>
            <a:pPr marL="0" indent="0" algn="ctr">
              <a:spcBef>
                <a:spcPts val="1200"/>
              </a:spcBef>
              <a:spcAft>
                <a:spcPts val="600"/>
              </a:spcAft>
              <a:buNone/>
            </a:pPr>
            <a:endParaRPr lang="en-US" sz="4000" b="1" dirty="0" smtClean="0">
              <a:solidFill>
                <a:schemeClr val="accent1">
                  <a:lumMod val="75000"/>
                </a:schemeClr>
              </a:solidFill>
            </a:endParaRPr>
          </a:p>
          <a:p>
            <a:pPr marL="0" indent="0" algn="ctr">
              <a:spcBef>
                <a:spcPts val="1200"/>
              </a:spcBef>
              <a:spcAft>
                <a:spcPts val="600"/>
              </a:spcAft>
              <a:buNone/>
            </a:pPr>
            <a:endParaRPr lang="en-US" sz="4000" b="1" dirty="0" smtClean="0">
              <a:solidFill>
                <a:schemeClr val="accent1">
                  <a:lumMod val="75000"/>
                </a:schemeClr>
              </a:solidFill>
            </a:endParaRPr>
          </a:p>
          <a:p>
            <a:pPr marL="0" indent="0" algn="ctr">
              <a:spcBef>
                <a:spcPts val="1200"/>
              </a:spcBef>
              <a:spcAft>
                <a:spcPts val="600"/>
              </a:spcAft>
              <a:buNone/>
            </a:pPr>
            <a:r>
              <a:rPr lang="en-US" b="1" dirty="0" smtClean="0"/>
              <a:t>Barbara Miner &amp; Teresa Bailey</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90</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b="1" dirty="0" smtClean="0"/>
              <a:t>Lessons Learned</a:t>
            </a:r>
            <a:endParaRPr lang="en-US" b="1" dirty="0"/>
          </a:p>
        </p:txBody>
      </p:sp>
      <p:sp>
        <p:nvSpPr>
          <p:cNvPr id="15" name="Content Placeholder 14"/>
          <p:cNvSpPr>
            <a:spLocks noGrp="1"/>
          </p:cNvSpPr>
          <p:nvPr>
            <p:ph idx="1"/>
          </p:nvPr>
        </p:nvSpPr>
        <p:spPr>
          <a:xfrm>
            <a:off x="457200" y="1524000"/>
            <a:ext cx="8686800" cy="5334000"/>
          </a:xfrm>
        </p:spPr>
        <p:txBody>
          <a:bodyPr>
            <a:normAutofit/>
          </a:bodyPr>
          <a:lstStyle/>
          <a:p>
            <a:pPr marL="0" indent="0">
              <a:spcBef>
                <a:spcPts val="1200"/>
              </a:spcBef>
              <a:spcAft>
                <a:spcPts val="600"/>
              </a:spcAft>
              <a:buNone/>
            </a:pPr>
            <a:r>
              <a:rPr lang="en-US" dirty="0" smtClean="0"/>
              <a:t>Session Agenda</a:t>
            </a:r>
          </a:p>
          <a:p>
            <a:pPr marL="457200" indent="-457200">
              <a:spcBef>
                <a:spcPts val="1800"/>
              </a:spcBef>
              <a:spcAft>
                <a:spcPts val="1200"/>
              </a:spcAft>
            </a:pPr>
            <a:r>
              <a:rPr lang="en-US" dirty="0" smtClean="0"/>
              <a:t>In Support of the Master Plan</a:t>
            </a:r>
          </a:p>
          <a:p>
            <a:pPr marL="457200" indent="-457200">
              <a:spcBef>
                <a:spcPts val="1800"/>
              </a:spcBef>
              <a:spcAft>
                <a:spcPts val="1200"/>
              </a:spcAft>
            </a:pPr>
            <a:r>
              <a:rPr lang="en-US" dirty="0" smtClean="0"/>
              <a:t>Project &amp; Change Management</a:t>
            </a:r>
          </a:p>
          <a:p>
            <a:pPr marL="457200" indent="-457200">
              <a:spcBef>
                <a:spcPts val="1800"/>
              </a:spcBef>
              <a:spcAft>
                <a:spcPts val="1200"/>
              </a:spcAft>
            </a:pPr>
            <a:r>
              <a:rPr lang="en-US" dirty="0" smtClean="0"/>
              <a:t>Communications</a:t>
            </a:r>
          </a:p>
          <a:p>
            <a:pPr marL="457200" indent="-457200">
              <a:spcBef>
                <a:spcPts val="1800"/>
              </a:spcBef>
              <a:spcAft>
                <a:spcPts val="1200"/>
              </a:spcAft>
            </a:pPr>
            <a:r>
              <a:rPr lang="en-US" dirty="0" smtClean="0"/>
              <a:t>Challenges Will Occur</a:t>
            </a:r>
          </a:p>
          <a:p>
            <a:pPr marL="457200" indent="-457200">
              <a:spcBef>
                <a:spcPts val="1800"/>
              </a:spcBef>
              <a:spcAft>
                <a:spcPts val="1200"/>
              </a:spcAft>
            </a:pPr>
            <a:r>
              <a:rPr lang="en-US" dirty="0" smtClean="0"/>
              <a:t>Lesson Learned</a:t>
            </a:r>
          </a:p>
          <a:p>
            <a:pPr marL="457200" indent="-457200">
              <a:spcBef>
                <a:spcPts val="1200"/>
              </a:spcBef>
              <a:spcAft>
                <a:spcPts val="600"/>
              </a:spcAft>
            </a:pPr>
            <a:endParaRPr lang="en-US" dirty="0" smtClean="0"/>
          </a:p>
          <a:p>
            <a:pPr marL="457200" indent="-457200">
              <a:spcBef>
                <a:spcPts val="1200"/>
              </a:spcBef>
              <a:spcAft>
                <a:spcPts val="600"/>
              </a:spcAft>
            </a:pPr>
            <a:endParaRPr lang="en-US" dirty="0" smtClean="0"/>
          </a:p>
          <a:p>
            <a:pPr marL="457200" indent="-457200">
              <a:spcBef>
                <a:spcPts val="1200"/>
              </a:spcBef>
              <a:spcAft>
                <a:spcPts val="600"/>
              </a:spcAft>
            </a:pPr>
            <a:endParaRPr lang="en-US" dirty="0" smtClean="0"/>
          </a:p>
          <a:p>
            <a:pPr marL="457200" indent="-457200">
              <a:spcBef>
                <a:spcPts val="1200"/>
              </a:spcBef>
              <a:spcAft>
                <a:spcPts val="600"/>
              </a:spcAft>
            </a:pPr>
            <a:endParaRPr lang="en-US" dirty="0" smtClean="0"/>
          </a:p>
          <a:p>
            <a:pPr marL="457200" indent="-457200">
              <a:spcBef>
                <a:spcPts val="1200"/>
              </a:spcBef>
              <a:spcAft>
                <a:spcPts val="600"/>
              </a:spcAft>
            </a:pPr>
            <a:endParaRPr lang="en-US" dirty="0" smtClean="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91</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The ECR Master Plan</a:t>
            </a:r>
            <a:endParaRPr lang="en-US" sz="4000" b="1" dirty="0"/>
          </a:p>
        </p:txBody>
      </p:sp>
      <p:sp>
        <p:nvSpPr>
          <p:cNvPr id="15" name="Content Placeholder 14"/>
          <p:cNvSpPr>
            <a:spLocks noGrp="1"/>
          </p:cNvSpPr>
          <p:nvPr>
            <p:ph idx="1"/>
          </p:nvPr>
        </p:nvSpPr>
        <p:spPr>
          <a:xfrm>
            <a:off x="457200" y="1524000"/>
            <a:ext cx="8686800" cy="5334000"/>
          </a:xfrm>
        </p:spPr>
        <p:txBody>
          <a:bodyPr anchor="t">
            <a:normAutofit lnSpcReduction="10000"/>
          </a:bodyPr>
          <a:lstStyle/>
          <a:p>
            <a:pPr marL="457200" indent="-457200">
              <a:spcBef>
                <a:spcPts val="1800"/>
              </a:spcBef>
              <a:spcAft>
                <a:spcPts val="1800"/>
              </a:spcAft>
              <a:buNone/>
            </a:pPr>
            <a:r>
              <a:rPr lang="en-US" dirty="0" smtClean="0"/>
              <a:t>Before: Best intentions, but … confusion</a:t>
            </a:r>
          </a:p>
          <a:p>
            <a:pPr marL="457200" indent="-457200">
              <a:spcBef>
                <a:spcPts val="1800"/>
              </a:spcBef>
              <a:spcAft>
                <a:spcPts val="1800"/>
              </a:spcAft>
            </a:pPr>
            <a:r>
              <a:rPr lang="en-US" dirty="0" smtClean="0"/>
              <a:t>Many leaders saying great things – all just different enough</a:t>
            </a:r>
          </a:p>
          <a:p>
            <a:pPr marL="457200" indent="-457200">
              <a:spcBef>
                <a:spcPts val="1800"/>
              </a:spcBef>
              <a:spcAft>
                <a:spcPts val="1800"/>
              </a:spcAft>
            </a:pPr>
            <a:r>
              <a:rPr lang="en-US" dirty="0" smtClean="0"/>
              <a:t>Committees’ roles were confused</a:t>
            </a:r>
          </a:p>
          <a:p>
            <a:pPr marL="457200" indent="-457200">
              <a:spcBef>
                <a:spcPts val="1800"/>
              </a:spcBef>
              <a:spcAft>
                <a:spcPts val="1800"/>
              </a:spcAft>
            </a:pPr>
            <a:r>
              <a:rPr lang="en-US" dirty="0" smtClean="0"/>
              <a:t>Project staff roles not clearly defined</a:t>
            </a:r>
          </a:p>
          <a:p>
            <a:pPr marL="457200" indent="-457200">
              <a:spcBef>
                <a:spcPts val="1800"/>
              </a:spcBef>
              <a:spcAft>
                <a:spcPts val="1800"/>
              </a:spcAft>
            </a:pPr>
            <a:r>
              <a:rPr lang="en-US" dirty="0" smtClean="0"/>
              <a:t>Operational managers bumping into project managers and staff</a:t>
            </a:r>
          </a:p>
          <a:p>
            <a:pPr marL="457200" indent="-457200">
              <a:spcBef>
                <a:spcPts val="1800"/>
              </a:spcBef>
              <a:spcAft>
                <a:spcPts val="1800"/>
              </a:spcAft>
            </a:pPr>
            <a:endParaRPr lang="en-US" dirty="0" smtClean="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92</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The ECR Master Plan</a:t>
            </a:r>
            <a:endParaRPr lang="en-US" sz="4000" b="1" dirty="0"/>
          </a:p>
        </p:txBody>
      </p:sp>
      <p:sp>
        <p:nvSpPr>
          <p:cNvPr id="15" name="Content Placeholder 14"/>
          <p:cNvSpPr>
            <a:spLocks noGrp="1"/>
          </p:cNvSpPr>
          <p:nvPr>
            <p:ph idx="1"/>
          </p:nvPr>
        </p:nvSpPr>
        <p:spPr>
          <a:xfrm>
            <a:off x="457200" y="1524000"/>
            <a:ext cx="8686800" cy="5334000"/>
          </a:xfrm>
        </p:spPr>
        <p:txBody>
          <a:bodyPr anchor="t">
            <a:normAutofit/>
          </a:bodyPr>
          <a:lstStyle/>
          <a:p>
            <a:pPr marL="457200" indent="-457200">
              <a:spcBef>
                <a:spcPts val="1800"/>
              </a:spcBef>
              <a:spcAft>
                <a:spcPts val="1800"/>
              </a:spcAft>
              <a:buNone/>
            </a:pPr>
            <a:r>
              <a:rPr lang="en-US" dirty="0" smtClean="0"/>
              <a:t>Before: Best intentions, but … confusion</a:t>
            </a:r>
          </a:p>
          <a:p>
            <a:pPr marL="457200" indent="-457200">
              <a:spcBef>
                <a:spcPts val="1800"/>
              </a:spcBef>
              <a:spcAft>
                <a:spcPts val="1800"/>
              </a:spcAft>
            </a:pPr>
            <a:r>
              <a:rPr lang="en-US" dirty="0" smtClean="0"/>
              <a:t>High level thinking wasn’t being translated into day-to-day operations</a:t>
            </a:r>
          </a:p>
          <a:p>
            <a:pPr marL="457200" indent="-457200">
              <a:spcBef>
                <a:spcPts val="1800"/>
              </a:spcBef>
              <a:spcAft>
                <a:spcPts val="1800"/>
              </a:spcAft>
            </a:pPr>
            <a:r>
              <a:rPr lang="en-US" dirty="0" smtClean="0"/>
              <a:t>No written guidance, no reference book</a:t>
            </a:r>
          </a:p>
          <a:p>
            <a:pPr marL="457200" indent="-457200">
              <a:spcBef>
                <a:spcPts val="1800"/>
              </a:spcBef>
              <a:spcAft>
                <a:spcPts val="1800"/>
              </a:spcAft>
            </a:pPr>
            <a:r>
              <a:rPr lang="en-US" dirty="0" smtClean="0"/>
              <a:t>Strong need to get everyone on the same page</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93</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162800" y="838200"/>
            <a:ext cx="1143000" cy="229466"/>
          </a:xfrm>
          <a:prstGeom prst="rect">
            <a:avLst/>
          </a:prstGeom>
          <a:noFill/>
          <a:ln w="9525">
            <a:noFill/>
            <a:miter lim="800000"/>
            <a:headEnd/>
            <a:tailEnd/>
          </a:ln>
        </p:spPr>
      </p:pic>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The ECR Master Plan</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a:spcBef>
                <a:spcPts val="1200"/>
              </a:spcBef>
              <a:spcAft>
                <a:spcPts val="1200"/>
              </a:spcAft>
              <a:buNone/>
            </a:pPr>
            <a:r>
              <a:rPr lang="en-US" dirty="0" smtClean="0"/>
              <a:t>After:  A key document</a:t>
            </a:r>
          </a:p>
          <a:p>
            <a:pPr>
              <a:spcBef>
                <a:spcPts val="1200"/>
              </a:spcBef>
              <a:spcAft>
                <a:spcPts val="1200"/>
              </a:spcAft>
            </a:pPr>
            <a:r>
              <a:rPr lang="en-US" dirty="0" smtClean="0"/>
              <a:t>It brought us all together</a:t>
            </a:r>
          </a:p>
          <a:p>
            <a:pPr>
              <a:spcBef>
                <a:spcPts val="1200"/>
              </a:spcBef>
              <a:spcAft>
                <a:spcPts val="1200"/>
              </a:spcAft>
            </a:pPr>
            <a:r>
              <a:rPr lang="en-US" dirty="0" smtClean="0"/>
              <a:t>Kept us from re-visiting the 		              same questions over &amp; over</a:t>
            </a:r>
          </a:p>
          <a:p>
            <a:pPr>
              <a:spcBef>
                <a:spcPts val="1200"/>
              </a:spcBef>
              <a:spcAft>
                <a:spcPts val="1200"/>
              </a:spcAft>
            </a:pPr>
            <a:r>
              <a:rPr lang="en-US" dirty="0" smtClean="0"/>
              <a:t>Was used to communicate to 		          funders &amp; constituents</a:t>
            </a:r>
          </a:p>
          <a:p>
            <a:pPr>
              <a:spcBef>
                <a:spcPts val="1200"/>
              </a:spcBef>
              <a:spcAft>
                <a:spcPts val="1200"/>
              </a:spcAft>
            </a:pPr>
            <a:r>
              <a:rPr lang="en-US" dirty="0" smtClean="0"/>
              <a:t>Laid out where we were going</a:t>
            </a:r>
          </a:p>
          <a:p>
            <a:pPr>
              <a:spcBef>
                <a:spcPts val="1200"/>
              </a:spcBef>
              <a:spcAft>
                <a:spcPts val="1200"/>
              </a:spcAft>
            </a:pPr>
            <a:endParaRPr lang="en-US" dirty="0" smtClean="0"/>
          </a:p>
          <a:p>
            <a:pPr>
              <a:spcBef>
                <a:spcPts val="1200"/>
              </a:spcBef>
              <a:spcAft>
                <a:spcPts val="1200"/>
              </a:spcAft>
            </a:pPr>
            <a:endParaRPr lang="en-US" dirty="0" smtClean="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7467600" y="304800"/>
            <a:ext cx="533400" cy="508397"/>
          </a:xfrm>
          <a:prstGeom prst="rect">
            <a:avLst/>
          </a:prstGeom>
          <a:noFill/>
          <a:ln w="9525">
            <a:noFill/>
            <a:miter lim="800000"/>
            <a:headEnd/>
            <a:tailEnd/>
          </a:ln>
        </p:spPr>
      </p:pic>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94</a:t>
            </a:fld>
            <a:endParaRPr lang="en-US" dirty="0"/>
          </a:p>
        </p:txBody>
      </p:sp>
      <p:pic>
        <p:nvPicPr>
          <p:cNvPr id="3" name="Picture 3"/>
          <p:cNvPicPr>
            <a:picLocks noChangeAspect="1" noChangeArrowheads="1"/>
          </p:cNvPicPr>
          <p:nvPr/>
        </p:nvPicPr>
        <p:blipFill>
          <a:blip r:embed="rId5" cstate="print"/>
          <a:srcRect/>
          <a:stretch>
            <a:fillRect/>
          </a:stretch>
        </p:blipFill>
        <p:spPr bwMode="auto">
          <a:xfrm>
            <a:off x="5943600" y="1524000"/>
            <a:ext cx="2895600" cy="4056637"/>
          </a:xfrm>
          <a:prstGeom prst="rect">
            <a:avLst/>
          </a:prstGeom>
          <a:noFill/>
          <a:ln w="9525">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Project Management</a:t>
            </a:r>
            <a:endParaRPr lang="en-US" sz="4000" b="1" dirty="0"/>
          </a:p>
        </p:txBody>
      </p:sp>
      <p:sp>
        <p:nvSpPr>
          <p:cNvPr id="15" name="Content Placeholder 14"/>
          <p:cNvSpPr>
            <a:spLocks noGrp="1"/>
          </p:cNvSpPr>
          <p:nvPr>
            <p:ph idx="1"/>
          </p:nvPr>
        </p:nvSpPr>
        <p:spPr>
          <a:xfrm>
            <a:off x="457200" y="1524000"/>
            <a:ext cx="8382000" cy="5334000"/>
          </a:xfrm>
        </p:spPr>
        <p:txBody>
          <a:bodyPr anchor="t">
            <a:normAutofit lnSpcReduction="10000"/>
          </a:bodyPr>
          <a:lstStyle/>
          <a:p>
            <a:pPr>
              <a:spcBef>
                <a:spcPts val="1800"/>
              </a:spcBef>
              <a:spcAft>
                <a:spcPts val="1800"/>
              </a:spcAft>
            </a:pPr>
            <a:r>
              <a:rPr lang="en-US" dirty="0" smtClean="0"/>
              <a:t>Involve a sponsor / leader from the toughest constituency</a:t>
            </a:r>
          </a:p>
          <a:p>
            <a:pPr>
              <a:spcBef>
                <a:spcPts val="1800"/>
              </a:spcBef>
              <a:spcAft>
                <a:spcPts val="1800"/>
              </a:spcAft>
            </a:pPr>
            <a:r>
              <a:rPr lang="en-US" dirty="0" smtClean="0"/>
              <a:t>Acknowledge, appreciate &amp; capitalize on all that your staff knows</a:t>
            </a:r>
          </a:p>
          <a:p>
            <a:pPr>
              <a:spcBef>
                <a:spcPts val="1800"/>
              </a:spcBef>
              <a:spcAft>
                <a:spcPts val="1800"/>
              </a:spcAft>
            </a:pPr>
            <a:r>
              <a:rPr lang="en-US" dirty="0" smtClean="0"/>
              <a:t>Include customers in the process: focus groups, user groups, surveys, pilot projects</a:t>
            </a:r>
          </a:p>
          <a:p>
            <a:pPr>
              <a:spcBef>
                <a:spcPts val="1800"/>
              </a:spcBef>
              <a:spcAft>
                <a:spcPts val="1800"/>
              </a:spcAft>
            </a:pPr>
            <a:r>
              <a:rPr lang="en-US" dirty="0" smtClean="0"/>
              <a:t>Don’t assume you know what they want when it comes to specifics</a:t>
            </a:r>
          </a:p>
          <a:p>
            <a:pPr>
              <a:spcBef>
                <a:spcPts val="1800"/>
              </a:spcBef>
              <a:spcAft>
                <a:spcPts val="1800"/>
              </a:spcAft>
            </a:pPr>
            <a:endParaRPr lang="en-US" dirty="0" smtClean="0">
              <a:cs typeface="Arial" pitchFamily="34" charset="0"/>
            </a:endParaRP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95</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Project Management</a:t>
            </a:r>
            <a:endParaRPr lang="en-US" sz="4000" b="1" dirty="0"/>
          </a:p>
        </p:txBody>
      </p:sp>
      <p:sp>
        <p:nvSpPr>
          <p:cNvPr id="15" name="Content Placeholder 14"/>
          <p:cNvSpPr>
            <a:spLocks noGrp="1"/>
          </p:cNvSpPr>
          <p:nvPr>
            <p:ph idx="1"/>
          </p:nvPr>
        </p:nvSpPr>
        <p:spPr>
          <a:xfrm>
            <a:off x="457200" y="1524000"/>
            <a:ext cx="8686800" cy="5334000"/>
          </a:xfrm>
        </p:spPr>
        <p:txBody>
          <a:bodyPr>
            <a:normAutofit lnSpcReduction="10000"/>
          </a:bodyPr>
          <a:lstStyle/>
          <a:p>
            <a:pPr marL="457200" indent="-457200">
              <a:lnSpc>
                <a:spcPct val="110000"/>
              </a:lnSpc>
              <a:spcBef>
                <a:spcPts val="1200"/>
              </a:spcBef>
              <a:spcAft>
                <a:spcPts val="1200"/>
              </a:spcAft>
            </a:pPr>
            <a:r>
              <a:rPr lang="en-US" dirty="0" smtClean="0">
                <a:cs typeface="Arial" pitchFamily="34" charset="0"/>
              </a:rPr>
              <a:t>Segmented implementation – any one phase     is a “win”</a:t>
            </a:r>
            <a:endParaRPr lang="en-US" dirty="0" smtClean="0"/>
          </a:p>
          <a:p>
            <a:pPr marL="457200" indent="-457200">
              <a:lnSpc>
                <a:spcPct val="110000"/>
              </a:lnSpc>
              <a:spcBef>
                <a:spcPts val="1200"/>
              </a:spcBef>
              <a:spcAft>
                <a:spcPts val="1200"/>
              </a:spcAft>
            </a:pPr>
            <a:r>
              <a:rPr lang="en-US" dirty="0" smtClean="0"/>
              <a:t>Specialized features can be a huge efficiency</a:t>
            </a:r>
            <a:endParaRPr lang="en-US" dirty="0" smtClean="0">
              <a:ea typeface="Calibri"/>
              <a:cs typeface="Times New Roman"/>
            </a:endParaRPr>
          </a:p>
          <a:p>
            <a:pPr marL="457200" lvl="0" indent="-457200">
              <a:lnSpc>
                <a:spcPct val="110000"/>
              </a:lnSpc>
              <a:spcBef>
                <a:spcPts val="1200"/>
              </a:spcBef>
              <a:spcAft>
                <a:spcPts val="1200"/>
              </a:spcAft>
            </a:pPr>
            <a:r>
              <a:rPr lang="en-US" dirty="0" smtClean="0"/>
              <a:t>Good ideas or missed things come up during project development</a:t>
            </a:r>
          </a:p>
          <a:p>
            <a:pPr marL="457200" indent="-457200">
              <a:lnSpc>
                <a:spcPct val="110000"/>
              </a:lnSpc>
              <a:spcBef>
                <a:spcPts val="1200"/>
              </a:spcBef>
              <a:spcAft>
                <a:spcPts val="1200"/>
              </a:spcAft>
            </a:pPr>
            <a:r>
              <a:rPr lang="en-US" dirty="0" smtClean="0">
                <a:ea typeface="Calibri"/>
                <a:cs typeface="Times New Roman"/>
              </a:rPr>
              <a:t>Start a new project or new phase that is “enhancements” or “new components” from  the parking lot</a:t>
            </a:r>
          </a:p>
          <a:p>
            <a:pPr marL="457200" indent="-457200">
              <a:spcBef>
                <a:spcPts val="1200"/>
              </a:spcBef>
              <a:spcAft>
                <a:spcPts val="1200"/>
              </a:spcAft>
            </a:pPr>
            <a:endParaRPr lang="en-US" dirty="0"/>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96</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Change Management</a:t>
            </a:r>
            <a:endParaRPr lang="en-US" sz="4000" b="1" dirty="0"/>
          </a:p>
        </p:txBody>
      </p:sp>
      <p:sp>
        <p:nvSpPr>
          <p:cNvPr id="15" name="Content Placeholder 14"/>
          <p:cNvSpPr>
            <a:spLocks noGrp="1"/>
          </p:cNvSpPr>
          <p:nvPr>
            <p:ph idx="1"/>
          </p:nvPr>
        </p:nvSpPr>
        <p:spPr>
          <a:xfrm>
            <a:off x="457200" y="1524000"/>
            <a:ext cx="8686800" cy="5334000"/>
          </a:xfrm>
        </p:spPr>
        <p:txBody>
          <a:bodyPr>
            <a:normAutofit lnSpcReduction="10000"/>
          </a:bodyPr>
          <a:lstStyle/>
          <a:p>
            <a:pPr marL="465138" lvl="1" indent="-465138">
              <a:spcBef>
                <a:spcPts val="1800"/>
              </a:spcBef>
              <a:spcAft>
                <a:spcPts val="1800"/>
              </a:spcAft>
              <a:buFont typeface="Arial" pitchFamily="34" charset="0"/>
              <a:buChar char="•"/>
            </a:pPr>
            <a:r>
              <a:rPr lang="en-US" sz="3200" dirty="0" smtClean="0">
                <a:cs typeface="Arial" pitchFamily="34" charset="0"/>
              </a:rPr>
              <a:t>Acknowledge connectivity as a phase in your project: plan &amp; budget for it</a:t>
            </a:r>
          </a:p>
          <a:p>
            <a:pPr marL="465138" indent="-465138">
              <a:spcBef>
                <a:spcPts val="1800"/>
              </a:spcBef>
              <a:spcAft>
                <a:spcPts val="1800"/>
              </a:spcAft>
            </a:pPr>
            <a:r>
              <a:rPr lang="en-US" dirty="0" smtClean="0">
                <a:cs typeface="Arial" pitchFamily="34" charset="0"/>
              </a:rPr>
              <a:t>Develop Service Level Agreements with partners: court, prosecutor, defense</a:t>
            </a:r>
          </a:p>
          <a:p>
            <a:pPr marL="465138" lvl="1" indent="-465138">
              <a:spcBef>
                <a:spcPts val="1800"/>
              </a:spcBef>
              <a:spcAft>
                <a:spcPts val="1800"/>
              </a:spcAft>
              <a:buFont typeface="Arial" pitchFamily="34" charset="0"/>
              <a:buChar char="•"/>
            </a:pPr>
            <a:r>
              <a:rPr lang="en-US" sz="3200" dirty="0" smtClean="0">
                <a:cs typeface="Arial" pitchFamily="34" charset="0"/>
              </a:rPr>
              <a:t>Define what you will deliver &amp; what is expected; Set review dates</a:t>
            </a:r>
          </a:p>
          <a:p>
            <a:pPr marL="465138" lvl="1" indent="-465138">
              <a:spcBef>
                <a:spcPts val="1800"/>
              </a:spcBef>
              <a:spcAft>
                <a:spcPts val="1800"/>
              </a:spcAft>
              <a:buFont typeface="Arial" pitchFamily="34" charset="0"/>
              <a:buChar char="•"/>
            </a:pPr>
            <a:r>
              <a:rPr lang="en-US" sz="3200" dirty="0" smtClean="0">
                <a:cs typeface="Arial" pitchFamily="34" charset="0"/>
              </a:rPr>
              <a:t>Printing is much cheaper than maintaining paper files; print for anyone who asks</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97</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Communications</a:t>
            </a:r>
            <a:endParaRPr lang="en-US" sz="4000" b="1" dirty="0"/>
          </a:p>
        </p:txBody>
      </p:sp>
      <p:sp>
        <p:nvSpPr>
          <p:cNvPr id="15" name="Content Placeholder 14"/>
          <p:cNvSpPr>
            <a:spLocks noGrp="1"/>
          </p:cNvSpPr>
          <p:nvPr>
            <p:ph idx="1"/>
          </p:nvPr>
        </p:nvSpPr>
        <p:spPr>
          <a:xfrm>
            <a:off x="457200" y="1524000"/>
            <a:ext cx="8686800" cy="5334000"/>
          </a:xfrm>
        </p:spPr>
        <p:txBody>
          <a:bodyPr>
            <a:normAutofit lnSpcReduction="10000"/>
          </a:bodyPr>
          <a:lstStyle/>
          <a:p>
            <a:pPr>
              <a:spcBef>
                <a:spcPts val="1800"/>
              </a:spcBef>
              <a:buNone/>
            </a:pPr>
            <a:r>
              <a:rPr lang="en-US" dirty="0" smtClean="0"/>
              <a:t>There is no such thing as too much communication</a:t>
            </a:r>
          </a:p>
          <a:p>
            <a:pPr>
              <a:spcBef>
                <a:spcPts val="1800"/>
              </a:spcBef>
              <a:spcAft>
                <a:spcPts val="1200"/>
              </a:spcAft>
            </a:pPr>
            <a:r>
              <a:rPr lang="en-US" dirty="0" smtClean="0"/>
              <a:t>You cannot under estimate the change that will be taking place</a:t>
            </a:r>
          </a:p>
          <a:p>
            <a:pPr>
              <a:spcBef>
                <a:spcPts val="1800"/>
              </a:spcBef>
              <a:spcAft>
                <a:spcPts val="1200"/>
              </a:spcAft>
            </a:pPr>
            <a:r>
              <a:rPr lang="en-US" dirty="0" smtClean="0"/>
              <a:t>Communicate a vision beyond the initial implementation</a:t>
            </a:r>
          </a:p>
          <a:p>
            <a:pPr>
              <a:spcBef>
                <a:spcPts val="1800"/>
              </a:spcBef>
              <a:spcAft>
                <a:spcPts val="1200"/>
              </a:spcAft>
            </a:pPr>
            <a:r>
              <a:rPr lang="en-US" dirty="0" smtClean="0"/>
              <a:t>Make a plan for each and every constituent group</a:t>
            </a:r>
          </a:p>
          <a:p>
            <a:pPr>
              <a:spcBef>
                <a:spcPts val="1800"/>
              </a:spcBef>
              <a:spcAft>
                <a:spcPts val="1800"/>
              </a:spcAft>
            </a:pPr>
            <a:r>
              <a:rPr lang="en-US" dirty="0" smtClean="0"/>
              <a:t>Form a subcommittee to resolve an issue</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98</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0"/>
            <a:ext cx="6248400" cy="1219200"/>
          </a:xfrm>
        </p:spPr>
        <p:txBody>
          <a:bodyPr anchor="b">
            <a:normAutofit/>
          </a:bodyPr>
          <a:lstStyle/>
          <a:p>
            <a:pPr algn="l"/>
            <a:r>
              <a:rPr lang="en-US" sz="4000" b="1" dirty="0" smtClean="0"/>
              <a:t>Communications</a:t>
            </a:r>
            <a:endParaRPr lang="en-US" sz="4000" b="1" dirty="0"/>
          </a:p>
        </p:txBody>
      </p:sp>
      <p:sp>
        <p:nvSpPr>
          <p:cNvPr id="15" name="Content Placeholder 14"/>
          <p:cNvSpPr>
            <a:spLocks noGrp="1"/>
          </p:cNvSpPr>
          <p:nvPr>
            <p:ph idx="1"/>
          </p:nvPr>
        </p:nvSpPr>
        <p:spPr>
          <a:xfrm>
            <a:off x="457200" y="1524000"/>
            <a:ext cx="8686800" cy="5334000"/>
          </a:xfrm>
        </p:spPr>
        <p:txBody>
          <a:bodyPr>
            <a:normAutofit/>
          </a:bodyPr>
          <a:lstStyle/>
          <a:p>
            <a:pPr>
              <a:spcBef>
                <a:spcPts val="1200"/>
              </a:spcBef>
              <a:spcAft>
                <a:spcPts val="1200"/>
              </a:spcAft>
              <a:buNone/>
            </a:pPr>
            <a:r>
              <a:rPr lang="en-US" dirty="0" smtClean="0"/>
              <a:t>Internal Communications</a:t>
            </a:r>
          </a:p>
          <a:p>
            <a:pPr>
              <a:spcBef>
                <a:spcPts val="1200"/>
              </a:spcBef>
              <a:spcAft>
                <a:spcPts val="1200"/>
              </a:spcAft>
            </a:pPr>
            <a:r>
              <a:rPr lang="en-US" dirty="0" smtClean="0"/>
              <a:t>Create a Communications Committee</a:t>
            </a:r>
          </a:p>
          <a:p>
            <a:pPr>
              <a:spcBef>
                <a:spcPts val="1200"/>
              </a:spcBef>
              <a:spcAft>
                <a:spcPts val="1200"/>
              </a:spcAft>
            </a:pPr>
            <a:r>
              <a:rPr lang="en-US" dirty="0" smtClean="0"/>
              <a:t>Establish check points during the process to celebrate achievements</a:t>
            </a:r>
          </a:p>
          <a:p>
            <a:pPr>
              <a:spcBef>
                <a:spcPts val="1200"/>
              </a:spcBef>
              <a:spcAft>
                <a:spcPts val="1200"/>
              </a:spcAft>
            </a:pPr>
            <a:r>
              <a:rPr lang="en-US" dirty="0" smtClean="0"/>
              <a:t>Keep staff informed throughout the process</a:t>
            </a:r>
          </a:p>
          <a:p>
            <a:pPr marL="914400" lvl="1" indent="-457200">
              <a:spcBef>
                <a:spcPts val="1200"/>
              </a:spcBef>
              <a:spcAft>
                <a:spcPts val="1200"/>
              </a:spcAft>
              <a:buFont typeface="Wingdings" pitchFamily="2" charset="2"/>
              <a:buChar char="Ø"/>
            </a:pPr>
            <a:r>
              <a:rPr lang="en-US" dirty="0" smtClean="0"/>
              <a:t>Weekly “Did you Know?” emails, countdown quiz,  created video – be creative</a:t>
            </a:r>
          </a:p>
        </p:txBody>
      </p:sp>
      <p:sp>
        <p:nvSpPr>
          <p:cNvPr id="13" name="TextBox 12"/>
          <p:cNvSpPr txBox="1"/>
          <p:nvPr/>
        </p:nvSpPr>
        <p:spPr>
          <a:xfrm>
            <a:off x="6553200" y="990600"/>
            <a:ext cx="24384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Department of Judicial Administration</a:t>
            </a:r>
            <a:endParaRPr lang="en-US" sz="1000" dirty="0">
              <a:latin typeface="Arial" pitchFamily="34" charset="0"/>
              <a:cs typeface="Arial" pitchFamily="34" charset="0"/>
            </a:endParaRPr>
          </a:p>
        </p:txBody>
      </p:sp>
      <p:sp>
        <p:nvSpPr>
          <p:cNvPr id="16" name="Rectangle 15"/>
          <p:cNvSpPr/>
          <p:nvPr/>
        </p:nvSpPr>
        <p:spPr>
          <a:xfrm>
            <a:off x="381000" y="1219200"/>
            <a:ext cx="8458200" cy="152400"/>
          </a:xfrm>
          <a:prstGeom prst="rect">
            <a:avLst/>
          </a:prstGeom>
          <a:gradFill flip="none" rotWithShape="0">
            <a:gsLst>
              <a:gs pos="0">
                <a:schemeClr val="tx2"/>
              </a:gs>
              <a:gs pos="100000">
                <a:schemeClr val="accent1">
                  <a:tint val="44500"/>
                  <a:satMod val="160000"/>
                </a:schemeClr>
              </a:gs>
              <a:gs pos="100000">
                <a:schemeClr val="accent1">
                  <a:tint val="23500"/>
                  <a:satMod val="160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1940B92-448D-4C2B-9574-6A6373F0E2FF}" type="slidenum">
              <a:rPr lang="en-US" smtClean="0"/>
              <a:pPr/>
              <a:t>99</a:t>
            </a:fld>
            <a:endParaRPr lang="en-US" dirty="0"/>
          </a:p>
        </p:txBody>
      </p:sp>
      <p:pic>
        <p:nvPicPr>
          <p:cNvPr id="9" name="Picture 8" descr="vert_transbg.gif"/>
          <p:cNvPicPr>
            <a:picLocks noChangeAspect="1"/>
          </p:cNvPicPr>
          <p:nvPr/>
        </p:nvPicPr>
        <p:blipFill>
          <a:blip r:embed="rId3" cstate="print"/>
          <a:stretch>
            <a:fillRect/>
          </a:stretch>
        </p:blipFill>
        <p:spPr>
          <a:xfrm>
            <a:off x="7162800" y="304800"/>
            <a:ext cx="1066800" cy="74771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3934</TotalTime>
  <Words>5839</Words>
  <Application>Microsoft Office PowerPoint</Application>
  <PresentationFormat>On-screen Show (4:3)</PresentationFormat>
  <Paragraphs>1228</Paragraphs>
  <Slides>108</Slides>
  <Notes>108</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Office Theme</vt:lpstr>
      <vt:lpstr> Department of Judicial Administration  Superior Court Clerk’s Office </vt:lpstr>
      <vt:lpstr>King County ECR Experience</vt:lpstr>
      <vt:lpstr>Vision, Leadership, Championing the ECR Program</vt:lpstr>
      <vt:lpstr>King County Superior Court  &amp; Clerk’s Office</vt:lpstr>
      <vt:lpstr>Considering an Electronic Court Records Program</vt:lpstr>
      <vt:lpstr>ECR Program in King County</vt:lpstr>
      <vt:lpstr>Harvard’s Award Grant</vt:lpstr>
      <vt:lpstr>ECR Program in King County</vt:lpstr>
      <vt:lpstr>ECR Program: How KC Built It</vt:lpstr>
      <vt:lpstr>The ECR Master Plan</vt:lpstr>
      <vt:lpstr>ECR Program Timeline</vt:lpstr>
      <vt:lpstr>Phase 1: Core ECR</vt:lpstr>
      <vt:lpstr>Phase 1: Core ECR</vt:lpstr>
      <vt:lpstr>Phase 2: ECR Viewer</vt:lpstr>
      <vt:lpstr>Phase 3A: ECR Online</vt:lpstr>
      <vt:lpstr>Phase 3B: Electronic Filing</vt:lpstr>
      <vt:lpstr>Why We Built it This Way</vt:lpstr>
      <vt:lpstr>Project Funding</vt:lpstr>
      <vt:lpstr>What Makes ECR a Success</vt:lpstr>
      <vt:lpstr>What Makes ECR a Success</vt:lpstr>
      <vt:lpstr>What Makes ECR a Success</vt:lpstr>
      <vt:lpstr>King County ECR Experience</vt:lpstr>
      <vt:lpstr>King County ECR Experience</vt:lpstr>
      <vt:lpstr>ECR: A Judicial Perspective</vt:lpstr>
      <vt:lpstr>Electronic Court Records</vt:lpstr>
      <vt:lpstr>Collaboration in Planning</vt:lpstr>
      <vt:lpstr>Open Courts Provision</vt:lpstr>
      <vt:lpstr>Slide 28</vt:lpstr>
      <vt:lpstr>General Rule 31 Access to Court Records</vt:lpstr>
      <vt:lpstr>Open Court Provision</vt:lpstr>
      <vt:lpstr>Why ECR is Good for Judges</vt:lpstr>
      <vt:lpstr>Why ECR is Good for Judges</vt:lpstr>
      <vt:lpstr>Why ECR is Good for Judges</vt:lpstr>
      <vt:lpstr>Bring the Judges Along</vt:lpstr>
      <vt:lpstr>Bring the Judges Along</vt:lpstr>
      <vt:lpstr>What’s in it for me?</vt:lpstr>
      <vt:lpstr>King County ECR Experience</vt:lpstr>
      <vt:lpstr>King County ECR Experience</vt:lpstr>
      <vt:lpstr>A Change in Business</vt:lpstr>
      <vt:lpstr>Washington State Rules</vt:lpstr>
      <vt:lpstr>Local Court Rules</vt:lpstr>
      <vt:lpstr>Local Court Rules</vt:lpstr>
      <vt:lpstr>Communications</vt:lpstr>
      <vt:lpstr>Communication Strategy</vt:lpstr>
      <vt:lpstr>Connectivity</vt:lpstr>
      <vt:lpstr>Connectivity Concerns Known</vt:lpstr>
      <vt:lpstr>Connectivity Success Tips</vt:lpstr>
      <vt:lpstr>Connectivity Success Tips</vt:lpstr>
      <vt:lpstr>Our Changed Operations  </vt:lpstr>
      <vt:lpstr>Our Changed Operations  </vt:lpstr>
      <vt:lpstr>Our Changed Operations</vt:lpstr>
      <vt:lpstr>Our Changed Operations</vt:lpstr>
      <vt:lpstr>Our Changed Operations</vt:lpstr>
      <vt:lpstr>Our Changed Operations</vt:lpstr>
      <vt:lpstr>The ECR Program Today  </vt:lpstr>
      <vt:lpstr>The ECR Program Today  </vt:lpstr>
      <vt:lpstr>The ECR Program Today  </vt:lpstr>
      <vt:lpstr>E-Filing Today</vt:lpstr>
      <vt:lpstr>King County ECR Experience</vt:lpstr>
      <vt:lpstr>King County ECR Experience</vt:lpstr>
      <vt:lpstr>E-Filing: Meeting the Needs</vt:lpstr>
      <vt:lpstr>The E-Filing Project</vt:lpstr>
      <vt:lpstr>The E-Filing Project</vt:lpstr>
      <vt:lpstr>E-Filing: The Next Step</vt:lpstr>
      <vt:lpstr>Clerk’s  Efforts Support    Mandatory E-Filing Success</vt:lpstr>
      <vt:lpstr>Clerk’s  Efforts Support  Mandatory E-Filing Success</vt:lpstr>
      <vt:lpstr>The eFiling Application</vt:lpstr>
      <vt:lpstr>The eFiling Application</vt:lpstr>
      <vt:lpstr>The eFiling Application</vt:lpstr>
      <vt:lpstr>The eFiling Application</vt:lpstr>
      <vt:lpstr>The eFiling Application</vt:lpstr>
      <vt:lpstr>The eFiling Application</vt:lpstr>
      <vt:lpstr>The eFiling Application</vt:lpstr>
      <vt:lpstr>King County ECR Experience</vt:lpstr>
      <vt:lpstr>King County ECR Experience</vt:lpstr>
      <vt:lpstr>Technical Aspects of ECR</vt:lpstr>
      <vt:lpstr>Technology Standards</vt:lpstr>
      <vt:lpstr>Technology Standards</vt:lpstr>
      <vt:lpstr>Technology Standards</vt:lpstr>
      <vt:lpstr>ECR Technical Overview</vt:lpstr>
      <vt:lpstr>ECR Technical Overview</vt:lpstr>
      <vt:lpstr>Slide 82</vt:lpstr>
      <vt:lpstr>Technology Downtime </vt:lpstr>
      <vt:lpstr>eFiling Application Status Page</vt:lpstr>
      <vt:lpstr>eFiling Application Status Page</vt:lpstr>
      <vt:lpstr>eFiling Application Status Page</vt:lpstr>
      <vt:lpstr>Technology Lessons Learned</vt:lpstr>
      <vt:lpstr>Technology Lessons Learned</vt:lpstr>
      <vt:lpstr>King County ECR Experience</vt:lpstr>
      <vt:lpstr>King County ECR Experience</vt:lpstr>
      <vt:lpstr>Lessons Learned</vt:lpstr>
      <vt:lpstr>The ECR Master Plan</vt:lpstr>
      <vt:lpstr>The ECR Master Plan</vt:lpstr>
      <vt:lpstr>The ECR Master Plan</vt:lpstr>
      <vt:lpstr>Project Management</vt:lpstr>
      <vt:lpstr>Project Management</vt:lpstr>
      <vt:lpstr>Change Management</vt:lpstr>
      <vt:lpstr>Communications</vt:lpstr>
      <vt:lpstr>Communications</vt:lpstr>
      <vt:lpstr>Communications</vt:lpstr>
      <vt:lpstr>Communications</vt:lpstr>
      <vt:lpstr>Communications</vt:lpstr>
      <vt:lpstr>Vendor Contracts</vt:lpstr>
      <vt:lpstr>Challenges Will Occur</vt:lpstr>
      <vt:lpstr>Challenges Will Occur</vt:lpstr>
      <vt:lpstr>Lesson Learned</vt:lpstr>
      <vt:lpstr>King County ECR Experience</vt:lpstr>
      <vt:lpstr>Electronic Court Records: The King County Experience</vt:lpstr>
    </vt:vector>
  </TitlesOfParts>
  <Company>King County - DJA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Department of Judicial Administration  Superior Court Clerk’s Office </dc:title>
  <dc:creator>taylorb</dc:creator>
  <cp:lastModifiedBy>taylorb</cp:lastModifiedBy>
  <cp:revision>89</cp:revision>
  <dcterms:created xsi:type="dcterms:W3CDTF">2010-08-13T17:11:08Z</dcterms:created>
  <dcterms:modified xsi:type="dcterms:W3CDTF">2011-09-15T22:24:53Z</dcterms:modified>
</cp:coreProperties>
</file>