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93" r:id="rId3"/>
    <p:sldId id="279" r:id="rId4"/>
    <p:sldId id="276" r:id="rId5"/>
    <p:sldId id="280" r:id="rId6"/>
    <p:sldId id="281" r:id="rId7"/>
    <p:sldId id="283" r:id="rId8"/>
    <p:sldId id="284" r:id="rId9"/>
    <p:sldId id="275" r:id="rId10"/>
    <p:sldId id="286" r:id="rId11"/>
    <p:sldId id="290" r:id="rId12"/>
    <p:sldId id="285" r:id="rId13"/>
    <p:sldId id="287" r:id="rId14"/>
    <p:sldId id="291" r:id="rId15"/>
    <p:sldId id="294" r:id="rId16"/>
    <p:sldId id="29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F0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00" autoAdjust="0"/>
  </p:normalViewPr>
  <p:slideViewPr>
    <p:cSldViewPr>
      <p:cViewPr>
        <p:scale>
          <a:sx n="100" d="100"/>
          <a:sy n="100" d="100"/>
        </p:scale>
        <p:origin x="-1290" y="5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7AAE6CC-54B4-4F7B-998D-C8FCC331F73A}" type="datetimeFigureOut">
              <a:rPr lang="en-US" smtClean="0"/>
              <a:t>11/14/2016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E46EE65-79C4-4181-821B-55DC726D62BB}" type="slidenum">
              <a:rPr lang="en-US" smtClean="0"/>
              <a:t>‹#›</a:t>
            </a:fld>
            <a:endParaRPr lang="en-US"/>
          </a:p>
        </p:txBody>
      </p:sp>
    </p:spTree>
    <p:extLst>
      <p:ext uri="{BB962C8B-B14F-4D97-AF65-F5344CB8AC3E}">
        <p14:creationId xmlns:p14="http://schemas.microsoft.com/office/powerpoint/2010/main" val="130854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BA0F9D-CD21-439B-8C6B-312CA8C150F8}" type="datetimeFigureOut">
              <a:rPr lang="en-US" smtClean="0"/>
              <a:t>11/14/2016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876150F-67E4-433D-8650-B4327FE9D9CC}" type="slidenum">
              <a:rPr lang="en-US" smtClean="0"/>
              <a:t>‹#›</a:t>
            </a:fld>
            <a:endParaRPr lang="en-US"/>
          </a:p>
        </p:txBody>
      </p:sp>
    </p:spTree>
    <p:extLst>
      <p:ext uri="{BB962C8B-B14F-4D97-AF65-F5344CB8AC3E}">
        <p14:creationId xmlns:p14="http://schemas.microsoft.com/office/powerpoint/2010/main" val="345801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kingcounty.gov/healthservices/health/communicable/diseases/outbreak.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1</a:t>
            </a:fld>
            <a:endParaRPr lang="en-US"/>
          </a:p>
        </p:txBody>
      </p:sp>
    </p:spTree>
    <p:extLst>
      <p:ext uri="{BB962C8B-B14F-4D97-AF65-F5344CB8AC3E}">
        <p14:creationId xmlns:p14="http://schemas.microsoft.com/office/powerpoint/2010/main" val="2603885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people think you’re hiding</a:t>
            </a:r>
            <a:r>
              <a:rPr lang="en-US" baseline="0" dirty="0" smtClean="0"/>
              <a:t> something, they tend to feel outrage. And when they have that heightened emotion, they are more likely to have elevated perceptions of risk. What’s more, heightened emotions often makes it difficult for people to process information and they will be less able to listen to any additional information.</a:t>
            </a:r>
          </a:p>
          <a:p>
            <a:endParaRPr lang="en-US" baseline="0" dirty="0" smtClean="0"/>
          </a:p>
          <a:p>
            <a:r>
              <a:rPr lang="en-US" baseline="0" dirty="0" smtClean="0"/>
              <a:t>Of course, disclosing that there has been a potential risk of infection will be upsetting for people. But it won’t be at the same level as if there’s a perception that you’ve been hiding something. If you’ve been forthcoming, at least you can start to build back some trust so that people will be more likely to listen to what you’ve been doing that’s right. </a:t>
            </a:r>
          </a:p>
          <a:p>
            <a:endParaRPr lang="en-US" baseline="0" dirty="0" smtClean="0"/>
          </a:p>
          <a:p>
            <a:r>
              <a:rPr lang="en-US" baseline="0" dirty="0" smtClean="0"/>
              <a:t>Otherwise, you face potential criticism on two fronts: for any perceived breach AND how you’ve handled it.</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10</a:t>
            </a:fld>
            <a:endParaRPr lang="en-US"/>
          </a:p>
        </p:txBody>
      </p:sp>
    </p:spTree>
    <p:extLst>
      <p:ext uri="{BB962C8B-B14F-4D97-AF65-F5344CB8AC3E}">
        <p14:creationId xmlns:p14="http://schemas.microsoft.com/office/powerpoint/2010/main" val="421507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when transparency paid off: When Harborview responded to the State Department’s call to consider accepting medical evacuees from West Africa, just 2 weeks after the Dallas Ebola case, we debated whether we should go public with the information. There were reasonable arguments for not saying anything. It was unknown whether there would ever be an Ebola case sent to Harborview, so some felt it would alarm people unnecessarily.</a:t>
            </a:r>
          </a:p>
          <a:p>
            <a:endParaRPr lang="en-US" baseline="0" dirty="0" smtClean="0"/>
          </a:p>
          <a:p>
            <a:r>
              <a:rPr lang="en-US" baseline="0" dirty="0" smtClean="0"/>
              <a:t>But working with Harborview and DOH, we decided that it would be better to be transparent to prevent greater outrage if an Ebola patient was sent there and the public hadn’t been prepared. Also, we felt it would build trust with the media and the public.</a:t>
            </a:r>
          </a:p>
          <a:p>
            <a:endParaRPr lang="en-US" baseline="0" dirty="0" smtClean="0"/>
          </a:p>
          <a:p>
            <a:r>
              <a:rPr lang="en-US" baseline="0" dirty="0" smtClean="0"/>
              <a:t>And it did. Number of calls from reporters asking about rumors of Ebola patients went down, media coverage was very calm and measured when we did have our first Ebola case for testing. </a:t>
            </a:r>
            <a:r>
              <a:rPr lang="en-US" baseline="0" dirty="0" smtClean="0"/>
              <a:t>They believed </a:t>
            </a:r>
            <a:r>
              <a:rPr lang="en-US" baseline="0" dirty="0" smtClean="0"/>
              <a:t>us when we told them that we would keep them updated.</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11</a:t>
            </a:fld>
            <a:endParaRPr lang="en-US"/>
          </a:p>
        </p:txBody>
      </p:sp>
    </p:spTree>
    <p:extLst>
      <p:ext uri="{BB962C8B-B14F-4D97-AF65-F5344CB8AC3E}">
        <p14:creationId xmlns:p14="http://schemas.microsoft.com/office/powerpoint/2010/main" val="2010140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good reasons why it’s challenging:</a:t>
            </a:r>
          </a:p>
          <a:p>
            <a:pPr marL="174708" indent="-174708">
              <a:buFont typeface="Arial" panose="020B0604020202020204" pitchFamily="34" charset="0"/>
              <a:buChar char="•"/>
            </a:pPr>
            <a:r>
              <a:rPr lang="en-US" baseline="0" dirty="0" smtClean="0"/>
              <a:t>Avoid disclosure of PHI</a:t>
            </a:r>
          </a:p>
          <a:p>
            <a:pPr marL="174708" indent="-174708">
              <a:buFont typeface="Arial" panose="020B0604020202020204" pitchFamily="34" charset="0"/>
              <a:buChar char="•"/>
            </a:pPr>
            <a:r>
              <a:rPr lang="en-US" baseline="0" dirty="0" smtClean="0"/>
              <a:t>Don’t want to unnecessarily alarm patients</a:t>
            </a:r>
          </a:p>
          <a:p>
            <a:pPr marL="174708" indent="-174708">
              <a:buFont typeface="Arial" panose="020B0604020202020204" pitchFamily="34" charset="0"/>
              <a:buChar char="•"/>
            </a:pPr>
            <a:r>
              <a:rPr lang="en-US" baseline="0" dirty="0" smtClean="0"/>
              <a:t>Information about the causes of infection or outbreaks are often unclear or inconclusive</a:t>
            </a:r>
          </a:p>
          <a:p>
            <a:pPr marL="174708" indent="-174708">
              <a:buFont typeface="Arial" panose="020B0604020202020204" pitchFamily="34" charset="0"/>
              <a:buChar char="•"/>
            </a:pPr>
            <a:r>
              <a:rPr lang="en-US" baseline="0" dirty="0" smtClean="0"/>
              <a:t>There is not always an action that people can take</a:t>
            </a:r>
          </a:p>
          <a:p>
            <a:pPr marL="174708" indent="-174708">
              <a:buFont typeface="Arial" panose="020B0604020202020204" pitchFamily="34" charset="0"/>
              <a:buChar char="•"/>
            </a:pPr>
            <a:r>
              <a:rPr lang="en-US" baseline="0" dirty="0" smtClean="0"/>
              <a:t>The risk may no longer be present</a:t>
            </a:r>
          </a:p>
          <a:p>
            <a:endParaRPr lang="en-US" baseline="0" dirty="0" smtClean="0"/>
          </a:p>
          <a:p>
            <a:r>
              <a:rPr lang="en-US" baseline="0" dirty="0" smtClean="0"/>
              <a:t>But given the potential damage to public trust if you’re seen as hiding something, it’s worth working through these issues and figuring out how you can be more transparent. </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12</a:t>
            </a:fld>
            <a:endParaRPr lang="en-US"/>
          </a:p>
        </p:txBody>
      </p:sp>
    </p:spTree>
    <p:extLst>
      <p:ext uri="{BB962C8B-B14F-4D97-AF65-F5344CB8AC3E}">
        <p14:creationId xmlns:p14="http://schemas.microsoft.com/office/powerpoint/2010/main" val="238308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recent example of an institution</a:t>
            </a:r>
            <a:r>
              <a:rPr lang="en-US" baseline="0" dirty="0" smtClean="0"/>
              <a:t> that opted to share what they could, even when they didn’t yet have all the information about an emerging situation. The Auburn School District uncovered an 8-year-old report showing elevated lead in multiple schools, but they didn’t know if the problems had been corrected, especially since the leadership had turned over since the report was issued.</a:t>
            </a:r>
          </a:p>
          <a:p>
            <a:endParaRPr lang="en-US" baseline="0" dirty="0" smtClean="0"/>
          </a:p>
          <a:p>
            <a:r>
              <a:rPr lang="en-US" baseline="0" dirty="0" smtClean="0"/>
              <a:t>Rather than sit on the information, they notified students and families as soon as possible, did a media release and briefing, even more before they had all the information. In paid off in the measured media coverage and low numbers of calls or emails from parents and staff. </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13</a:t>
            </a:fld>
            <a:endParaRPr lang="en-US"/>
          </a:p>
        </p:txBody>
      </p:sp>
    </p:spTree>
    <p:extLst>
      <p:ext uri="{BB962C8B-B14F-4D97-AF65-F5344CB8AC3E}">
        <p14:creationId xmlns:p14="http://schemas.microsoft.com/office/powerpoint/2010/main" val="416505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this week, the Portland School</a:t>
            </a:r>
            <a:r>
              <a:rPr lang="en-US" baseline="0" dirty="0" smtClean="0"/>
              <a:t> District was in the news because they did not notify families or the media about elevated lead in the water of some schools until it was disclosed by public records request. Parents groups are now calling for the resignation of the Superintendent.</a:t>
            </a:r>
          </a:p>
          <a:p>
            <a:endParaRPr lang="en-US" dirty="0" smtClean="0"/>
          </a:p>
          <a:p>
            <a:r>
              <a:rPr lang="en-US" dirty="0" smtClean="0"/>
              <a:t>So</a:t>
            </a:r>
            <a:r>
              <a:rPr lang="en-US" baseline="0" dirty="0" smtClean="0"/>
              <a:t> if you’re Auburn School District, you might not get kudos called out for the great job you did being transparent, but if you’re like Portland, you’ll sure hear about it if you don’t.</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14</a:t>
            </a:fld>
            <a:endParaRPr lang="en-US"/>
          </a:p>
        </p:txBody>
      </p:sp>
    </p:spTree>
    <p:extLst>
      <p:ext uri="{BB962C8B-B14F-4D97-AF65-F5344CB8AC3E}">
        <p14:creationId xmlns:p14="http://schemas.microsoft.com/office/powerpoint/2010/main" val="3880076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doing more notifications of hospital associated infections, in coordination</a:t>
            </a:r>
            <a:r>
              <a:rPr lang="en-US" baseline="0" dirty="0" smtClean="0"/>
              <a:t> with DOH and our healthcare partners. As with foodborne illnesses, we have an obligation to inform the public if there’s an outbreak that’s a public health risk, or if there is a risk for former patients and it’s difficult to reach them by phone call or letter alone. We also may do public notification if testing is recommended and the healthcare facility can’t reach the entire patient population at risk. </a:t>
            </a:r>
          </a:p>
          <a:p>
            <a:endParaRPr lang="en-US" baseline="0" dirty="0" smtClean="0"/>
          </a:p>
          <a:p>
            <a:r>
              <a:rPr lang="en-US" baseline="0" dirty="0" smtClean="0"/>
              <a:t>And there’s also considerations about being able to get out ahead of the story if we think it’s likely to leak. Most common ways info gets out is through staff or patients and their families, particularly on social media. By coordinating our messages and demonstrating a desire to keep the public informed, helps maintain trust and credibility.</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15</a:t>
            </a:fld>
            <a:endParaRPr lang="en-US"/>
          </a:p>
        </p:txBody>
      </p:sp>
    </p:spTree>
    <p:extLst>
      <p:ext uri="{BB962C8B-B14F-4D97-AF65-F5344CB8AC3E}">
        <p14:creationId xmlns:p14="http://schemas.microsoft.com/office/powerpoint/2010/main" val="125125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Example from foodborne illness</a:t>
            </a:r>
            <a:r>
              <a:rPr lang="en-US" baseline="0" dirty="0" smtClean="0"/>
              <a:t> outbreak notifications. </a:t>
            </a:r>
            <a:r>
              <a:rPr lang="en-US" dirty="0" smtClean="0"/>
              <a:t>We</a:t>
            </a:r>
            <a:r>
              <a:rPr lang="en-US" baseline="0" dirty="0" smtClean="0"/>
              <a:t> always w</a:t>
            </a:r>
            <a:r>
              <a:rPr lang="en-US" dirty="0" smtClean="0"/>
              <a:t>ant to avoid premature blame</a:t>
            </a:r>
            <a:r>
              <a:rPr lang="en-US" baseline="0" dirty="0" smtClean="0"/>
              <a:t> and encourage restaurants and individuals to work with us. These criteria are standard practice among health departments.</a:t>
            </a:r>
            <a:endParaRPr lang="en-US" dirty="0" smtClean="0"/>
          </a:p>
          <a:p>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2</a:t>
            </a:fld>
            <a:endParaRPr lang="en-US"/>
          </a:p>
        </p:txBody>
      </p:sp>
    </p:spTree>
    <p:extLst>
      <p:ext uri="{BB962C8B-B14F-4D97-AF65-F5344CB8AC3E}">
        <p14:creationId xmlns:p14="http://schemas.microsoft.com/office/powerpoint/2010/main" val="73244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3</a:t>
            </a:fld>
            <a:endParaRPr lang="en-US"/>
          </a:p>
        </p:txBody>
      </p:sp>
    </p:spTree>
    <p:extLst>
      <p:ext uri="{BB962C8B-B14F-4D97-AF65-F5344CB8AC3E}">
        <p14:creationId xmlns:p14="http://schemas.microsoft.com/office/powerpoint/2010/main" val="376942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come fall, another strain of E. coli…and it’s the same restaurant. Maybe you heard about this one?</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4</a:t>
            </a:fld>
            <a:endParaRPr lang="en-US"/>
          </a:p>
        </p:txBody>
      </p:sp>
    </p:spTree>
    <p:extLst>
      <p:ext uri="{BB962C8B-B14F-4D97-AF65-F5344CB8AC3E}">
        <p14:creationId xmlns:p14="http://schemas.microsoft.com/office/powerpoint/2010/main" val="305393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Lawyer who specializes</a:t>
            </a:r>
            <a:r>
              <a:rPr lang="en-US" baseline="0" dirty="0" smtClean="0"/>
              <a:t> in food borne illness litigation was contacted by someone who had E. coli earlier in July connected to Chipotle. We had in fact had a much smaller outbreak of a different strain of E. coli involving 5 people who had eaten at Chipotle for which we had not done a public notification. This lawyer started pitching the story to media in this region </a:t>
            </a:r>
            <a:r>
              <a:rPr lang="en-US" baseline="0" smtClean="0"/>
              <a:t>and nationally.</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5</a:t>
            </a:fld>
            <a:endParaRPr lang="en-US"/>
          </a:p>
        </p:txBody>
      </p:sp>
    </p:spTree>
    <p:extLst>
      <p:ext uri="{BB962C8B-B14F-4D97-AF65-F5344CB8AC3E}">
        <p14:creationId xmlns:p14="http://schemas.microsoft.com/office/powerpoint/2010/main" val="322334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a:t>
            </a:r>
            <a:r>
              <a:rPr lang="en-US" baseline="0" dirty="0" smtClean="0"/>
              <a:t> outrage</a:t>
            </a:r>
          </a:p>
          <a:p>
            <a:endParaRPr lang="en-US" baseline="0" dirty="0" smtClean="0"/>
          </a:p>
          <a:p>
            <a:r>
              <a:rPr lang="en-US" baseline="0" dirty="0" smtClean="0"/>
              <a:t>Focus was not on all the good work we were doing with the bigger, multi-state outbreak. Attention now turned to something that was no longer a threat, but evoked stronger emotions.</a:t>
            </a:r>
            <a:endParaRPr lang="en-US" dirty="0" smtClean="0"/>
          </a:p>
        </p:txBody>
      </p:sp>
      <p:sp>
        <p:nvSpPr>
          <p:cNvPr id="4" name="Slide Number Placeholder 3"/>
          <p:cNvSpPr>
            <a:spLocks noGrp="1"/>
          </p:cNvSpPr>
          <p:nvPr>
            <p:ph type="sldNum" sz="quarter" idx="10"/>
          </p:nvPr>
        </p:nvSpPr>
        <p:spPr/>
        <p:txBody>
          <a:bodyPr/>
          <a:lstStyle/>
          <a:p>
            <a:fld id="{4876150F-67E4-433D-8650-B4327FE9D9CC}" type="slidenum">
              <a:rPr lang="en-US" smtClean="0"/>
              <a:t>6</a:t>
            </a:fld>
            <a:endParaRPr lang="en-US"/>
          </a:p>
        </p:txBody>
      </p:sp>
    </p:spTree>
    <p:extLst>
      <p:ext uri="{BB962C8B-B14F-4D97-AF65-F5344CB8AC3E}">
        <p14:creationId xmlns:p14="http://schemas.microsoft.com/office/powerpoint/2010/main" val="313079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continue to issue news releases and social media alerts related to outbreaks that present a risk to the public. But we’ve added something new: an </a:t>
            </a:r>
            <a:r>
              <a:rPr lang="en-US" b="1" dirty="0">
                <a:hlinkClick r:id="rId3"/>
              </a:rPr>
              <a:t>outbreak website</a:t>
            </a:r>
            <a:r>
              <a:rPr lang="en-US" dirty="0"/>
              <a:t> where we routinely post information about likely or confirmed foodborne illness outbreaks, even if there is no ongoing risk or if there is not a recommended action for the public to take. By putting it on a website, it allows us to include context that will help readers avoid drawing inaccurate or premature conclusions. We also update the information as the investigation progresses.</a:t>
            </a:r>
            <a:endParaRPr lang="en-US" baseline="0" dirty="0" smtClean="0"/>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7</a:t>
            </a:fld>
            <a:endParaRPr lang="en-US"/>
          </a:p>
        </p:txBody>
      </p:sp>
    </p:spTree>
    <p:extLst>
      <p:ext uri="{BB962C8B-B14F-4D97-AF65-F5344CB8AC3E}">
        <p14:creationId xmlns:p14="http://schemas.microsoft.com/office/powerpoint/2010/main" val="118336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Posted our blog</a:t>
            </a:r>
            <a:r>
              <a:rPr lang="en-US" baseline="0" dirty="0" smtClean="0"/>
              <a:t> almost verbatim:</a:t>
            </a:r>
            <a:br>
              <a:rPr lang="en-US" baseline="0" dirty="0" smtClean="0"/>
            </a:br>
            <a:r>
              <a:rPr lang="en-US" baseline="0" dirty="0" smtClean="0"/>
              <a:t>“Because it is so good, and because Seattle/King County Department of </a:t>
            </a:r>
            <a:r>
              <a:rPr lang="en-US" baseline="0" dirty="0" err="1" smtClean="0"/>
              <a:t>ehalth</a:t>
            </a:r>
            <a:r>
              <a:rPr lang="en-US" baseline="0" dirty="0" smtClean="0"/>
              <a:t> moving forward with an increasing degree of transparency, I thought I would post most of [it]. I also must say, great job Dr. Duchin!”</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8</a:t>
            </a:fld>
            <a:endParaRPr lang="en-US"/>
          </a:p>
        </p:txBody>
      </p:sp>
    </p:spTree>
    <p:extLst>
      <p:ext uri="{BB962C8B-B14F-4D97-AF65-F5344CB8AC3E}">
        <p14:creationId xmlns:p14="http://schemas.microsoft.com/office/powerpoint/2010/main" val="70972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simple, compelling</a:t>
            </a:r>
            <a:r>
              <a:rPr lang="en-US" baseline="0" dirty="0" smtClean="0"/>
              <a:t> message that’s hard to counter. </a:t>
            </a:r>
          </a:p>
          <a:p>
            <a:r>
              <a:rPr lang="en-US" baseline="0" dirty="0" smtClean="0"/>
              <a:t>And increasingly, there are advocates involved, whether it’s a consumer advocate, a lawyer, or a government watchdog.</a:t>
            </a:r>
            <a:endParaRPr lang="en-US" dirty="0"/>
          </a:p>
        </p:txBody>
      </p:sp>
      <p:sp>
        <p:nvSpPr>
          <p:cNvPr id="4" name="Slide Number Placeholder 3"/>
          <p:cNvSpPr>
            <a:spLocks noGrp="1"/>
          </p:cNvSpPr>
          <p:nvPr>
            <p:ph type="sldNum" sz="quarter" idx="10"/>
          </p:nvPr>
        </p:nvSpPr>
        <p:spPr/>
        <p:txBody>
          <a:bodyPr/>
          <a:lstStyle/>
          <a:p>
            <a:fld id="{4876150F-67E4-433D-8650-B4327FE9D9CC}" type="slidenum">
              <a:rPr lang="en-US" smtClean="0"/>
              <a:t>9</a:t>
            </a:fld>
            <a:endParaRPr lang="en-US"/>
          </a:p>
        </p:txBody>
      </p:sp>
    </p:spTree>
    <p:extLst>
      <p:ext uri="{BB962C8B-B14F-4D97-AF65-F5344CB8AC3E}">
        <p14:creationId xmlns:p14="http://schemas.microsoft.com/office/powerpoint/2010/main" val="42150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9D1811F-BF93-4696-9BD1-5C472EF75782}" type="datetimeFigureOut">
              <a:rPr lang="en-US" smtClean="0"/>
              <a:t>11/14/2016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735AFAF-E718-4DE3-89CB-EDBAA810EE4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solidFill>
                  <a:schemeClr val="accent3">
                    <a:lumMod val="75000"/>
                  </a:schemeClr>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1811F-BF93-4696-9BD1-5C472EF7578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5AFAF-E718-4DE3-89CB-EDBAA810EE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D1811F-BF93-4696-9BD1-5C472EF7578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35AFAF-E718-4DE3-89CB-EDBAA810EE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D1811F-BF93-4696-9BD1-5C472EF7578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5AFAF-E718-4DE3-89CB-EDBAA810EE4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9D1811F-BF93-4696-9BD1-5C472EF75782}" type="datetimeFigureOut">
              <a:rPr lang="en-US" smtClean="0"/>
              <a:t>11/14/2016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735AFAF-E718-4DE3-89CB-EDBAA810EE4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D1811F-BF93-4696-9BD1-5C472EF75782}"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5AFAF-E718-4DE3-89CB-EDBAA810EE4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D1811F-BF93-4696-9BD1-5C472EF75782}"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5AFAF-E718-4DE3-89CB-EDBAA810EE4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D1811F-BF93-4696-9BD1-5C472EF75782}"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5AFAF-E718-4DE3-89CB-EDBAA810EE4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1811F-BF93-4696-9BD1-5C472EF75782}"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5AFAF-E718-4DE3-89CB-EDBAA810EE4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1811F-BF93-4696-9BD1-5C472EF75782}"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35AFAF-E718-4DE3-89CB-EDBAA810EE4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1811F-BF93-4696-9BD1-5C472EF75782}"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5AFAF-E718-4DE3-89CB-EDBAA810EE4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52399" y="152400"/>
            <a:ext cx="8814047" cy="1346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9D1811F-BF93-4696-9BD1-5C472EF75782}" type="datetimeFigureOut">
              <a:rPr lang="en-US" smtClean="0"/>
              <a:t>11/14/2016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735AFAF-E718-4DE3-89CB-EDBAA810EE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kingcounty.gov/healthservices/health/communicable/diseases/outbreak.aspx" TargetMode="External"/><Relationship Id="rId2" Type="http://schemas.openxmlformats.org/officeDocument/2006/relationships/hyperlink" Target="http://www.cdc.gov/injectionsafety/pntoolkit" TargetMode="External"/><Relationship Id="rId1" Type="http://schemas.openxmlformats.org/officeDocument/2006/relationships/slideLayout" Target="../slideLayouts/slideLayout2.xml"/><Relationship Id="rId4" Type="http://schemas.openxmlformats.org/officeDocument/2006/relationships/hyperlink" Target="mailto:meredith.li-vollmer@kingcount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191000"/>
            <a:ext cx="4800600" cy="762000"/>
          </a:xfrm>
        </p:spPr>
        <p:txBody>
          <a:bodyPr/>
          <a:lstStyle/>
          <a:p>
            <a:pPr algn="r"/>
            <a:r>
              <a:rPr lang="en-US" dirty="0" smtClean="0">
                <a:solidFill>
                  <a:schemeClr val="accent3">
                    <a:lumMod val="75000"/>
                  </a:schemeClr>
                </a:solidFill>
              </a:rPr>
              <a:t>Meredith Li-Vollmer, PhD</a:t>
            </a:r>
          </a:p>
          <a:p>
            <a:pPr algn="r"/>
            <a:r>
              <a:rPr lang="en-US" dirty="0" smtClean="0">
                <a:solidFill>
                  <a:schemeClr val="accent3">
                    <a:lumMod val="75000"/>
                  </a:schemeClr>
                </a:solidFill>
              </a:rPr>
              <a:t>Risk Communication Specialist</a:t>
            </a:r>
          </a:p>
          <a:p>
            <a:pPr algn="r"/>
            <a:endParaRPr lang="en-US" dirty="0"/>
          </a:p>
        </p:txBody>
      </p:sp>
      <p:sp>
        <p:nvSpPr>
          <p:cNvPr id="2" name="Title 1"/>
          <p:cNvSpPr>
            <a:spLocks noGrp="1"/>
          </p:cNvSpPr>
          <p:nvPr>
            <p:ph type="title"/>
          </p:nvPr>
        </p:nvSpPr>
        <p:spPr>
          <a:xfrm>
            <a:off x="457200" y="2209800"/>
            <a:ext cx="6324600" cy="1223640"/>
          </a:xfrm>
        </p:spPr>
        <p:txBody>
          <a:bodyPr/>
          <a:lstStyle/>
          <a:p>
            <a:r>
              <a:rPr lang="en-US" dirty="0" smtClean="0"/>
              <a:t>Outbreak disclosure &amp; notification</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7140" y="6115591"/>
            <a:ext cx="1767145" cy="3775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9732" y="4114800"/>
            <a:ext cx="1901960" cy="1901960"/>
          </a:xfrm>
          <a:prstGeom prst="rect">
            <a:avLst/>
          </a:prstGeom>
        </p:spPr>
      </p:pic>
    </p:spTree>
    <p:extLst>
      <p:ext uri="{BB962C8B-B14F-4D97-AF65-F5344CB8AC3E}">
        <p14:creationId xmlns:p14="http://schemas.microsoft.com/office/powerpoint/2010/main" val="2100345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04829"/>
            <a:ext cx="7924800" cy="2308324"/>
          </a:xfrm>
          <a:prstGeom prst="rect">
            <a:avLst/>
          </a:prstGeom>
          <a:noFill/>
        </p:spPr>
        <p:txBody>
          <a:bodyPr wrap="square" rtlCol="0">
            <a:spAutoFit/>
          </a:bodyPr>
          <a:lstStyle/>
          <a:p>
            <a:r>
              <a:rPr lang="en-US" sz="7200" dirty="0" smtClean="0"/>
              <a:t>Reducing outrage</a:t>
            </a:r>
          </a:p>
          <a:p>
            <a:r>
              <a:rPr lang="en-US" sz="7200" b="1" dirty="0" smtClean="0">
                <a:solidFill>
                  <a:schemeClr val="accent1"/>
                </a:solidFill>
              </a:rPr>
              <a:t>Building trust</a:t>
            </a:r>
            <a:endParaRPr lang="en-US" sz="7200" b="1" dirty="0">
              <a:solidFill>
                <a:schemeClr val="accent1"/>
              </a:solidFill>
            </a:endParaRPr>
          </a:p>
        </p:txBody>
      </p:sp>
      <p:sp>
        <p:nvSpPr>
          <p:cNvPr id="3" name="Down Arrow 2"/>
          <p:cNvSpPr/>
          <p:nvPr/>
        </p:nvSpPr>
        <p:spPr>
          <a:xfrm>
            <a:off x="7848600" y="2204829"/>
            <a:ext cx="990600" cy="11541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a:off x="7848600" y="3387566"/>
            <a:ext cx="990600" cy="115416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619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8099"/>
            <a:ext cx="5250221" cy="6753225"/>
          </a:xfrm>
          <a:prstGeom prst="rect">
            <a:avLst/>
          </a:prstGeom>
        </p:spPr>
      </p:pic>
    </p:spTree>
    <p:extLst>
      <p:ext uri="{BB962C8B-B14F-4D97-AF65-F5344CB8AC3E}">
        <p14:creationId xmlns:p14="http://schemas.microsoft.com/office/powerpoint/2010/main" val="2485250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2514600"/>
            <a:ext cx="7315200" cy="2308324"/>
          </a:xfrm>
          <a:prstGeom prst="rect">
            <a:avLst/>
          </a:prstGeom>
          <a:noFill/>
        </p:spPr>
        <p:txBody>
          <a:bodyPr wrap="square" rtlCol="0">
            <a:spAutoFit/>
          </a:bodyPr>
          <a:lstStyle/>
          <a:p>
            <a:r>
              <a:rPr lang="en-US" sz="7200" b="1" dirty="0" smtClean="0">
                <a:gradFill flip="none" rotWithShape="1">
                  <a:gsLst>
                    <a:gs pos="0">
                      <a:srgbClr val="F07F09">
                        <a:tint val="66000"/>
                        <a:satMod val="160000"/>
                      </a:srgbClr>
                    </a:gs>
                    <a:gs pos="42000">
                      <a:srgbClr val="F07F09">
                        <a:tint val="44500"/>
                        <a:satMod val="160000"/>
                      </a:srgbClr>
                    </a:gs>
                    <a:gs pos="100000">
                      <a:srgbClr val="F07F09">
                        <a:tint val="23500"/>
                        <a:satMod val="160000"/>
                      </a:srgbClr>
                    </a:gs>
                  </a:gsLst>
                  <a:lin ang="5400000" scaled="1"/>
                  <a:tileRect/>
                </a:gradFill>
              </a:rPr>
              <a:t>Transparency</a:t>
            </a:r>
          </a:p>
          <a:p>
            <a:r>
              <a:rPr lang="en-US" sz="7200" b="1" dirty="0" smtClean="0">
                <a:solidFill>
                  <a:schemeClr val="bg1"/>
                </a:solidFill>
              </a:rPr>
              <a:t>isn’t always easy</a:t>
            </a:r>
            <a:endParaRPr lang="en-US" sz="7200" b="1" dirty="0">
              <a:solidFill>
                <a:schemeClr val="bg1"/>
              </a:solidFill>
            </a:endParaRPr>
          </a:p>
        </p:txBody>
      </p:sp>
    </p:spTree>
    <p:extLst>
      <p:ext uri="{BB962C8B-B14F-4D97-AF65-F5344CB8AC3E}">
        <p14:creationId xmlns:p14="http://schemas.microsoft.com/office/powerpoint/2010/main" val="3733202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You don’t have to have all the answers</a:t>
            </a:r>
            <a:endParaRPr lang="en-US" cap="non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524000"/>
            <a:ext cx="7401757" cy="5138737"/>
          </a:xfrm>
        </p:spPr>
      </p:pic>
      <p:sp>
        <p:nvSpPr>
          <p:cNvPr id="5" name="Rectangle 4"/>
          <p:cNvSpPr/>
          <p:nvPr/>
        </p:nvSpPr>
        <p:spPr>
          <a:xfrm>
            <a:off x="6019800" y="2895600"/>
            <a:ext cx="24384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962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Portland Public Schools waited</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4663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48400" y="2895600"/>
            <a:ext cx="2331634"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811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10700" cy="651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254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800"/>
              </a:spcAft>
            </a:pPr>
            <a:r>
              <a:rPr lang="en-US" dirty="0" smtClean="0"/>
              <a:t>CDC Patient Notification Toolkit</a:t>
            </a:r>
          </a:p>
          <a:p>
            <a:pPr marL="45720" indent="0">
              <a:spcAft>
                <a:spcPts val="800"/>
              </a:spcAft>
              <a:buNone/>
            </a:pPr>
            <a:r>
              <a:rPr lang="en-US" dirty="0">
                <a:hlinkClick r:id="rId2"/>
              </a:rPr>
              <a:t>http://</a:t>
            </a:r>
            <a:r>
              <a:rPr lang="en-US" dirty="0" smtClean="0">
                <a:hlinkClick r:id="rId2"/>
              </a:rPr>
              <a:t>www.cdc.gov/injectionsafety/pntoolkit</a:t>
            </a:r>
            <a:endParaRPr lang="en-US" dirty="0"/>
          </a:p>
          <a:p>
            <a:pPr>
              <a:spcAft>
                <a:spcPts val="800"/>
              </a:spcAft>
            </a:pPr>
            <a:r>
              <a:rPr lang="en-US" dirty="0" smtClean="0"/>
              <a:t>Public Health’s </a:t>
            </a:r>
            <a:r>
              <a:rPr lang="en-US" dirty="0"/>
              <a:t>f</a:t>
            </a:r>
            <a:r>
              <a:rPr lang="en-US" dirty="0" smtClean="0"/>
              <a:t>oodborne illness </a:t>
            </a:r>
            <a:r>
              <a:rPr lang="en-US" dirty="0"/>
              <a:t>outbreak investigations: </a:t>
            </a:r>
            <a:r>
              <a:rPr lang="en-US" dirty="0">
                <a:hlinkClick r:id="rId3"/>
              </a:rPr>
              <a:t>http://</a:t>
            </a:r>
            <a:r>
              <a:rPr lang="en-US" dirty="0" smtClean="0">
                <a:hlinkClick r:id="rId3"/>
              </a:rPr>
              <a:t>kingcounty.gov/healthservices/health/communicable/diseases/outbreak.aspx</a:t>
            </a:r>
            <a:endParaRPr lang="en-US" dirty="0" smtClean="0"/>
          </a:p>
          <a:p>
            <a:pPr>
              <a:spcAft>
                <a:spcPts val="800"/>
              </a:spcAft>
            </a:pPr>
            <a:r>
              <a:rPr lang="en-US" dirty="0" smtClean="0"/>
              <a:t>Meredith Li-Vollmer, </a:t>
            </a:r>
            <a:r>
              <a:rPr lang="en-US" dirty="0" smtClean="0">
                <a:hlinkClick r:id="rId4"/>
              </a:rPr>
              <a:t>meredith.li-vollmer@kingcounty.gov</a:t>
            </a: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53608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12750">
              <a:buFont typeface="Wingdings" panose="05000000000000000000" pitchFamily="2" charset="2"/>
              <a:buChar char="ü"/>
            </a:pPr>
            <a:r>
              <a:rPr lang="en-US" dirty="0" smtClean="0"/>
              <a:t>Risk to the public?</a:t>
            </a:r>
          </a:p>
          <a:p>
            <a:pPr marL="457200" indent="-412750">
              <a:buFont typeface="Wingdings" panose="05000000000000000000" pitchFamily="2" charset="2"/>
              <a:buChar char="ü"/>
            </a:pPr>
            <a:r>
              <a:rPr lang="en-US" dirty="0" smtClean="0"/>
              <a:t>Action we want people to take?</a:t>
            </a:r>
            <a:endParaRPr lang="en-US" dirty="0"/>
          </a:p>
        </p:txBody>
      </p:sp>
      <p:sp>
        <p:nvSpPr>
          <p:cNvPr id="3" name="Title 2"/>
          <p:cNvSpPr>
            <a:spLocks noGrp="1"/>
          </p:cNvSpPr>
          <p:nvPr>
            <p:ph type="title"/>
          </p:nvPr>
        </p:nvSpPr>
        <p:spPr/>
        <p:txBody>
          <a:bodyPr/>
          <a:lstStyle/>
          <a:p>
            <a:r>
              <a:rPr lang="en-US" cap="none" dirty="0" smtClean="0"/>
              <a:t>Disclose or not disclose? </a:t>
            </a:r>
            <a:br>
              <a:rPr lang="en-US" cap="none" dirty="0" smtClean="0"/>
            </a:br>
            <a:r>
              <a:rPr lang="en-US" cap="none" dirty="0" smtClean="0"/>
              <a:t>How we used to decide</a:t>
            </a:r>
            <a:endParaRPr lang="en-US" cap="non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429000"/>
            <a:ext cx="3156009" cy="2895600"/>
          </a:xfrm>
          <a:prstGeom prst="rect">
            <a:avLst/>
          </a:prstGeom>
        </p:spPr>
      </p:pic>
    </p:spTree>
    <p:extLst>
      <p:ext uri="{BB962C8B-B14F-4D97-AF65-F5344CB8AC3E}">
        <p14:creationId xmlns:p14="http://schemas.microsoft.com/office/powerpoint/2010/main" val="2789662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Disclose or not disclose?</a:t>
            </a:r>
            <a:br>
              <a:rPr lang="en-US" cap="none" dirty="0" smtClean="0"/>
            </a:br>
            <a:r>
              <a:rPr lang="en-US" cap="none" dirty="0" smtClean="0"/>
              <a:t>5</a:t>
            </a:r>
            <a:r>
              <a:rPr lang="en-US" dirty="0" smtClean="0"/>
              <a:t> </a:t>
            </a:r>
            <a:r>
              <a:rPr lang="en-US" cap="none" dirty="0" smtClean="0"/>
              <a:t>ill from E. coli (July 2015)</a:t>
            </a:r>
            <a:endParaRPr lang="en-US" dirty="0"/>
          </a:p>
        </p:txBody>
      </p:sp>
      <p:sp>
        <p:nvSpPr>
          <p:cNvPr id="3" name="Content Placeholder 2"/>
          <p:cNvSpPr>
            <a:spLocks noGrp="1"/>
          </p:cNvSpPr>
          <p:nvPr>
            <p:ph idx="1"/>
          </p:nvPr>
        </p:nvSpPr>
        <p:spPr/>
        <p:txBody>
          <a:bodyPr/>
          <a:lstStyle/>
          <a:p>
            <a:pPr marL="400050" indent="-400050">
              <a:buFont typeface="Arial" panose="020B0604020202020204" pitchFamily="34" charset="0"/>
              <a:buChar char="•"/>
            </a:pPr>
            <a:r>
              <a:rPr lang="en-US" sz="3600" dirty="0"/>
              <a:t>Outbreak over by the time we found out, all product thrown out</a:t>
            </a:r>
          </a:p>
          <a:p>
            <a:pPr marL="400050" indent="-400050">
              <a:buFont typeface="Arial" panose="020B0604020202020204" pitchFamily="34" charset="0"/>
              <a:buChar char="•"/>
            </a:pPr>
            <a:r>
              <a:rPr lang="en-US" sz="3600" dirty="0"/>
              <a:t>No problems found, all employees tested</a:t>
            </a:r>
          </a:p>
          <a:p>
            <a:pPr marL="400050" indent="-400050">
              <a:buFont typeface="Arial" panose="020B0604020202020204" pitchFamily="34" charset="0"/>
              <a:buChar char="•"/>
            </a:pPr>
            <a:r>
              <a:rPr lang="en-US" sz="3600" dirty="0"/>
              <a:t>No risk to public</a:t>
            </a:r>
          </a:p>
          <a:p>
            <a:pPr marL="400050" indent="-400050">
              <a:buFont typeface="Arial" panose="020B0604020202020204" pitchFamily="34" charset="0"/>
              <a:buChar char="•"/>
            </a:pPr>
            <a:r>
              <a:rPr lang="en-US" sz="3600" dirty="0"/>
              <a:t>Nothing we could advise public to do</a:t>
            </a:r>
          </a:p>
          <a:p>
            <a:endParaRPr lang="en-US" dirty="0"/>
          </a:p>
        </p:txBody>
      </p:sp>
      <p:sp>
        <p:nvSpPr>
          <p:cNvPr id="4" name="TextBox 3"/>
          <p:cNvSpPr txBox="1"/>
          <p:nvPr/>
        </p:nvSpPr>
        <p:spPr>
          <a:xfrm>
            <a:off x="2590800" y="5486400"/>
            <a:ext cx="5029200" cy="830997"/>
          </a:xfrm>
          <a:prstGeom prst="rect">
            <a:avLst/>
          </a:prstGeom>
          <a:noFill/>
        </p:spPr>
        <p:txBody>
          <a:bodyPr wrap="square" rtlCol="0">
            <a:spAutoFit/>
          </a:bodyPr>
          <a:lstStyle/>
          <a:p>
            <a:r>
              <a:rPr lang="en-US" sz="4800" dirty="0" smtClean="0">
                <a:solidFill>
                  <a:schemeClr val="accent1"/>
                </a:solidFill>
              </a:rPr>
              <a:t>Didn’t disclose</a:t>
            </a:r>
            <a:endParaRPr lang="en-US" sz="4800" dirty="0">
              <a:solidFill>
                <a:schemeClr val="accent1"/>
              </a:solidFill>
            </a:endParaRPr>
          </a:p>
        </p:txBody>
      </p:sp>
    </p:spTree>
    <p:extLst>
      <p:ext uri="{BB962C8B-B14F-4D97-AF65-F5344CB8AC3E}">
        <p14:creationId xmlns:p14="http://schemas.microsoft.com/office/powerpoint/2010/main" val="101695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5655325"/>
          </a:xfrm>
          <a:prstGeom prst="rect">
            <a:avLst/>
          </a:prstGeom>
        </p:spPr>
      </p:pic>
      <p:sp>
        <p:nvSpPr>
          <p:cNvPr id="5" name="Title 4"/>
          <p:cNvSpPr>
            <a:spLocks noGrp="1"/>
          </p:cNvSpPr>
          <p:nvPr>
            <p:ph type="title"/>
          </p:nvPr>
        </p:nvSpPr>
        <p:spPr/>
        <p:txBody>
          <a:bodyPr/>
          <a:lstStyle/>
          <a:p>
            <a:r>
              <a:rPr lang="en-US" dirty="0" smtClean="0"/>
              <a:t>November 2015</a:t>
            </a:r>
            <a:endParaRPr lang="en-US" dirty="0"/>
          </a:p>
        </p:txBody>
      </p:sp>
    </p:spTree>
    <p:extLst>
      <p:ext uri="{BB962C8B-B14F-4D97-AF65-F5344CB8AC3E}">
        <p14:creationId xmlns:p14="http://schemas.microsoft.com/office/powerpoint/2010/main" val="58907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r>
              <a:rPr lang="en-US" cap="none" dirty="0" smtClean="0"/>
              <a:t>nter the lawyer</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7800" y="1600200"/>
            <a:ext cx="5823785" cy="5196959"/>
          </a:xfrm>
          <a:prstGeom prst="rect">
            <a:avLst/>
          </a:prstGeom>
        </p:spPr>
      </p:pic>
    </p:spTree>
    <p:extLst>
      <p:ext uri="{BB962C8B-B14F-4D97-AF65-F5344CB8AC3E}">
        <p14:creationId xmlns:p14="http://schemas.microsoft.com/office/powerpoint/2010/main" val="2729196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media took the bait</a:t>
            </a:r>
            <a:endParaRPr lang="en-US" cap="none"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52600"/>
            <a:ext cx="9144000" cy="5322094"/>
          </a:xfrm>
          <a:prstGeom prst="rect">
            <a:avLst/>
          </a:prstGeom>
        </p:spPr>
      </p:pic>
    </p:spTree>
    <p:extLst>
      <p:ext uri="{BB962C8B-B14F-4D97-AF65-F5344CB8AC3E}">
        <p14:creationId xmlns:p14="http://schemas.microsoft.com/office/powerpoint/2010/main" val="545360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Our response</a:t>
            </a:r>
            <a:endParaRPr lang="en-US" cap="none"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76"/>
          <a:stretch/>
        </p:blipFill>
        <p:spPr bwMode="auto">
          <a:xfrm>
            <a:off x="457200" y="1524000"/>
            <a:ext cx="8095704"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647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lawyer’s response</a:t>
            </a:r>
            <a:endParaRPr lang="en-US" cap="none"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1555259"/>
            <a:ext cx="5892466" cy="5268557"/>
          </a:xfrm>
          <a:prstGeom prst="rect">
            <a:avLst/>
          </a:prstGeom>
        </p:spPr>
      </p:pic>
    </p:spTree>
    <p:extLst>
      <p:ext uri="{BB962C8B-B14F-4D97-AF65-F5344CB8AC3E}">
        <p14:creationId xmlns:p14="http://schemas.microsoft.com/office/powerpoint/2010/main" val="2853518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143000"/>
            <a:ext cx="7924800" cy="4154984"/>
          </a:xfrm>
          <a:prstGeom prst="rect">
            <a:avLst/>
          </a:prstGeom>
          <a:noFill/>
        </p:spPr>
        <p:txBody>
          <a:bodyPr wrap="square" rtlCol="0">
            <a:spAutoFit/>
          </a:bodyPr>
          <a:lstStyle/>
          <a:p>
            <a:r>
              <a:rPr lang="en-US" sz="6600" dirty="0" smtClean="0"/>
              <a:t>The public’s simple message: </a:t>
            </a:r>
          </a:p>
          <a:p>
            <a:r>
              <a:rPr lang="en-US" sz="6600" dirty="0" smtClean="0">
                <a:solidFill>
                  <a:schemeClr val="accent1"/>
                </a:solidFill>
              </a:rPr>
              <a:t>WE EXPECT MORE TRANSPARENCY</a:t>
            </a:r>
            <a:endParaRPr lang="en-US" sz="6600" dirty="0">
              <a:solidFill>
                <a:schemeClr val="accent1"/>
              </a:solidFill>
            </a:endParaRPr>
          </a:p>
        </p:txBody>
      </p:sp>
    </p:spTree>
    <p:extLst>
      <p:ext uri="{BB962C8B-B14F-4D97-AF65-F5344CB8AC3E}">
        <p14:creationId xmlns:p14="http://schemas.microsoft.com/office/powerpoint/2010/main" val="1678755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3638</TotalTime>
  <Words>1145</Words>
  <Application>Microsoft Office PowerPoint</Application>
  <PresentationFormat>On-screen Show (4:3)</PresentationFormat>
  <Paragraphs>82</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Grid</vt:lpstr>
      <vt:lpstr>Outbreak disclosure &amp; notification</vt:lpstr>
      <vt:lpstr>Disclose or not disclose?  How we used to decide</vt:lpstr>
      <vt:lpstr>Disclose or not disclose? 5 ill from E. coli (July 2015)</vt:lpstr>
      <vt:lpstr>November 2015</vt:lpstr>
      <vt:lpstr>Enter the lawyer</vt:lpstr>
      <vt:lpstr>The media took the bait</vt:lpstr>
      <vt:lpstr>Our response</vt:lpstr>
      <vt:lpstr>The lawyer’s response</vt:lpstr>
      <vt:lpstr>PowerPoint Presentation</vt:lpstr>
      <vt:lpstr>PowerPoint Presentation</vt:lpstr>
      <vt:lpstr>PowerPoint Presentation</vt:lpstr>
      <vt:lpstr>PowerPoint Presentation</vt:lpstr>
      <vt:lpstr>You don’t have to have all the answers</vt:lpstr>
      <vt:lpstr>Portland Public Schools waited…</vt:lpstr>
      <vt:lpstr>PowerPoint Presentation</vt:lpstr>
      <vt:lpstr>Resources</vt:lpstr>
    </vt:vector>
  </TitlesOfParts>
  <Company>King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COLI &amp; CHIPOTLE</dc:title>
  <dc:creator>Li-vollmer, Meredith</dc:creator>
  <cp:lastModifiedBy>Li-vollmer, Meredith</cp:lastModifiedBy>
  <cp:revision>106</cp:revision>
  <cp:lastPrinted>2016-06-02T22:39:32Z</cp:lastPrinted>
  <dcterms:created xsi:type="dcterms:W3CDTF">2015-11-25T17:59:57Z</dcterms:created>
  <dcterms:modified xsi:type="dcterms:W3CDTF">2016-11-14T18:41:26Z</dcterms:modified>
</cp:coreProperties>
</file>